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96"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60" r:id="rId42"/>
  </p:sldIdLst>
  <p:sldSz cx="12190413"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FA00"/>
    <a:srgbClr val="339966"/>
    <a:srgbClr val="CC0000"/>
    <a:srgbClr val="FF0066"/>
    <a:srgbClr val="993366"/>
    <a:srgbClr val="CC0099"/>
    <a:srgbClr val="008080"/>
    <a:srgbClr val="CC9900"/>
    <a:srgbClr val="FF9900"/>
    <a:srgbClr val="A1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92" y="60"/>
      </p:cViewPr>
      <p:guideLst>
        <p:guide orient="horz" pos="2160"/>
        <p:guide pos="3840"/>
      </p:guideLst>
    </p:cSldViewPr>
  </p:slideViewPr>
  <p:notesTextViewPr>
    <p:cViewPr>
      <p:scale>
        <a:sx n="100" d="100"/>
        <a:sy n="100" d="100"/>
      </p:scale>
      <p:origin x="0" y="0"/>
    </p:cViewPr>
  </p:notesText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281" y="2130426"/>
            <a:ext cx="10361851"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4067" y="274639"/>
            <a:ext cx="3655008"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812694" y="274639"/>
            <a:ext cx="10768198"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959" y="4406901"/>
            <a:ext cx="10361851"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812695" y="1600201"/>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8226413" y="1600201"/>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4638"/>
            <a:ext cx="10971372" cy="11430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3050"/>
            <a:ext cx="4010562"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406" y="4800600"/>
            <a:ext cx="7314248"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64AD204-87ED-40F6-9823-49BC555548EE}" type="datetimeFigureOut">
              <a:rPr lang="es-MX" smtClean="0"/>
              <a:pPr/>
              <a:t>05/02/2021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D5C1B4C-F6FF-4224-B241-39E8D894554E}"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AD204-87ED-40F6-9823-49BC555548EE}" type="datetimeFigureOut">
              <a:rPr lang="es-MX" smtClean="0"/>
              <a:pPr/>
              <a:t>05/02/2021</a:t>
            </a:fld>
            <a:endParaRPr lang="es-MX"/>
          </a:p>
        </p:txBody>
      </p:sp>
      <p:sp>
        <p:nvSpPr>
          <p:cNvPr id="5" name="4 Marcador de pie de página"/>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C1B4C-F6FF-4224-B241-39E8D894554E}"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slide" Target="slide2.xml"/><Relationship Id="rId12"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41.xml"/><Relationship Id="rId4" Type="http://schemas.microsoft.com/office/2007/relationships/hdphoto" Target="../media/hdphoto1.wdp"/><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oferta.unam.mx/"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sv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7.xml"/><Relationship Id="rId26" Type="http://schemas.openxmlformats.org/officeDocument/2006/relationships/slide" Target="slide25.xml"/><Relationship Id="rId39" Type="http://schemas.openxmlformats.org/officeDocument/2006/relationships/slide" Target="slide38.xml"/><Relationship Id="rId21" Type="http://schemas.openxmlformats.org/officeDocument/2006/relationships/slide" Target="slide20.xml"/><Relationship Id="rId34" Type="http://schemas.openxmlformats.org/officeDocument/2006/relationships/slide" Target="slide33.xml"/><Relationship Id="rId7" Type="http://schemas.openxmlformats.org/officeDocument/2006/relationships/slide" Target="slide8.xml"/><Relationship Id="rId2" Type="http://schemas.openxmlformats.org/officeDocument/2006/relationships/image" Target="../media/image9.png"/><Relationship Id="rId16" Type="http://schemas.openxmlformats.org/officeDocument/2006/relationships/image" Target="../media/image10.png"/><Relationship Id="rId20" Type="http://schemas.openxmlformats.org/officeDocument/2006/relationships/slide" Target="slide19.xml"/><Relationship Id="rId29" Type="http://schemas.openxmlformats.org/officeDocument/2006/relationships/slide" Target="slide28.xml"/><Relationship Id="rId41" Type="http://schemas.openxmlformats.org/officeDocument/2006/relationships/slide" Target="slide40.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slide" Target="slide23.xml"/><Relationship Id="rId32" Type="http://schemas.openxmlformats.org/officeDocument/2006/relationships/slide" Target="slide31.xml"/><Relationship Id="rId37" Type="http://schemas.openxmlformats.org/officeDocument/2006/relationships/slide" Target="slide36.xml"/><Relationship Id="rId40" Type="http://schemas.openxmlformats.org/officeDocument/2006/relationships/slide" Target="slide39.xml"/><Relationship Id="rId5" Type="http://schemas.openxmlformats.org/officeDocument/2006/relationships/slide" Target="slide6.xml"/><Relationship Id="rId15" Type="http://schemas.openxmlformats.org/officeDocument/2006/relationships/slide" Target="slide16.xml"/><Relationship Id="rId23" Type="http://schemas.openxmlformats.org/officeDocument/2006/relationships/slide" Target="slide22.xml"/><Relationship Id="rId28" Type="http://schemas.openxmlformats.org/officeDocument/2006/relationships/slide" Target="slide27.xml"/><Relationship Id="rId36" Type="http://schemas.openxmlformats.org/officeDocument/2006/relationships/slide" Target="slide35.xml"/><Relationship Id="rId10" Type="http://schemas.openxmlformats.org/officeDocument/2006/relationships/slide" Target="slide11.xml"/><Relationship Id="rId19" Type="http://schemas.openxmlformats.org/officeDocument/2006/relationships/slide" Target="slide18.xml"/><Relationship Id="rId31" Type="http://schemas.openxmlformats.org/officeDocument/2006/relationships/slide" Target="slide30.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9.xml"/><Relationship Id="rId35" Type="http://schemas.openxmlformats.org/officeDocument/2006/relationships/slide" Target="slide34.xml"/><Relationship Id="rId8" Type="http://schemas.openxmlformats.org/officeDocument/2006/relationships/slide" Target="slide9.xml"/><Relationship Id="rId3" Type="http://schemas.openxmlformats.org/officeDocument/2006/relationships/slide" Target="slide4.xml"/><Relationship Id="rId12" Type="http://schemas.openxmlformats.org/officeDocument/2006/relationships/slide" Target="slide13.xml"/><Relationship Id="rId17" Type="http://schemas.openxmlformats.org/officeDocument/2006/relationships/image" Target="../media/image11.svg"/><Relationship Id="rId25" Type="http://schemas.openxmlformats.org/officeDocument/2006/relationships/slide" Target="slide24.xml"/><Relationship Id="rId33" Type="http://schemas.openxmlformats.org/officeDocument/2006/relationships/slide" Target="slide32.xml"/><Relationship Id="rId38"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l="42307" t="34375" r="11572" b="19726"/>
          <a:stretch>
            <a:fillRect/>
          </a:stretch>
        </p:blipFill>
        <p:spPr bwMode="auto">
          <a:xfrm>
            <a:off x="-1" y="0"/>
            <a:ext cx="12190413" cy="6820826"/>
          </a:xfrm>
          <a:prstGeom prst="rect">
            <a:avLst/>
          </a:prstGeom>
          <a:noFill/>
          <a:ln w="9525">
            <a:noFill/>
            <a:miter lim="800000"/>
            <a:headEnd/>
            <a:tailEnd/>
          </a:ln>
          <a:effectLst/>
        </p:spPr>
      </p:pic>
      <p:sp>
        <p:nvSpPr>
          <p:cNvPr id="4" name="Título 1">
            <a:extLst>
              <a:ext uri="{FF2B5EF4-FFF2-40B4-BE49-F238E27FC236}">
                <a16:creationId xmlns:a16="http://schemas.microsoft.com/office/drawing/2014/main" id="{A8CAE557-EADC-4DAF-825E-3A4848ABDE76}"/>
              </a:ext>
            </a:extLst>
          </p:cNvPr>
          <p:cNvSpPr>
            <a:spLocks noGrp="1"/>
          </p:cNvSpPr>
          <p:nvPr>
            <p:ph type="ctrTitle"/>
          </p:nvPr>
        </p:nvSpPr>
        <p:spPr>
          <a:xfrm>
            <a:off x="0" y="3001"/>
            <a:ext cx="9623696" cy="1701942"/>
          </a:xfrm>
        </p:spPr>
        <p:txBody>
          <a:bodyPr>
            <a:noAutofit/>
          </a:bodyPr>
          <a:lstStyle/>
          <a:p>
            <a:r>
              <a:rPr lang="es-MX" sz="18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Escuela Nacional Colegio de Ciencias y Humanidades</a:t>
            </a:r>
            <a:br>
              <a:rPr lang="es-MX" sz="18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18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Dirección General </a:t>
            </a:r>
            <a:br>
              <a:rPr lang="es-MX" sz="18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18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Secretaria Estudiantil</a:t>
            </a:r>
            <a:br>
              <a:rPr lang="es-MX" sz="18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18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Departamento de Psicopedagogía</a:t>
            </a:r>
          </a:p>
        </p:txBody>
      </p:sp>
      <p:grpSp>
        <p:nvGrpSpPr>
          <p:cNvPr id="5" name="Grupo 9">
            <a:extLst>
              <a:ext uri="{FF2B5EF4-FFF2-40B4-BE49-F238E27FC236}">
                <a16:creationId xmlns:a16="http://schemas.microsoft.com/office/drawing/2014/main" id="{FEFA07F1-8B08-40B4-9D49-CD1001488B71}"/>
              </a:ext>
            </a:extLst>
          </p:cNvPr>
          <p:cNvGrpSpPr/>
          <p:nvPr/>
        </p:nvGrpSpPr>
        <p:grpSpPr>
          <a:xfrm>
            <a:off x="194908" y="2037306"/>
            <a:ext cx="1327508" cy="2897541"/>
            <a:chOff x="194908" y="2037306"/>
            <a:chExt cx="1327508" cy="2897541"/>
          </a:xfrm>
        </p:grpSpPr>
        <p:pic>
          <p:nvPicPr>
            <p:cNvPr id="6" name="7 Imagen" descr="escudo_UNAM_azul.tif">
              <a:extLst>
                <a:ext uri="{FF2B5EF4-FFF2-40B4-BE49-F238E27FC236}">
                  <a16:creationId xmlns:a16="http://schemas.microsoft.com/office/drawing/2014/main" id="{1905B591-DDEE-41B7-A627-C75C355CAF46}"/>
                </a:ext>
              </a:extLst>
            </p:cNvPr>
            <p:cNvPicPr>
              <a:picLocks noChangeAspect="1"/>
            </p:cNvPicPr>
            <p:nvPr/>
          </p:nvPicPr>
          <p:blipFill>
            <a:blip r:embed="rId3" cstate="print">
              <a:alphaModFix/>
              <a:duotone>
                <a:prstClr val="black"/>
                <a:schemeClr val="bg2">
                  <a:lumMod val="10000"/>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94908" y="2037306"/>
              <a:ext cx="1327508" cy="1391694"/>
            </a:xfrm>
            <a:prstGeom prst="rect">
              <a:avLst/>
            </a:prstGeom>
          </p:spPr>
        </p:pic>
        <p:pic>
          <p:nvPicPr>
            <p:cNvPr id="7" name="Imagen 8" descr="Imagen que contiene exterior, medidor, firmar, foto&#10;&#10;Descripción generada automáticamente">
              <a:extLst>
                <a:ext uri="{FF2B5EF4-FFF2-40B4-BE49-F238E27FC236}">
                  <a16:creationId xmlns:a16="http://schemas.microsoft.com/office/drawing/2014/main" id="{931F2B59-069B-4A60-B8FF-44039D799406}"/>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94908" y="3674310"/>
              <a:ext cx="1327508" cy="1260537"/>
            </a:xfrm>
            <a:prstGeom prst="rect">
              <a:avLst/>
            </a:prstGeom>
          </p:spPr>
        </p:pic>
      </p:grpSp>
      <p:sp>
        <p:nvSpPr>
          <p:cNvPr id="8" name="Subtítulo 2">
            <a:extLst>
              <a:ext uri="{FF2B5EF4-FFF2-40B4-BE49-F238E27FC236}">
                <a16:creationId xmlns:a16="http://schemas.microsoft.com/office/drawing/2014/main" id="{7B9F91D1-6710-4FDB-8ED4-632344FAA0E9}"/>
              </a:ext>
            </a:extLst>
          </p:cNvPr>
          <p:cNvSpPr>
            <a:spLocks noGrp="1"/>
          </p:cNvSpPr>
          <p:nvPr>
            <p:ph type="subTitle" idx="1"/>
          </p:nvPr>
        </p:nvSpPr>
        <p:spPr>
          <a:xfrm>
            <a:off x="1717325" y="2256334"/>
            <a:ext cx="4558379" cy="2345332"/>
          </a:xfrm>
        </p:spPr>
        <p:txBody>
          <a:bodyPr>
            <a:noAutofit/>
          </a:bodyPr>
          <a:lstStyle/>
          <a:p>
            <a:pPr algn="ctr"/>
            <a:r>
              <a:rPr lang="es-MX" sz="4400" b="1" dirty="0">
                <a:solidFill>
                  <a:srgbClr val="FFC000"/>
                </a:solidFill>
              </a:rPr>
              <a:t>Guía sintetizada de las carreras de la UNAM</a:t>
            </a:r>
          </a:p>
        </p:txBody>
      </p:sp>
      <p:sp>
        <p:nvSpPr>
          <p:cNvPr id="9" name="CuadroTexto 12">
            <a:extLst>
              <a:ext uri="{FF2B5EF4-FFF2-40B4-BE49-F238E27FC236}">
                <a16:creationId xmlns:a16="http://schemas.microsoft.com/office/drawing/2014/main" id="{0FAE0078-13FE-4FFF-A8C5-0420F74E21FE}"/>
              </a:ext>
            </a:extLst>
          </p:cNvPr>
          <p:cNvSpPr txBox="1"/>
          <p:nvPr/>
        </p:nvSpPr>
        <p:spPr>
          <a:xfrm>
            <a:off x="855622" y="4588991"/>
            <a:ext cx="6000792" cy="2185214"/>
          </a:xfrm>
          <a:prstGeom prst="rect">
            <a:avLst/>
          </a:prstGeom>
          <a:noFill/>
        </p:spPr>
        <p:txBody>
          <a:bodyPr wrap="square" rtlCol="0">
            <a:spAutoFit/>
          </a:bodyPr>
          <a:lstStyle/>
          <a:p>
            <a:pPr algn="ctr"/>
            <a:r>
              <a:rPr lang="es-MX" sz="3200" spc="300" dirty="0">
                <a:effectLst>
                  <a:outerShdw blurRad="38100" dist="38100" dir="2700000" algn="tl">
                    <a:srgbClr val="000000">
                      <a:alpha val="43137"/>
                    </a:srgbClr>
                  </a:outerShdw>
                </a:effectLst>
                <a:latin typeface="Agency FB" panose="020B0503020202020204" pitchFamily="34" charset="0"/>
              </a:rPr>
              <a:t>Área de las Ciencias </a:t>
            </a:r>
          </a:p>
          <a:p>
            <a:pPr algn="ctr"/>
            <a:r>
              <a:rPr lang="es-MX" sz="3200" spc="300" dirty="0">
                <a:effectLst>
                  <a:outerShdw blurRad="38100" dist="38100" dir="2700000" algn="tl">
                    <a:srgbClr val="000000">
                      <a:alpha val="43137"/>
                    </a:srgbClr>
                  </a:outerShdw>
                </a:effectLst>
                <a:latin typeface="Agency FB" panose="020B0503020202020204" pitchFamily="34" charset="0"/>
              </a:rPr>
              <a:t>Físico-Matemáticas y de las </a:t>
            </a:r>
          </a:p>
          <a:p>
            <a:pPr algn="ctr"/>
            <a:r>
              <a:rPr lang="es-MX" sz="3200" spc="300" dirty="0">
                <a:effectLst>
                  <a:outerShdw blurRad="38100" dist="38100" dir="2700000" algn="tl">
                    <a:srgbClr val="000000">
                      <a:alpha val="43137"/>
                    </a:srgbClr>
                  </a:outerShdw>
                </a:effectLst>
                <a:latin typeface="Agency FB" panose="020B0503020202020204" pitchFamily="34" charset="0"/>
              </a:rPr>
              <a:t>Ingenierías</a:t>
            </a:r>
          </a:p>
          <a:p>
            <a:pPr algn="ctr"/>
            <a:endParaRPr lang="es-MX" sz="1600" spc="300" dirty="0">
              <a:effectLst>
                <a:outerShdw blurRad="38100" dist="38100" dir="2700000" algn="tl">
                  <a:srgbClr val="000000">
                    <a:alpha val="43137"/>
                  </a:srgbClr>
                </a:outerShdw>
              </a:effectLst>
              <a:latin typeface="Agency FB" panose="020B0503020202020204" pitchFamily="34" charset="0"/>
            </a:endParaRPr>
          </a:p>
          <a:p>
            <a:pPr algn="ctr"/>
            <a:r>
              <a:rPr lang="es-MX" sz="2400" spc="300" dirty="0">
                <a:effectLst>
                  <a:outerShdw blurRad="38100" dist="38100" dir="2700000" algn="tl">
                    <a:srgbClr val="000000">
                      <a:alpha val="43137"/>
                    </a:srgbClr>
                  </a:outerShdw>
                </a:effectLst>
                <a:latin typeface="Agency FB" panose="020B0503020202020204" pitchFamily="34" charset="0"/>
              </a:rPr>
              <a:t>2021</a:t>
            </a:r>
          </a:p>
        </p:txBody>
      </p:sp>
      <p:grpSp>
        <p:nvGrpSpPr>
          <p:cNvPr id="10" name="Grupo 15">
            <a:extLst>
              <a:ext uri="{FF2B5EF4-FFF2-40B4-BE49-F238E27FC236}">
                <a16:creationId xmlns:a16="http://schemas.microsoft.com/office/drawing/2014/main" id="{193FFD8B-BD74-46CF-B594-0F77CBD51EB2}"/>
              </a:ext>
            </a:extLst>
          </p:cNvPr>
          <p:cNvGrpSpPr/>
          <p:nvPr/>
        </p:nvGrpSpPr>
        <p:grpSpPr>
          <a:xfrm>
            <a:off x="9738544" y="0"/>
            <a:ext cx="1533379" cy="1526690"/>
            <a:chOff x="9307953" y="33212"/>
            <a:chExt cx="1533379" cy="1526690"/>
          </a:xfrm>
        </p:grpSpPr>
        <p:pic>
          <p:nvPicPr>
            <p:cNvPr id="11" name="Gráfico 13" descr="Presentación con gráfico de barras RTL">
              <a:hlinkClick r:id="rId7" action="ppaction://hlinksldjump"/>
              <a:extLst>
                <a:ext uri="{FF2B5EF4-FFF2-40B4-BE49-F238E27FC236}">
                  <a16:creationId xmlns:a16="http://schemas.microsoft.com/office/drawing/2014/main" id="{45087A4C-3483-47DD-AAD2-FCAAF5E8F61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50607" y="33212"/>
              <a:ext cx="648072" cy="648072"/>
            </a:xfrm>
            <a:prstGeom prst="rect">
              <a:avLst/>
            </a:prstGeom>
          </p:spPr>
        </p:pic>
        <p:sp>
          <p:nvSpPr>
            <p:cNvPr id="12" name="CuadroTexto 10">
              <a:hlinkClick r:id="rId7" action="ppaction://hlinksldjump"/>
              <a:extLst>
                <a:ext uri="{FF2B5EF4-FFF2-40B4-BE49-F238E27FC236}">
                  <a16:creationId xmlns:a16="http://schemas.microsoft.com/office/drawing/2014/main" id="{CF6701E8-0CA3-4E09-BDFA-97A7971D3D91}"/>
                </a:ext>
              </a:extLst>
            </p:cNvPr>
            <p:cNvSpPr txBox="1"/>
            <p:nvPr/>
          </p:nvSpPr>
          <p:spPr>
            <a:xfrm>
              <a:off x="9307953" y="636572"/>
              <a:ext cx="1533379" cy="923330"/>
            </a:xfrm>
            <a:prstGeom prst="rect">
              <a:avLst/>
            </a:prstGeom>
            <a:noFill/>
          </p:spPr>
          <p:txBody>
            <a:bodyPr wrap="square" rtlCol="0">
              <a:spAutoFit/>
            </a:bodyPr>
            <a:lstStyle/>
            <a:p>
              <a:r>
                <a:rPr lang="es-MX" dirty="0">
                  <a:solidFill>
                    <a:schemeClr val="accent1">
                      <a:lumMod val="50000"/>
                    </a:schemeClr>
                  </a:solidFill>
                </a:rPr>
                <a:t>Inicio de la presentación</a:t>
              </a:r>
            </a:p>
            <a:p>
              <a:endParaRPr lang="es-MX" dirty="0"/>
            </a:p>
          </p:txBody>
        </p:sp>
      </p:grpSp>
      <p:grpSp>
        <p:nvGrpSpPr>
          <p:cNvPr id="13" name="Grupo 17">
            <a:extLst>
              <a:ext uri="{FF2B5EF4-FFF2-40B4-BE49-F238E27FC236}">
                <a16:creationId xmlns:a16="http://schemas.microsoft.com/office/drawing/2014/main" id="{C44C2942-501B-4BD3-8947-7B6955FB260B}"/>
              </a:ext>
            </a:extLst>
          </p:cNvPr>
          <p:cNvGrpSpPr/>
          <p:nvPr/>
        </p:nvGrpSpPr>
        <p:grpSpPr>
          <a:xfrm>
            <a:off x="11175840" y="0"/>
            <a:ext cx="1014573" cy="972692"/>
            <a:chOff x="11217990" y="49216"/>
            <a:chExt cx="1014573" cy="972692"/>
          </a:xfrm>
        </p:grpSpPr>
        <p:pic>
          <p:nvPicPr>
            <p:cNvPr id="14" name="Gráfico 14" descr="Libro abierto">
              <a:hlinkClick r:id="rId10" action="ppaction://hlinksldjump"/>
              <a:extLst>
                <a:ext uri="{FF2B5EF4-FFF2-40B4-BE49-F238E27FC236}">
                  <a16:creationId xmlns:a16="http://schemas.microsoft.com/office/drawing/2014/main" id="{3EEB779A-BDBD-4359-A766-5A228C0EAE2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36921" y="49216"/>
              <a:ext cx="648073" cy="648073"/>
            </a:xfrm>
            <a:prstGeom prst="rect">
              <a:avLst/>
            </a:prstGeom>
          </p:spPr>
        </p:pic>
        <p:sp>
          <p:nvSpPr>
            <p:cNvPr id="15" name="Rectángulo 16">
              <a:hlinkClick r:id="rId10" action="ppaction://hlinksldjump"/>
              <a:extLst>
                <a:ext uri="{FF2B5EF4-FFF2-40B4-BE49-F238E27FC236}">
                  <a16:creationId xmlns:a16="http://schemas.microsoft.com/office/drawing/2014/main" id="{3511B276-1387-4787-8ACD-50636A581CDF}"/>
                </a:ext>
              </a:extLst>
            </p:cNvPr>
            <p:cNvSpPr/>
            <p:nvPr/>
          </p:nvSpPr>
          <p:spPr>
            <a:xfrm>
              <a:off x="11217990" y="652576"/>
              <a:ext cx="1014573" cy="369332"/>
            </a:xfrm>
            <a:prstGeom prst="rect">
              <a:avLst/>
            </a:prstGeom>
          </p:spPr>
          <p:txBody>
            <a:bodyPr wrap="none">
              <a:spAutoFit/>
            </a:bodyPr>
            <a:lstStyle/>
            <a:p>
              <a:r>
                <a:rPr lang="es-MX" dirty="0"/>
                <a:t>Créditos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41905" t="33203" r="11426" b="20898"/>
          <a:stretch>
            <a:fillRect/>
          </a:stretch>
        </p:blipFill>
        <p:spPr bwMode="auto">
          <a:xfrm>
            <a:off x="0" y="0"/>
            <a:ext cx="12190413" cy="6858000"/>
          </a:xfrm>
          <a:prstGeom prst="rect">
            <a:avLst/>
          </a:prstGeom>
          <a:noFill/>
          <a:ln w="9525">
            <a:noFill/>
            <a:miter lim="800000"/>
            <a:headEnd/>
            <a:tailEnd/>
          </a:ln>
          <a:effectLst/>
        </p:spPr>
      </p:pic>
      <p:sp>
        <p:nvSpPr>
          <p:cNvPr id="2" name="1 Título"/>
          <p:cNvSpPr>
            <a:spLocks noGrp="1"/>
          </p:cNvSpPr>
          <p:nvPr>
            <p:ph type="title"/>
          </p:nvPr>
        </p:nvSpPr>
        <p:spPr>
          <a:xfrm>
            <a:off x="0" y="0"/>
            <a:ext cx="6565805" cy="1143000"/>
          </a:xfrm>
        </p:spPr>
        <p:txBody>
          <a:bodyPr>
            <a:normAutofit/>
          </a:bodyPr>
          <a:lstStyle/>
          <a:p>
            <a:r>
              <a:rPr lang="es-MX" sz="6000" i="1" dirty="0"/>
              <a:t>Diseño Industrial</a:t>
            </a:r>
          </a:p>
        </p:txBody>
      </p:sp>
      <p:sp>
        <p:nvSpPr>
          <p:cNvPr id="4" name="Rectángulo 3">
            <a:extLst>
              <a:ext uri="{FF2B5EF4-FFF2-40B4-BE49-F238E27FC236}">
                <a16:creationId xmlns:a16="http://schemas.microsoft.com/office/drawing/2014/main" id="{FAF9FEF8-1E22-47CB-99C2-7A579DDF3FF4}"/>
              </a:ext>
            </a:extLst>
          </p:cNvPr>
          <p:cNvSpPr/>
          <p:nvPr/>
        </p:nvSpPr>
        <p:spPr>
          <a:xfrm>
            <a:off x="0" y="1141978"/>
            <a:ext cx="4429706" cy="1200329"/>
          </a:xfrm>
          <a:prstGeom prst="rect">
            <a:avLst/>
          </a:prstGeom>
        </p:spPr>
        <p:txBody>
          <a:bodyPr wrap="square">
            <a:spAutoFit/>
          </a:bodyPr>
          <a:lstStyle/>
          <a:p>
            <a:pPr algn="ctr"/>
            <a:r>
              <a:rPr lang="es-MX" b="1" u="sng" spc="300" dirty="0">
                <a:solidFill>
                  <a:schemeClr val="accent4">
                    <a:lumMod val="50000"/>
                  </a:schemeClr>
                </a:solidFill>
              </a:rPr>
              <a:t>IMPORTANTE</a:t>
            </a:r>
          </a:p>
          <a:p>
            <a:endParaRPr lang="es-MX" dirty="0">
              <a:solidFill>
                <a:schemeClr val="accent4">
                  <a:lumMod val="50000"/>
                </a:schemeClr>
              </a:solidFill>
            </a:endParaRPr>
          </a:p>
          <a:p>
            <a:pPr marL="285750" indent="-285750" algn="ctr">
              <a:buFont typeface="Calibri" panose="020F0502020204030204" pitchFamily="34" charset="0"/>
              <a:buChar char="→"/>
            </a:pPr>
            <a:r>
              <a:rPr lang="es-MX" dirty="0">
                <a:solidFill>
                  <a:schemeClr val="accent4">
                    <a:lumMod val="50000"/>
                  </a:schemeClr>
                </a:solidFill>
              </a:rPr>
              <a:t>Carrera de Ingreso Indirecto</a:t>
            </a:r>
          </a:p>
          <a:p>
            <a:pPr marL="285750" indent="-285750" algn="ctr">
              <a:buFont typeface="Calibri" panose="020F0502020204030204" pitchFamily="34" charset="0"/>
              <a:buChar char="→"/>
            </a:pPr>
            <a:r>
              <a:rPr lang="es-MX" dirty="0">
                <a:solidFill>
                  <a:schemeClr val="accent4">
                    <a:lumMod val="50000"/>
                  </a:schemeClr>
                </a:solidFill>
              </a:rPr>
              <a:t>Carrera de alta demanda</a:t>
            </a:r>
          </a:p>
        </p:txBody>
      </p:sp>
      <p:sp>
        <p:nvSpPr>
          <p:cNvPr id="5" name="CuadroTexto 4">
            <a:extLst>
              <a:ext uri="{FF2B5EF4-FFF2-40B4-BE49-F238E27FC236}">
                <a16:creationId xmlns:a16="http://schemas.microsoft.com/office/drawing/2014/main" id="{75DFECC6-BD8C-49B0-99D1-BF09516CAECE}"/>
              </a:ext>
            </a:extLst>
          </p:cNvPr>
          <p:cNvSpPr txBox="1"/>
          <p:nvPr/>
        </p:nvSpPr>
        <p:spPr>
          <a:xfrm>
            <a:off x="4150990" y="1347706"/>
            <a:ext cx="5382202" cy="1446550"/>
          </a:xfrm>
          <a:prstGeom prst="rect">
            <a:avLst/>
          </a:prstGeom>
          <a:noFill/>
        </p:spPr>
        <p:txBody>
          <a:bodyPr wrap="square" rtlCol="0">
            <a:spAutoFit/>
          </a:bodyPr>
          <a:lstStyle/>
          <a:p>
            <a:pPr fontAlgn="base"/>
            <a:r>
              <a:rPr lang="es-MX" sz="1400" b="1" spc="300" dirty="0">
                <a:solidFill>
                  <a:srgbClr val="D2A000"/>
                </a:solidFill>
              </a:rPr>
              <a:t>¿Qué es?</a:t>
            </a:r>
            <a:br>
              <a:rPr lang="es-MX" sz="1400" b="1" spc="300" dirty="0">
                <a:solidFill>
                  <a:srgbClr val="D2A000"/>
                </a:solidFill>
              </a:rPr>
            </a:br>
            <a:r>
              <a:rPr lang="es-MX" dirty="0"/>
              <a:t>​</a:t>
            </a:r>
          </a:p>
          <a:p>
            <a:pPr algn="just" fontAlgn="base"/>
            <a:r>
              <a:rPr lang="es-MX" sz="1400" dirty="0"/>
              <a:t>Es la carrera que capacita a profesionales para generar objetos y productos de fabricación industrial que tienen contacto directo con las personas. </a:t>
            </a:r>
            <a:endParaRPr lang="en-US" sz="1400" dirty="0"/>
          </a:p>
          <a:p>
            <a:endParaRPr lang="es-MX" sz="1400" dirty="0"/>
          </a:p>
        </p:txBody>
      </p:sp>
      <p:sp>
        <p:nvSpPr>
          <p:cNvPr id="6" name="CuadroTexto 5">
            <a:extLst>
              <a:ext uri="{FF2B5EF4-FFF2-40B4-BE49-F238E27FC236}">
                <a16:creationId xmlns:a16="http://schemas.microsoft.com/office/drawing/2014/main" id="{E61895B6-CA43-4CC0-8BF5-673EDA5B87E1}"/>
              </a:ext>
            </a:extLst>
          </p:cNvPr>
          <p:cNvSpPr txBox="1"/>
          <p:nvPr/>
        </p:nvSpPr>
        <p:spPr>
          <a:xfrm>
            <a:off x="316278" y="2600627"/>
            <a:ext cx="11539567" cy="1231106"/>
          </a:xfrm>
          <a:prstGeom prst="rect">
            <a:avLst/>
          </a:prstGeom>
          <a:noFill/>
        </p:spPr>
        <p:txBody>
          <a:bodyPr wrap="square" rtlCol="0">
            <a:spAutoFit/>
          </a:bodyPr>
          <a:lstStyle/>
          <a:p>
            <a:pPr algn="just"/>
            <a:r>
              <a:rPr lang="es-MX" sz="1400" b="1" spc="300" dirty="0">
                <a:solidFill>
                  <a:srgbClr val="D2A000"/>
                </a:solidFill>
              </a:rPr>
              <a:t>¿Qué hace?</a:t>
            </a:r>
          </a:p>
          <a:p>
            <a:pPr algn="just"/>
            <a:br>
              <a:rPr lang="es-MX" b="1" spc="300" dirty="0">
                <a:effectLst>
                  <a:outerShdw blurRad="38100" dist="38100" dir="2700000" algn="tl">
                    <a:srgbClr val="000000">
                      <a:alpha val="43137"/>
                    </a:srgbClr>
                  </a:outerShdw>
                </a:effectLst>
              </a:rPr>
            </a:br>
            <a:r>
              <a:rPr lang="es-MX" sz="1400" dirty="0"/>
              <a:t>Diseña, desarrolla y actualiza los productos industriales. Atiende aspectos estéticos, funcionales, ergonómicos de los objetos diseñados. Realiza mejoras a los productos existentes que reflejen la rica herencia de la cultura nacional. Crea nuevas propuestas y soluciones acordes con los requerimientos del mercado globalizado. Da solución a problemas de reaprovechamiento o reciclado de productos.</a:t>
            </a:r>
          </a:p>
        </p:txBody>
      </p:sp>
      <p:sp>
        <p:nvSpPr>
          <p:cNvPr id="7" name="CuadroTexto 6">
            <a:extLst>
              <a:ext uri="{FF2B5EF4-FFF2-40B4-BE49-F238E27FC236}">
                <a16:creationId xmlns:a16="http://schemas.microsoft.com/office/drawing/2014/main" id="{D9293B56-6046-4BB7-8619-5449EDD47DAB}"/>
              </a:ext>
            </a:extLst>
          </p:cNvPr>
          <p:cNvSpPr txBox="1"/>
          <p:nvPr/>
        </p:nvSpPr>
        <p:spPr>
          <a:xfrm>
            <a:off x="316278" y="4090053"/>
            <a:ext cx="11539567" cy="1231106"/>
          </a:xfrm>
          <a:prstGeom prst="rect">
            <a:avLst/>
          </a:prstGeom>
          <a:noFill/>
        </p:spPr>
        <p:txBody>
          <a:bodyPr wrap="square" rtlCol="0">
            <a:spAutoFit/>
          </a:bodyPr>
          <a:lstStyle/>
          <a:p>
            <a:pPr algn="just"/>
            <a:r>
              <a:rPr lang="es-MX" sz="1400" b="1" spc="300" dirty="0">
                <a:solidFill>
                  <a:srgbClr val="D2A000"/>
                </a:solidFill>
              </a:rPr>
              <a:t>¿​Dónde es su campo de trabajo?</a:t>
            </a:r>
          </a:p>
          <a:p>
            <a:pPr algn="just"/>
            <a:br>
              <a:rPr lang="es-MX" dirty="0"/>
            </a:br>
            <a:r>
              <a:rPr lang="es-MX" sz="1400" dirty="0"/>
              <a:t>Labora en industrias manufactureras. Se requiere en organismos dedicados a brindar servicios a la comunidad, colaborando en la investigación y el desarrollo de normas y pruebas para la evaluación de los productos y sus efectos sobre el medio ambiente, así como en las instituciones dedicadas al estudio y la puesta en marcha de nuevas tecnologías, materiales y procesos para la producción y la comercialización de los productos industriales.</a:t>
            </a:r>
          </a:p>
        </p:txBody>
      </p:sp>
      <p:sp>
        <p:nvSpPr>
          <p:cNvPr id="8" name="CuadroTexto 7">
            <a:extLst>
              <a:ext uri="{FF2B5EF4-FFF2-40B4-BE49-F238E27FC236}">
                <a16:creationId xmlns:a16="http://schemas.microsoft.com/office/drawing/2014/main" id="{473B7EA8-CA60-40A4-87D2-F44DB5B09DD9}"/>
              </a:ext>
            </a:extLst>
          </p:cNvPr>
          <p:cNvSpPr txBox="1"/>
          <p:nvPr/>
        </p:nvSpPr>
        <p:spPr>
          <a:xfrm>
            <a:off x="316278" y="5445224"/>
            <a:ext cx="5285489" cy="1415772"/>
          </a:xfrm>
          <a:prstGeom prst="rect">
            <a:avLst/>
          </a:prstGeom>
          <a:noFill/>
        </p:spPr>
        <p:txBody>
          <a:bodyPr wrap="square" rtlCol="0">
            <a:spAutoFit/>
          </a:bodyPr>
          <a:lstStyle/>
          <a:p>
            <a:r>
              <a:rPr lang="es-MX" sz="1400" b="1" spc="300" dirty="0">
                <a:solidFill>
                  <a:srgbClr val="D2A000"/>
                </a:solidFill>
              </a:rPr>
              <a:t>¿Dónde se estudia?</a:t>
            </a:r>
          </a:p>
          <a:p>
            <a:endParaRPr lang="es-MX" dirty="0"/>
          </a:p>
          <a:p>
            <a:r>
              <a:rPr lang="es-MX" dirty="0"/>
              <a:t>Facultad de Arquitectura</a:t>
            </a:r>
          </a:p>
          <a:p>
            <a:endParaRPr lang="es-MX" dirty="0"/>
          </a:p>
          <a:p>
            <a:r>
              <a:rPr lang="es-MX" dirty="0"/>
              <a:t>Facultad de Estudios Superiores Aragón</a:t>
            </a:r>
          </a:p>
        </p:txBody>
      </p:sp>
      <p:grpSp>
        <p:nvGrpSpPr>
          <p:cNvPr id="9" name="Grupo 8">
            <a:extLst>
              <a:ext uri="{FF2B5EF4-FFF2-40B4-BE49-F238E27FC236}">
                <a16:creationId xmlns:a16="http://schemas.microsoft.com/office/drawing/2014/main" id="{2D32838A-D12E-4494-AC68-4DD0EA330B1A}"/>
              </a:ext>
            </a:extLst>
          </p:cNvPr>
          <p:cNvGrpSpPr/>
          <p:nvPr/>
        </p:nvGrpSpPr>
        <p:grpSpPr>
          <a:xfrm>
            <a:off x="8759502" y="5372297"/>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4B8E38DC-3F7A-4F4A-A4E8-980CC6B46C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4D18C8AF-A35C-439E-88FD-E53148BD8C8E}"/>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2">
                      <a:lumMod val="5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lum bright="20000"/>
            <a:alphaModFix amt="70000"/>
          </a:blip>
          <a:srcRect l="41905" t="33203" r="11426" b="19922"/>
          <a:stretch>
            <a:fillRect/>
          </a:stretch>
        </p:blipFill>
        <p:spPr bwMode="auto">
          <a:xfrm>
            <a:off x="-1" y="0"/>
            <a:ext cx="12190414" cy="6858000"/>
          </a:xfrm>
          <a:prstGeom prst="rect">
            <a:avLst/>
          </a:prstGeom>
          <a:noFill/>
          <a:ln w="9525">
            <a:noFill/>
            <a:miter lim="800000"/>
            <a:headEnd/>
            <a:tailEnd/>
          </a:ln>
          <a:effectLst/>
        </p:spPr>
      </p:pic>
      <p:sp>
        <p:nvSpPr>
          <p:cNvPr id="2" name="1 Título"/>
          <p:cNvSpPr>
            <a:spLocks noGrp="1"/>
          </p:cNvSpPr>
          <p:nvPr>
            <p:ph type="title"/>
          </p:nvPr>
        </p:nvSpPr>
        <p:spPr>
          <a:xfrm>
            <a:off x="7607374" y="66785"/>
            <a:ext cx="3654991" cy="1143000"/>
          </a:xfrm>
        </p:spPr>
        <p:txBody>
          <a:bodyPr>
            <a:normAutofit/>
          </a:bodyPr>
          <a:lstStyle/>
          <a:p>
            <a:r>
              <a:rPr lang="es-MX" sz="6000" i="1" dirty="0"/>
              <a:t>Física</a:t>
            </a:r>
          </a:p>
        </p:txBody>
      </p:sp>
      <p:sp>
        <p:nvSpPr>
          <p:cNvPr id="5" name="CuadroTexto 4">
            <a:extLst>
              <a:ext uri="{FF2B5EF4-FFF2-40B4-BE49-F238E27FC236}">
                <a16:creationId xmlns:a16="http://schemas.microsoft.com/office/drawing/2014/main" id="{8A946441-9EF4-4CD2-91ED-1A0D0B6BF6CF}"/>
              </a:ext>
            </a:extLst>
          </p:cNvPr>
          <p:cNvSpPr txBox="1"/>
          <p:nvPr/>
        </p:nvSpPr>
        <p:spPr>
          <a:xfrm>
            <a:off x="466853" y="880828"/>
            <a:ext cx="3324097" cy="2462213"/>
          </a:xfrm>
          <a:prstGeom prst="rect">
            <a:avLst/>
          </a:prstGeom>
          <a:noFill/>
        </p:spPr>
        <p:txBody>
          <a:bodyPr wrap="square" rtlCol="0">
            <a:spAutoFit/>
          </a:bodyPr>
          <a:lstStyle/>
          <a:p>
            <a:r>
              <a:rPr lang="es-MX" sz="1400" b="1" spc="300" dirty="0"/>
              <a:t>¿Qué es?</a:t>
            </a:r>
            <a:br>
              <a:rPr lang="es-MX" sz="1400" dirty="0"/>
            </a:br>
            <a:endParaRPr lang="es-MX" sz="1400" dirty="0"/>
          </a:p>
          <a:p>
            <a:pPr algn="just"/>
            <a:r>
              <a:rPr lang="es-MX" sz="1400" dirty="0"/>
              <a:t>La licenciatura forma profesionistas que cuentan con los conocimientos y habilidades matemáticas de alto nivel, así como el dominio de una metodología teórico experimental que les permite llegar a conclusiones validables. Puede desarrollar tecnología, lo cual es resultado de la aplicación de los conocimientos de la Física que ha acumulado la humanidad.</a:t>
            </a:r>
          </a:p>
        </p:txBody>
      </p:sp>
      <p:sp>
        <p:nvSpPr>
          <p:cNvPr id="6" name="CuadroTexto 5">
            <a:extLst>
              <a:ext uri="{FF2B5EF4-FFF2-40B4-BE49-F238E27FC236}">
                <a16:creationId xmlns:a16="http://schemas.microsoft.com/office/drawing/2014/main" id="{3E8180D2-BB8E-442F-A3FC-6F766E0A322D}"/>
              </a:ext>
            </a:extLst>
          </p:cNvPr>
          <p:cNvSpPr txBox="1"/>
          <p:nvPr/>
        </p:nvSpPr>
        <p:spPr>
          <a:xfrm>
            <a:off x="4257804" y="880828"/>
            <a:ext cx="3797148" cy="3170099"/>
          </a:xfrm>
          <a:prstGeom prst="rect">
            <a:avLst/>
          </a:prstGeom>
          <a:noFill/>
        </p:spPr>
        <p:txBody>
          <a:bodyPr wrap="square" rtlCol="0">
            <a:spAutoFit/>
          </a:bodyPr>
          <a:lstStyle/>
          <a:p>
            <a:pPr algn="just"/>
            <a:r>
              <a:rPr lang="es-MX" sz="1400" b="1" spc="300" dirty="0"/>
              <a:t>¿Qué hace?</a:t>
            </a:r>
          </a:p>
          <a:p>
            <a:pPr algn="just"/>
            <a:br>
              <a:rPr lang="es-MX" b="1" spc="300" dirty="0">
                <a:effectLst>
                  <a:outerShdw blurRad="38100" dist="38100" dir="2700000" algn="tl">
                    <a:srgbClr val="000000">
                      <a:alpha val="43137"/>
                    </a:srgbClr>
                  </a:outerShdw>
                </a:effectLst>
              </a:rPr>
            </a:br>
            <a:r>
              <a:rPr lang="es-MX" sz="1400" dirty="0"/>
              <a:t>Elabora teorías basadas en modelos matemáticos. Por ello, su actividad laboral se divide en dos campos: el experimental y el teórico.​</a:t>
            </a:r>
          </a:p>
          <a:p>
            <a:pPr algn="just"/>
            <a:endParaRPr lang="es-MX" sz="1400" dirty="0"/>
          </a:p>
          <a:p>
            <a:pPr algn="just"/>
            <a:r>
              <a:rPr lang="es-MX" sz="1400" dirty="0"/>
              <a:t>• Quien ejerce la Física experimental trabaja en laboratorios, poniendo a prueba las diversas teorías físicas.​</a:t>
            </a:r>
          </a:p>
          <a:p>
            <a:pPr algn="just"/>
            <a:endParaRPr lang="es-MX" sz="1400" dirty="0"/>
          </a:p>
          <a:p>
            <a:pPr algn="just"/>
            <a:r>
              <a:rPr lang="es-MX" sz="1400" dirty="0"/>
              <a:t>• Quien ejerce la Física teórica elabora las teorías, apoyado en sus conocimientos matemáticos para explicar los fenómenos naturales. </a:t>
            </a:r>
          </a:p>
        </p:txBody>
      </p:sp>
      <p:sp>
        <p:nvSpPr>
          <p:cNvPr id="7" name="CuadroTexto 6">
            <a:extLst>
              <a:ext uri="{FF2B5EF4-FFF2-40B4-BE49-F238E27FC236}">
                <a16:creationId xmlns:a16="http://schemas.microsoft.com/office/drawing/2014/main" id="{2D62DFE0-D220-462C-9671-0BB2CE1692A4}"/>
              </a:ext>
            </a:extLst>
          </p:cNvPr>
          <p:cNvSpPr txBox="1"/>
          <p:nvPr/>
        </p:nvSpPr>
        <p:spPr>
          <a:xfrm>
            <a:off x="552713" y="4482891"/>
            <a:ext cx="9718957" cy="1231106"/>
          </a:xfrm>
          <a:prstGeom prst="rect">
            <a:avLst/>
          </a:prstGeom>
          <a:noFill/>
        </p:spPr>
        <p:txBody>
          <a:bodyPr wrap="square" rtlCol="0">
            <a:spAutoFit/>
          </a:bodyPr>
          <a:lstStyle/>
          <a:p>
            <a:r>
              <a:rPr lang="es-MX" sz="1400" b="1" spc="300" dirty="0"/>
              <a:t>¿​Dónde es su campo de trabajo?</a:t>
            </a:r>
          </a:p>
          <a:p>
            <a:pPr algn="just"/>
            <a:br>
              <a:rPr lang="es-MX" dirty="0"/>
            </a:br>
            <a:r>
              <a:rPr lang="es-MX" sz="1400" dirty="0"/>
              <a:t>En la industria electrónica, nuclear, óptica, eléctrica, metalúrgica, petrolera y en la ingeniería de materiales diversos. También en el sector salud, en el financiero, en empresas y oficinas gubernamentales, en los centros de investigación y enseñanza como universidades e institutos científicos y tecnológicos</a:t>
            </a:r>
          </a:p>
        </p:txBody>
      </p:sp>
      <p:sp>
        <p:nvSpPr>
          <p:cNvPr id="8" name="CuadroTexto 7">
            <a:extLst>
              <a:ext uri="{FF2B5EF4-FFF2-40B4-BE49-F238E27FC236}">
                <a16:creationId xmlns:a16="http://schemas.microsoft.com/office/drawing/2014/main" id="{ABFA039D-11D4-40E4-84B7-89050FC764C6}"/>
              </a:ext>
            </a:extLst>
          </p:cNvPr>
          <p:cNvSpPr txBox="1"/>
          <p:nvPr/>
        </p:nvSpPr>
        <p:spPr>
          <a:xfrm>
            <a:off x="9187759" y="1727214"/>
            <a:ext cx="2449942" cy="738664"/>
          </a:xfrm>
          <a:prstGeom prst="rect">
            <a:avLst/>
          </a:prstGeom>
          <a:noFill/>
        </p:spPr>
        <p:txBody>
          <a:bodyPr wrap="square" rtlCol="0">
            <a:spAutoFit/>
          </a:bodyPr>
          <a:lstStyle/>
          <a:p>
            <a:r>
              <a:rPr lang="es-MX" sz="1400" b="1" spc="300" dirty="0"/>
              <a:t>¿Dónde se estudia?</a:t>
            </a:r>
          </a:p>
          <a:p>
            <a:endParaRPr lang="es-MX" sz="1400" b="1" spc="300" dirty="0"/>
          </a:p>
          <a:p>
            <a:r>
              <a:rPr lang="es-MX" sz="1400" dirty="0"/>
              <a:t>Facultad de Ciencias</a:t>
            </a:r>
          </a:p>
        </p:txBody>
      </p:sp>
      <p:grpSp>
        <p:nvGrpSpPr>
          <p:cNvPr id="9" name="Grupo 8">
            <a:extLst>
              <a:ext uri="{FF2B5EF4-FFF2-40B4-BE49-F238E27FC236}">
                <a16:creationId xmlns:a16="http://schemas.microsoft.com/office/drawing/2014/main" id="{941C0085-4D29-4D1E-A7FB-41CC10DE46F4}"/>
              </a:ext>
            </a:extLst>
          </p:cNvPr>
          <p:cNvGrpSpPr/>
          <p:nvPr/>
        </p:nvGrpSpPr>
        <p:grpSpPr>
          <a:xfrm>
            <a:off x="10099773" y="5356649"/>
            <a:ext cx="1913208" cy="1434566"/>
            <a:chOff x="356315" y="5173117"/>
            <a:chExt cx="1944869" cy="1391449"/>
          </a:xfrm>
        </p:grpSpPr>
        <p:pic>
          <p:nvPicPr>
            <p:cNvPr id="10" name="Gráfico 9" descr="Huellas de animal">
              <a:hlinkClick r:id="rId3" action="ppaction://hlinksldjump"/>
              <a:extLst>
                <a:ext uri="{FF2B5EF4-FFF2-40B4-BE49-F238E27FC236}">
                  <a16:creationId xmlns:a16="http://schemas.microsoft.com/office/drawing/2014/main" id="{7EFA7EC2-0322-47A6-8B88-0E6AFDA916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7"/>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7754C6F2-061A-4DBC-9FA6-EECD68265A4E}"/>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20000"/>
                      <a:lumOff val="8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41905" t="33203" r="11426" b="19922"/>
          <a:stretch>
            <a:fillRect/>
          </a:stretch>
        </p:blipFill>
        <p:spPr bwMode="auto">
          <a:xfrm>
            <a:off x="-1" y="0"/>
            <a:ext cx="12190413" cy="6883998"/>
          </a:xfrm>
          <a:prstGeom prst="rect">
            <a:avLst/>
          </a:prstGeom>
          <a:noFill/>
          <a:ln w="9525">
            <a:noFill/>
            <a:miter lim="800000"/>
            <a:headEnd/>
            <a:tailEnd/>
          </a:ln>
          <a:effectLst/>
        </p:spPr>
      </p:pic>
      <p:sp>
        <p:nvSpPr>
          <p:cNvPr id="2" name="1 Título"/>
          <p:cNvSpPr>
            <a:spLocks noGrp="1"/>
          </p:cNvSpPr>
          <p:nvPr>
            <p:ph type="title"/>
          </p:nvPr>
        </p:nvSpPr>
        <p:spPr/>
        <p:txBody>
          <a:bodyPr>
            <a:normAutofit/>
          </a:bodyPr>
          <a:lstStyle/>
          <a:p>
            <a:r>
              <a:rPr lang="es-MX" sz="6000" i="1" dirty="0"/>
              <a:t>Física Biomédica</a:t>
            </a:r>
          </a:p>
        </p:txBody>
      </p:sp>
      <p:sp>
        <p:nvSpPr>
          <p:cNvPr id="4" name="Rectángulo 3">
            <a:extLst>
              <a:ext uri="{FF2B5EF4-FFF2-40B4-BE49-F238E27FC236}">
                <a16:creationId xmlns:a16="http://schemas.microsoft.com/office/drawing/2014/main" id="{C8D15DB9-290C-4000-8B43-331398146DB9}"/>
              </a:ext>
            </a:extLst>
          </p:cNvPr>
          <p:cNvSpPr/>
          <p:nvPr/>
        </p:nvSpPr>
        <p:spPr>
          <a:xfrm>
            <a:off x="3880352" y="1192727"/>
            <a:ext cx="4429706" cy="923330"/>
          </a:xfrm>
          <a:prstGeom prst="rect">
            <a:avLst/>
          </a:prstGeom>
        </p:spPr>
        <p:txBody>
          <a:bodyPr wrap="square">
            <a:spAutoFit/>
          </a:bodyPr>
          <a:lstStyle/>
          <a:p>
            <a:pPr algn="ctr"/>
            <a:r>
              <a:rPr lang="es-MX" b="1" u="sng" spc="300" dirty="0">
                <a:solidFill>
                  <a:schemeClr val="accent6">
                    <a:lumMod val="75000"/>
                  </a:schemeClr>
                </a:solidFill>
              </a:rPr>
              <a:t>IMPORTANTE</a:t>
            </a:r>
          </a:p>
          <a:p>
            <a:endParaRPr lang="es-MX" dirty="0">
              <a:solidFill>
                <a:schemeClr val="accent6">
                  <a:lumMod val="75000"/>
                </a:schemeClr>
              </a:solidFill>
            </a:endParaRPr>
          </a:p>
          <a:p>
            <a:pPr marL="285750" indent="-285750" algn="ctr">
              <a:buFont typeface="Calibri" panose="020F0502020204030204" pitchFamily="34" charset="0"/>
              <a:buChar char="→"/>
            </a:pPr>
            <a:r>
              <a:rPr lang="es-MX" dirty="0">
                <a:solidFill>
                  <a:schemeClr val="accent6">
                    <a:lumMod val="75000"/>
                  </a:schemeClr>
                </a:solidFill>
              </a:rPr>
              <a:t>Carrera de alta demanda</a:t>
            </a:r>
          </a:p>
        </p:txBody>
      </p:sp>
      <p:sp>
        <p:nvSpPr>
          <p:cNvPr id="5" name="CuadroTexto 4">
            <a:extLst>
              <a:ext uri="{FF2B5EF4-FFF2-40B4-BE49-F238E27FC236}">
                <a16:creationId xmlns:a16="http://schemas.microsoft.com/office/drawing/2014/main" id="{4A162916-1B22-4F05-A1DA-8FF749A9C27F}"/>
              </a:ext>
            </a:extLst>
          </p:cNvPr>
          <p:cNvSpPr txBox="1"/>
          <p:nvPr/>
        </p:nvSpPr>
        <p:spPr>
          <a:xfrm>
            <a:off x="512495" y="2269761"/>
            <a:ext cx="2936878" cy="1815882"/>
          </a:xfrm>
          <a:prstGeom prst="rect">
            <a:avLst/>
          </a:prstGeom>
          <a:noFill/>
        </p:spPr>
        <p:txBody>
          <a:bodyPr wrap="square" rtlCol="0">
            <a:spAutoFit/>
          </a:bodyPr>
          <a:lstStyle/>
          <a:p>
            <a:r>
              <a:rPr lang="es-MX" sz="1400" b="1" spc="300" dirty="0">
                <a:solidFill>
                  <a:schemeClr val="accent4">
                    <a:lumMod val="50000"/>
                  </a:schemeClr>
                </a:solidFill>
              </a:rPr>
              <a:t>¿Qué es?</a:t>
            </a:r>
            <a:br>
              <a:rPr lang="es-MX" sz="1400" dirty="0"/>
            </a:br>
            <a:endParaRPr lang="es-MX" sz="1400" dirty="0"/>
          </a:p>
          <a:p>
            <a:pPr algn="just"/>
            <a:r>
              <a:rPr lang="es-MX" sz="1400" dirty="0"/>
              <a:t>Dentro de la física biomédica se tiene una formación interdisciplinaria que le permite trabajar en equipo con otros profesionales dedicados al estudio de la Ciencias Biológicas y Médicas. ​</a:t>
            </a:r>
          </a:p>
        </p:txBody>
      </p:sp>
      <p:sp>
        <p:nvSpPr>
          <p:cNvPr id="6" name="CuadroTexto 5">
            <a:extLst>
              <a:ext uri="{FF2B5EF4-FFF2-40B4-BE49-F238E27FC236}">
                <a16:creationId xmlns:a16="http://schemas.microsoft.com/office/drawing/2014/main" id="{04177BFB-B633-4E90-9BD6-ACFA78540C8B}"/>
              </a:ext>
            </a:extLst>
          </p:cNvPr>
          <p:cNvSpPr txBox="1"/>
          <p:nvPr/>
        </p:nvSpPr>
        <p:spPr>
          <a:xfrm>
            <a:off x="3810226" y="2275706"/>
            <a:ext cx="7867692" cy="1661993"/>
          </a:xfrm>
          <a:prstGeom prst="rect">
            <a:avLst/>
          </a:prstGeom>
          <a:noFill/>
        </p:spPr>
        <p:txBody>
          <a:bodyPr wrap="square" rtlCol="0">
            <a:spAutoFit/>
          </a:bodyPr>
          <a:lstStyle/>
          <a:p>
            <a:pPr algn="just"/>
            <a:r>
              <a:rPr lang="es-MX" sz="1400" b="1" spc="300" dirty="0">
                <a:solidFill>
                  <a:schemeClr val="accent4">
                    <a:lumMod val="50000"/>
                  </a:schemeClr>
                </a:solidFill>
              </a:rPr>
              <a:t>¿Qué hace?</a:t>
            </a:r>
          </a:p>
          <a:p>
            <a:pPr algn="just"/>
            <a:br>
              <a:rPr lang="es-MX" b="1" spc="300" dirty="0">
                <a:effectLst>
                  <a:outerShdw blurRad="38100" dist="38100" dir="2700000" algn="tl">
                    <a:srgbClr val="000000">
                      <a:alpha val="43137"/>
                    </a:srgbClr>
                  </a:outerShdw>
                </a:effectLst>
              </a:rPr>
            </a:br>
            <a:r>
              <a:rPr lang="es-MX" sz="1400" dirty="0"/>
              <a:t>Las demandas actuales en la constante especialización de los equipos médicos de radioterapia y el avance de las técnicas terapéuticas requieren del apoyo profesional de dicha licenciatura quien con su formación interdisciplinaria, aplique su conocimiento para colaborar en diversos ámbitos y sea capaz de apoyar al personal que labora en las áreas de la medicina y la biología, participar en la solución de problemas en los campos médico, biológico y tecnológico, colaborar en el diagnóstico y tratamiento de las enfermedades. ​</a:t>
            </a:r>
          </a:p>
        </p:txBody>
      </p:sp>
      <p:sp>
        <p:nvSpPr>
          <p:cNvPr id="7" name="CuadroTexto 6">
            <a:extLst>
              <a:ext uri="{FF2B5EF4-FFF2-40B4-BE49-F238E27FC236}">
                <a16:creationId xmlns:a16="http://schemas.microsoft.com/office/drawing/2014/main" id="{6B80C2F7-6FAE-4757-A71D-3D21959758CF}"/>
              </a:ext>
            </a:extLst>
          </p:cNvPr>
          <p:cNvSpPr txBox="1"/>
          <p:nvPr/>
        </p:nvSpPr>
        <p:spPr>
          <a:xfrm>
            <a:off x="512495" y="4351558"/>
            <a:ext cx="11068398" cy="1015663"/>
          </a:xfrm>
          <a:prstGeom prst="rect">
            <a:avLst/>
          </a:prstGeom>
          <a:noFill/>
        </p:spPr>
        <p:txBody>
          <a:bodyPr wrap="square" rtlCol="0">
            <a:spAutoFit/>
          </a:bodyPr>
          <a:lstStyle/>
          <a:p>
            <a:r>
              <a:rPr lang="es-MX" sz="1400" b="1" spc="300" dirty="0">
                <a:solidFill>
                  <a:schemeClr val="accent4">
                    <a:lumMod val="50000"/>
                  </a:schemeClr>
                </a:solidFill>
              </a:rPr>
              <a:t>¿Dónde es su campo de trabajo?</a:t>
            </a:r>
            <a:br>
              <a:rPr lang="es-MX" dirty="0"/>
            </a:br>
            <a:endParaRPr lang="es-MX" dirty="0"/>
          </a:p>
          <a:p>
            <a:pPr algn="just"/>
            <a:r>
              <a:rPr lang="es-MX" sz="1400" dirty="0"/>
              <a:t>Secretaría de Salud, IMSS e ISSSTE, Comisión Federal para la Protección contra Riesgos Sanitarios, y Nacional de Seguridad Nuclear y Salvaguardas, Hospitales, clínicas e industria farmacéutica, compañías comercializadoras de equipos.​</a:t>
            </a:r>
          </a:p>
        </p:txBody>
      </p:sp>
      <p:sp>
        <p:nvSpPr>
          <p:cNvPr id="8" name="CuadroTexto 7">
            <a:extLst>
              <a:ext uri="{FF2B5EF4-FFF2-40B4-BE49-F238E27FC236}">
                <a16:creationId xmlns:a16="http://schemas.microsoft.com/office/drawing/2014/main" id="{3623693F-757C-4240-B462-013A866EA3B7}"/>
              </a:ext>
            </a:extLst>
          </p:cNvPr>
          <p:cNvSpPr txBox="1"/>
          <p:nvPr/>
        </p:nvSpPr>
        <p:spPr>
          <a:xfrm>
            <a:off x="609521" y="5633136"/>
            <a:ext cx="3349165" cy="800219"/>
          </a:xfrm>
          <a:prstGeom prst="rect">
            <a:avLst/>
          </a:prstGeom>
          <a:noFill/>
        </p:spPr>
        <p:txBody>
          <a:bodyPr wrap="square" rtlCol="0">
            <a:spAutoFit/>
          </a:bodyPr>
          <a:lstStyle/>
          <a:p>
            <a:r>
              <a:rPr lang="es-MX" sz="1400" b="1" spc="300" dirty="0">
                <a:solidFill>
                  <a:schemeClr val="accent4">
                    <a:lumMod val="50000"/>
                  </a:schemeClr>
                </a:solidFill>
              </a:rPr>
              <a:t>¿Dónde se estudia?</a:t>
            </a:r>
          </a:p>
          <a:p>
            <a:endParaRPr lang="es-MX" dirty="0"/>
          </a:p>
          <a:p>
            <a:r>
              <a:rPr lang="es-MX" sz="1400" dirty="0"/>
              <a:t>Facultad de Ciencias</a:t>
            </a:r>
          </a:p>
        </p:txBody>
      </p:sp>
      <p:grpSp>
        <p:nvGrpSpPr>
          <p:cNvPr id="9" name="Grupo 8">
            <a:extLst>
              <a:ext uri="{FF2B5EF4-FFF2-40B4-BE49-F238E27FC236}">
                <a16:creationId xmlns:a16="http://schemas.microsoft.com/office/drawing/2014/main" id="{7CB60E00-56A7-446E-8CC1-DC192EEA0222}"/>
              </a:ext>
            </a:extLst>
          </p:cNvPr>
          <p:cNvGrpSpPr/>
          <p:nvPr/>
        </p:nvGrpSpPr>
        <p:grpSpPr>
          <a:xfrm>
            <a:off x="7880408" y="5326718"/>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AD055A4C-8AC3-49F4-83F8-65FA602BF2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D914C5DB-F389-4F01-B804-58508705271D}"/>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2">
                      <a:lumMod val="5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l="41905" t="34180" r="11426" b="20898"/>
          <a:stretch>
            <a:fillRect/>
          </a:stretch>
        </p:blipFill>
        <p:spPr bwMode="auto">
          <a:xfrm>
            <a:off x="-1" y="1"/>
            <a:ext cx="12190413" cy="6858000"/>
          </a:xfrm>
          <a:prstGeom prst="rect">
            <a:avLst/>
          </a:prstGeom>
          <a:noFill/>
          <a:ln w="9525">
            <a:noFill/>
            <a:miter lim="800000"/>
            <a:headEnd/>
            <a:tailEnd/>
          </a:ln>
          <a:effectLst/>
        </p:spPr>
      </p:pic>
      <p:sp>
        <p:nvSpPr>
          <p:cNvPr id="2" name="1 Título"/>
          <p:cNvSpPr>
            <a:spLocks noGrp="1"/>
          </p:cNvSpPr>
          <p:nvPr>
            <p:ph type="title"/>
          </p:nvPr>
        </p:nvSpPr>
        <p:spPr>
          <a:xfrm>
            <a:off x="7138869" y="0"/>
            <a:ext cx="4981631" cy="1143000"/>
          </a:xfrm>
        </p:spPr>
        <p:txBody>
          <a:bodyPr>
            <a:normAutofit/>
          </a:bodyPr>
          <a:lstStyle/>
          <a:p>
            <a:r>
              <a:rPr lang="es-MX" sz="6000" i="1" dirty="0"/>
              <a:t>Geociencias</a:t>
            </a:r>
          </a:p>
        </p:txBody>
      </p:sp>
      <p:sp>
        <p:nvSpPr>
          <p:cNvPr id="4" name="Rectángulo 3">
            <a:extLst>
              <a:ext uri="{FF2B5EF4-FFF2-40B4-BE49-F238E27FC236}">
                <a16:creationId xmlns:a16="http://schemas.microsoft.com/office/drawing/2014/main" id="{80412BDD-9024-47AA-A131-BCCCF2D9696B}"/>
              </a:ext>
            </a:extLst>
          </p:cNvPr>
          <p:cNvSpPr/>
          <p:nvPr/>
        </p:nvSpPr>
        <p:spPr>
          <a:xfrm>
            <a:off x="7880408" y="1017776"/>
            <a:ext cx="4429706" cy="923330"/>
          </a:xfrm>
          <a:prstGeom prst="rect">
            <a:avLst/>
          </a:prstGeom>
        </p:spPr>
        <p:txBody>
          <a:bodyPr wrap="square">
            <a:spAutoFit/>
          </a:bodyPr>
          <a:lstStyle/>
          <a:p>
            <a:pPr algn="ctr"/>
            <a:r>
              <a:rPr lang="es-MX" b="1" u="sng" spc="300" dirty="0">
                <a:solidFill>
                  <a:srgbClr val="FFC000"/>
                </a:solidFill>
              </a:rPr>
              <a:t>IMPORTANTE</a:t>
            </a:r>
          </a:p>
          <a:p>
            <a:endParaRPr lang="es-MX" dirty="0">
              <a:solidFill>
                <a:srgbClr val="FFC000"/>
              </a:solidFill>
            </a:endParaRPr>
          </a:p>
          <a:p>
            <a:pPr marL="285750" indent="-285750" algn="ctr">
              <a:buFont typeface="Calibri" panose="020F0502020204030204" pitchFamily="34" charset="0"/>
              <a:buChar char="→"/>
            </a:pPr>
            <a:r>
              <a:rPr lang="es-MX" dirty="0">
                <a:solidFill>
                  <a:srgbClr val="FFC000"/>
                </a:solidFill>
              </a:rPr>
              <a:t>Carrera de alta demanda</a:t>
            </a:r>
          </a:p>
        </p:txBody>
      </p:sp>
      <p:sp>
        <p:nvSpPr>
          <p:cNvPr id="5" name="CuadroTexto 4">
            <a:extLst>
              <a:ext uri="{FF2B5EF4-FFF2-40B4-BE49-F238E27FC236}">
                <a16:creationId xmlns:a16="http://schemas.microsoft.com/office/drawing/2014/main" id="{B227087A-9E15-4B0A-9DF5-E437B3F1D8F5}"/>
              </a:ext>
            </a:extLst>
          </p:cNvPr>
          <p:cNvSpPr txBox="1"/>
          <p:nvPr/>
        </p:nvSpPr>
        <p:spPr>
          <a:xfrm>
            <a:off x="262558" y="309890"/>
            <a:ext cx="7488832" cy="1169551"/>
          </a:xfrm>
          <a:prstGeom prst="rect">
            <a:avLst/>
          </a:prstGeom>
          <a:noFill/>
        </p:spPr>
        <p:txBody>
          <a:bodyPr wrap="square" rtlCol="0">
            <a:spAutoFit/>
          </a:bodyPr>
          <a:lstStyle/>
          <a:p>
            <a:pPr algn="just"/>
            <a:r>
              <a:rPr lang="es-MX" sz="1400" b="1" spc="300" dirty="0">
                <a:solidFill>
                  <a:srgbClr val="993366"/>
                </a:solidFill>
              </a:rPr>
              <a:t>¿Qué es?</a:t>
            </a:r>
          </a:p>
          <a:p>
            <a:pPr algn="just"/>
            <a:br>
              <a:rPr lang="es-MX" sz="1400" dirty="0"/>
            </a:br>
            <a:r>
              <a:rPr lang="es-MX" sz="1400" dirty="0"/>
              <a:t>En la licenciatura se especializan en el estudio de los fenómenos físicos, químicos y biológicos que ocurren en el planeta, así como en el espacio exterior y que por su magnitud pudieran afectar a los seres vivos. La mayor parte de esta formación se realiza en estudio de campo.</a:t>
            </a:r>
          </a:p>
        </p:txBody>
      </p:sp>
      <p:sp>
        <p:nvSpPr>
          <p:cNvPr id="6" name="CuadroTexto 5">
            <a:extLst>
              <a:ext uri="{FF2B5EF4-FFF2-40B4-BE49-F238E27FC236}">
                <a16:creationId xmlns:a16="http://schemas.microsoft.com/office/drawing/2014/main" id="{03C082FF-5118-4F1C-A690-2774BC5A0C3F}"/>
              </a:ext>
            </a:extLst>
          </p:cNvPr>
          <p:cNvSpPr txBox="1"/>
          <p:nvPr/>
        </p:nvSpPr>
        <p:spPr>
          <a:xfrm>
            <a:off x="262558" y="1628800"/>
            <a:ext cx="11305256" cy="1231106"/>
          </a:xfrm>
          <a:prstGeom prst="rect">
            <a:avLst/>
          </a:prstGeom>
          <a:noFill/>
        </p:spPr>
        <p:txBody>
          <a:bodyPr wrap="square" rtlCol="0">
            <a:spAutoFit/>
          </a:bodyPr>
          <a:lstStyle/>
          <a:p>
            <a:pPr algn="just"/>
            <a:r>
              <a:rPr lang="es-MX" sz="1400" b="1" spc="300" dirty="0">
                <a:solidFill>
                  <a:srgbClr val="993366"/>
                </a:solidFill>
              </a:rPr>
              <a:t>¿Qué hace?</a:t>
            </a:r>
          </a:p>
          <a:p>
            <a:pPr algn="just"/>
            <a:endParaRPr lang="en-US" dirty="0"/>
          </a:p>
          <a:p>
            <a:pPr algn="just" fontAlgn="base"/>
            <a:r>
              <a:rPr lang="es-MX" sz="1400" dirty="0"/>
              <a:t>Planea estrategias de protección civil ante la prevención de los fenómenos naturales, así como la aplicación de técnicas geofísicas para el estudio de temas en el ámbito social y cultural, mediante la utilización de herramientas computacionales y procesamiento de datos e imágenes.</a:t>
            </a:r>
            <a:endParaRPr lang="en-US" sz="1400" dirty="0"/>
          </a:p>
          <a:p>
            <a:pPr algn="just"/>
            <a:endParaRPr lang="es-MX" sz="1400" dirty="0">
              <a:cs typeface="Times New Roman" panose="02020603050405020304" pitchFamily="18" charset="0"/>
            </a:endParaRPr>
          </a:p>
        </p:txBody>
      </p:sp>
      <p:sp>
        <p:nvSpPr>
          <p:cNvPr id="7" name="CuadroTexto 6">
            <a:extLst>
              <a:ext uri="{FF2B5EF4-FFF2-40B4-BE49-F238E27FC236}">
                <a16:creationId xmlns:a16="http://schemas.microsoft.com/office/drawing/2014/main" id="{01806335-F428-4E97-A83C-3438AB8408DE}"/>
              </a:ext>
            </a:extLst>
          </p:cNvPr>
          <p:cNvSpPr txBox="1"/>
          <p:nvPr/>
        </p:nvSpPr>
        <p:spPr>
          <a:xfrm>
            <a:off x="262558" y="2843835"/>
            <a:ext cx="11305256" cy="1231106"/>
          </a:xfrm>
          <a:prstGeom prst="rect">
            <a:avLst/>
          </a:prstGeom>
          <a:noFill/>
        </p:spPr>
        <p:txBody>
          <a:bodyPr wrap="square" rtlCol="0">
            <a:spAutoFit/>
          </a:bodyPr>
          <a:lstStyle/>
          <a:p>
            <a:r>
              <a:rPr lang="es-MX" sz="1400" b="1" spc="300" dirty="0">
                <a:solidFill>
                  <a:srgbClr val="993366"/>
                </a:solidFill>
              </a:rPr>
              <a:t>¿Dónde es su campo de trabajo?</a:t>
            </a:r>
            <a:br>
              <a:rPr lang="es-MX" dirty="0"/>
            </a:br>
            <a:endParaRPr lang="es-MX" dirty="0"/>
          </a:p>
          <a:p>
            <a:pPr algn="just"/>
            <a:r>
              <a:rPr lang="es-MX" sz="1400" dirty="0"/>
              <a:t>El ámbito laboral de la licenciatura en Geociencias incide en la elaboración de políticas para la preservación y cuidado del medio ambiente con una visión integral del equilibrio en los sistemas terrestres, su inserción es en dependencias paraestatales así como en Institutos de Investigación, tanto a nivel regional, nacional e internacional.</a:t>
            </a:r>
          </a:p>
        </p:txBody>
      </p:sp>
      <p:sp>
        <p:nvSpPr>
          <p:cNvPr id="8" name="CuadroTexto 7">
            <a:extLst>
              <a:ext uri="{FF2B5EF4-FFF2-40B4-BE49-F238E27FC236}">
                <a16:creationId xmlns:a16="http://schemas.microsoft.com/office/drawing/2014/main" id="{D1502368-729B-4BA1-AC85-8FECDEA8CA8D}"/>
              </a:ext>
            </a:extLst>
          </p:cNvPr>
          <p:cNvSpPr txBox="1"/>
          <p:nvPr/>
        </p:nvSpPr>
        <p:spPr>
          <a:xfrm>
            <a:off x="2350790" y="4274313"/>
            <a:ext cx="3312368" cy="1015663"/>
          </a:xfrm>
          <a:prstGeom prst="rect">
            <a:avLst/>
          </a:prstGeom>
          <a:noFill/>
        </p:spPr>
        <p:txBody>
          <a:bodyPr wrap="square" rtlCol="0">
            <a:spAutoFit/>
          </a:bodyPr>
          <a:lstStyle/>
          <a:p>
            <a:r>
              <a:rPr lang="es-MX" sz="1400" b="1" spc="300" dirty="0">
                <a:solidFill>
                  <a:srgbClr val="993366"/>
                </a:solidFill>
              </a:rPr>
              <a:t>¿Dónde se estudia?</a:t>
            </a:r>
          </a:p>
          <a:p>
            <a:br>
              <a:rPr lang="es-MX" dirty="0"/>
            </a:br>
            <a:r>
              <a:rPr lang="es-MX" sz="1400" dirty="0"/>
              <a:t>Escuela Nacional de Estudios Superiores Unidad Morelia, Michoacán</a:t>
            </a:r>
          </a:p>
        </p:txBody>
      </p:sp>
      <p:grpSp>
        <p:nvGrpSpPr>
          <p:cNvPr id="9" name="Grupo 8">
            <a:extLst>
              <a:ext uri="{FF2B5EF4-FFF2-40B4-BE49-F238E27FC236}">
                <a16:creationId xmlns:a16="http://schemas.microsoft.com/office/drawing/2014/main" id="{0C1BCAB2-7A98-46A6-8214-C49FE29344CA}"/>
              </a:ext>
            </a:extLst>
          </p:cNvPr>
          <p:cNvGrpSpPr/>
          <p:nvPr/>
        </p:nvGrpSpPr>
        <p:grpSpPr>
          <a:xfrm>
            <a:off x="7463358" y="4957646"/>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437C5EF5-DBCB-4A8C-B48E-E3B610E37C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564"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CFB7785B-5F56-4BBD-9640-12870BBEFDC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002060"/>
                  </a:solidFill>
                  <a:effectLst>
                    <a:outerShdw blurRad="38100" dist="38100" dir="2700000" algn="tl">
                      <a:srgbClr val="000000">
                        <a:alpha val="43137"/>
                      </a:srgbClr>
                    </a:outerShdw>
                  </a:effectLst>
                </a:rPr>
                <a:t>INICIO</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3BFB6E-E726-43EB-B6DB-591D005A8FFA}"/>
              </a:ext>
            </a:extLst>
          </p:cNvPr>
          <p:cNvPicPr>
            <a:picLocks noChangeAspect="1"/>
          </p:cNvPicPr>
          <p:nvPr/>
        </p:nvPicPr>
        <p:blipFill rotWithShape="1">
          <a:blip r:embed="rId2">
            <a:alphaModFix amt="70000"/>
          </a:blip>
          <a:srcRect l="41730" t="33190" r="11605" b="20582"/>
          <a:stretch/>
        </p:blipFill>
        <p:spPr>
          <a:xfrm>
            <a:off x="0" y="0"/>
            <a:ext cx="12190414" cy="6858000"/>
          </a:xfrm>
          <a:prstGeom prst="rect">
            <a:avLst/>
          </a:prstGeom>
        </p:spPr>
      </p:pic>
      <p:sp>
        <p:nvSpPr>
          <p:cNvPr id="2" name="1 Título"/>
          <p:cNvSpPr>
            <a:spLocks noGrp="1"/>
          </p:cNvSpPr>
          <p:nvPr>
            <p:ph type="title"/>
          </p:nvPr>
        </p:nvSpPr>
        <p:spPr>
          <a:xfrm>
            <a:off x="609521" y="188640"/>
            <a:ext cx="10971372" cy="1143000"/>
          </a:xfrm>
        </p:spPr>
        <p:txBody>
          <a:bodyPr>
            <a:normAutofit/>
          </a:bodyPr>
          <a:lstStyle/>
          <a:p>
            <a:r>
              <a:rPr lang="es-MX" sz="6000" i="1" dirty="0"/>
              <a:t>Ingeniería Ambiental</a:t>
            </a:r>
          </a:p>
        </p:txBody>
      </p:sp>
      <p:sp>
        <p:nvSpPr>
          <p:cNvPr id="5" name="CuadroTexto 4">
            <a:extLst>
              <a:ext uri="{FF2B5EF4-FFF2-40B4-BE49-F238E27FC236}">
                <a16:creationId xmlns:a16="http://schemas.microsoft.com/office/drawing/2014/main" id="{A1A97258-6285-4F58-946B-785133DFAB09}"/>
              </a:ext>
            </a:extLst>
          </p:cNvPr>
          <p:cNvSpPr txBox="1"/>
          <p:nvPr/>
        </p:nvSpPr>
        <p:spPr>
          <a:xfrm>
            <a:off x="981236" y="1965641"/>
            <a:ext cx="2486367" cy="3108543"/>
          </a:xfrm>
          <a:prstGeom prst="rect">
            <a:avLst/>
          </a:prstGeom>
          <a:noFill/>
        </p:spPr>
        <p:txBody>
          <a:bodyPr wrap="square" rtlCol="0">
            <a:spAutoFit/>
          </a:bodyPr>
          <a:lstStyle/>
          <a:p>
            <a:r>
              <a:rPr lang="es-MX" sz="1400" b="1" spc="300" dirty="0">
                <a:solidFill>
                  <a:srgbClr val="00B050"/>
                </a:solidFill>
              </a:rPr>
              <a:t>¿Qué es?</a:t>
            </a:r>
          </a:p>
          <a:p>
            <a:pPr algn="just"/>
            <a:br>
              <a:rPr lang="es-MX" sz="1400" dirty="0"/>
            </a:br>
            <a:r>
              <a:rPr lang="es-MX" sz="1400" dirty="0">
                <a:cs typeface="Times New Roman" panose="02020603050405020304" pitchFamily="18" charset="0"/>
              </a:rPr>
              <a:t>Licenciatura enfocada en la planeación, diseño, ejecución y operación de la infraestructura relacionada con el medio ambiente y la tecnología necesaria para reducir los contaminantes mediante producción de tecnologías limpias, reciclado, tratamientos físicos, químicos, fisicoquímicos y biológicos, y nuevas medidas de confinamiento de residuos.​</a:t>
            </a:r>
          </a:p>
        </p:txBody>
      </p:sp>
      <p:sp>
        <p:nvSpPr>
          <p:cNvPr id="6" name="CuadroTexto 5">
            <a:extLst>
              <a:ext uri="{FF2B5EF4-FFF2-40B4-BE49-F238E27FC236}">
                <a16:creationId xmlns:a16="http://schemas.microsoft.com/office/drawing/2014/main" id="{B6709371-72CE-4A7A-A841-A88ACB2933FD}"/>
              </a:ext>
            </a:extLst>
          </p:cNvPr>
          <p:cNvSpPr txBox="1"/>
          <p:nvPr/>
        </p:nvSpPr>
        <p:spPr>
          <a:xfrm>
            <a:off x="3755635" y="1965641"/>
            <a:ext cx="3797148" cy="2092881"/>
          </a:xfrm>
          <a:prstGeom prst="rect">
            <a:avLst/>
          </a:prstGeom>
          <a:noFill/>
        </p:spPr>
        <p:txBody>
          <a:bodyPr wrap="square" rtlCol="0">
            <a:spAutoFit/>
          </a:bodyPr>
          <a:lstStyle/>
          <a:p>
            <a:pPr algn="just"/>
            <a:r>
              <a:rPr lang="es-MX" sz="1400" b="1" spc="300" dirty="0">
                <a:solidFill>
                  <a:srgbClr val="00B050"/>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Ayuda a preservar y restaurar áreas con problemas de contaminación a escala local y global. Por ello, realiza planeaciones, diseño, ejecución de programas e instalaciones para el control de la contaminación de agua, aire y suelo, así como para el manejo y tratamiento de residuos de todo tipo. </a:t>
            </a:r>
          </a:p>
        </p:txBody>
      </p:sp>
      <p:sp>
        <p:nvSpPr>
          <p:cNvPr id="7" name="CuadroTexto 6">
            <a:extLst>
              <a:ext uri="{FF2B5EF4-FFF2-40B4-BE49-F238E27FC236}">
                <a16:creationId xmlns:a16="http://schemas.microsoft.com/office/drawing/2014/main" id="{1113F398-DC1E-4A48-8E4A-C7F10C5940C5}"/>
              </a:ext>
            </a:extLst>
          </p:cNvPr>
          <p:cNvSpPr txBox="1"/>
          <p:nvPr/>
        </p:nvSpPr>
        <p:spPr>
          <a:xfrm>
            <a:off x="7840815" y="1965641"/>
            <a:ext cx="3654991" cy="2523768"/>
          </a:xfrm>
          <a:prstGeom prst="rect">
            <a:avLst/>
          </a:prstGeom>
          <a:noFill/>
        </p:spPr>
        <p:txBody>
          <a:bodyPr wrap="square" rtlCol="0">
            <a:spAutoFit/>
          </a:bodyPr>
          <a:lstStyle/>
          <a:p>
            <a:pPr algn="just"/>
            <a:r>
              <a:rPr lang="es-MX" sz="1400" b="1" spc="300" dirty="0">
                <a:solidFill>
                  <a:srgbClr val="00B050"/>
                </a:solidFill>
              </a:rPr>
              <a:t>¿​Dónde es su campo de trabajo?</a:t>
            </a:r>
          </a:p>
          <a:p>
            <a:pPr algn="just"/>
            <a:br>
              <a:rPr lang="es-MX" dirty="0"/>
            </a:br>
            <a:r>
              <a:rPr lang="es-MX" sz="1400" dirty="0">
                <a:cs typeface="Times New Roman" panose="02020603050405020304" pitchFamily="18" charset="0"/>
              </a:rPr>
              <a:t>Se desempeñan en el sector de tecnología y protección del medio ambiente, así como en la producción de bienes y servicios dentro de las ONG ambientales, empresas de consultoría, en el sector municipal, estatal o federal y en el sector académico, incluyendo la docencia y el desarrollo de investigaciones propias de la ingeniería ambiental. </a:t>
            </a:r>
          </a:p>
        </p:txBody>
      </p:sp>
      <p:sp>
        <p:nvSpPr>
          <p:cNvPr id="8" name="CuadroTexto 7">
            <a:extLst>
              <a:ext uri="{FF2B5EF4-FFF2-40B4-BE49-F238E27FC236}">
                <a16:creationId xmlns:a16="http://schemas.microsoft.com/office/drawing/2014/main" id="{E99744B2-F5B4-4998-BBA5-31DF01A78149}"/>
              </a:ext>
            </a:extLst>
          </p:cNvPr>
          <p:cNvSpPr txBox="1"/>
          <p:nvPr/>
        </p:nvSpPr>
        <p:spPr>
          <a:xfrm>
            <a:off x="3755635" y="4346520"/>
            <a:ext cx="3349165" cy="738664"/>
          </a:xfrm>
          <a:prstGeom prst="rect">
            <a:avLst/>
          </a:prstGeom>
          <a:noFill/>
        </p:spPr>
        <p:txBody>
          <a:bodyPr wrap="square" rtlCol="0">
            <a:spAutoFit/>
          </a:bodyPr>
          <a:lstStyle/>
          <a:p>
            <a:r>
              <a:rPr lang="es-MX" sz="1400" b="1" spc="300" dirty="0">
                <a:solidFill>
                  <a:srgbClr val="00B050"/>
                </a:solidFill>
              </a:rPr>
              <a:t>¿Dónde se estudia?</a:t>
            </a:r>
          </a:p>
          <a:p>
            <a:endParaRPr lang="es-MX" sz="1400" b="1" spc="300" dirty="0">
              <a:solidFill>
                <a:srgbClr val="00B050"/>
              </a:solidFill>
            </a:endParaRPr>
          </a:p>
          <a:p>
            <a:r>
              <a:rPr lang="es-MX" sz="1400" dirty="0">
                <a:cs typeface="Times New Roman" panose="02020603050405020304" pitchFamily="18" charset="0"/>
              </a:rPr>
              <a:t>Facultad de Ingeniería</a:t>
            </a:r>
          </a:p>
        </p:txBody>
      </p:sp>
      <p:grpSp>
        <p:nvGrpSpPr>
          <p:cNvPr id="9" name="Grupo 8">
            <a:extLst>
              <a:ext uri="{FF2B5EF4-FFF2-40B4-BE49-F238E27FC236}">
                <a16:creationId xmlns:a16="http://schemas.microsoft.com/office/drawing/2014/main" id="{5118D1C8-7095-4621-B916-26F7C703BCA0}"/>
              </a:ext>
            </a:extLst>
          </p:cNvPr>
          <p:cNvGrpSpPr/>
          <p:nvPr/>
        </p:nvGrpSpPr>
        <p:grpSpPr>
          <a:xfrm>
            <a:off x="9202701" y="5013176"/>
            <a:ext cx="1913208" cy="1434563"/>
            <a:chOff x="356315" y="5173120"/>
            <a:chExt cx="1944869" cy="1391446"/>
          </a:xfrm>
        </p:grpSpPr>
        <p:pic>
          <p:nvPicPr>
            <p:cNvPr id="10" name="Gráfico 9" descr="Huellas de animal">
              <a:hlinkClick r:id="rId3" action="ppaction://hlinksldjump"/>
              <a:extLst>
                <a:ext uri="{FF2B5EF4-FFF2-40B4-BE49-F238E27FC236}">
                  <a16:creationId xmlns:a16="http://schemas.microsoft.com/office/drawing/2014/main" id="{B0431D63-BCB4-4D66-BA6F-0DFCD2F729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20"/>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D4C66B1B-F135-46E7-93BB-201DBACD21DA}"/>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3">
                      <a:lumMod val="60000"/>
                      <a:lumOff val="4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A24494B-51CD-4387-A08A-95A0CB0A858A}"/>
              </a:ext>
            </a:extLst>
          </p:cNvPr>
          <p:cNvPicPr>
            <a:picLocks noChangeAspect="1"/>
          </p:cNvPicPr>
          <p:nvPr/>
        </p:nvPicPr>
        <p:blipFill rotWithShape="1">
          <a:blip r:embed="rId2">
            <a:alphaModFix amt="35000"/>
          </a:blip>
          <a:srcRect l="41729" t="38444" r="11606" b="18480"/>
          <a:stretch/>
        </p:blipFill>
        <p:spPr>
          <a:xfrm>
            <a:off x="-1" y="-58526"/>
            <a:ext cx="12190414" cy="6916526"/>
          </a:xfrm>
          <a:prstGeom prst="rect">
            <a:avLst/>
          </a:prstGeom>
        </p:spPr>
      </p:pic>
      <p:sp>
        <p:nvSpPr>
          <p:cNvPr id="2" name="Título 1">
            <a:extLst>
              <a:ext uri="{FF2B5EF4-FFF2-40B4-BE49-F238E27FC236}">
                <a16:creationId xmlns:a16="http://schemas.microsoft.com/office/drawing/2014/main" id="{C06A14CB-D146-4404-B1D9-CD9E38725CA9}"/>
              </a:ext>
            </a:extLst>
          </p:cNvPr>
          <p:cNvSpPr>
            <a:spLocks noGrp="1"/>
          </p:cNvSpPr>
          <p:nvPr>
            <p:ph type="title"/>
          </p:nvPr>
        </p:nvSpPr>
        <p:spPr/>
        <p:txBody>
          <a:bodyPr/>
          <a:lstStyle/>
          <a:p>
            <a:r>
              <a:rPr lang="es-MX" i="1" dirty="0"/>
              <a:t>Ingeniería Aeroespacial</a:t>
            </a:r>
          </a:p>
        </p:txBody>
      </p:sp>
      <p:sp>
        <p:nvSpPr>
          <p:cNvPr id="5" name="CuadroTexto 4">
            <a:extLst>
              <a:ext uri="{FF2B5EF4-FFF2-40B4-BE49-F238E27FC236}">
                <a16:creationId xmlns:a16="http://schemas.microsoft.com/office/drawing/2014/main" id="{646C4087-7311-4760-8289-59E0A179E564}"/>
              </a:ext>
            </a:extLst>
          </p:cNvPr>
          <p:cNvSpPr txBox="1"/>
          <p:nvPr/>
        </p:nvSpPr>
        <p:spPr>
          <a:xfrm>
            <a:off x="512495" y="1202882"/>
            <a:ext cx="3888432" cy="2462213"/>
          </a:xfrm>
          <a:prstGeom prst="rect">
            <a:avLst/>
          </a:prstGeom>
          <a:noFill/>
        </p:spPr>
        <p:txBody>
          <a:bodyPr wrap="square" rtlCol="0">
            <a:spAutoFit/>
          </a:bodyPr>
          <a:lstStyle/>
          <a:p>
            <a:r>
              <a:rPr lang="es-MX" sz="1400" b="1" spc="300" dirty="0">
                <a:solidFill>
                  <a:schemeClr val="bg1"/>
                </a:solidFill>
              </a:rPr>
              <a:t>¿Qué es?</a:t>
            </a:r>
            <a:br>
              <a:rPr lang="es-MX" sz="1400" dirty="0"/>
            </a:br>
            <a:endParaRPr lang="es-MX" sz="1400" dirty="0"/>
          </a:p>
          <a:p>
            <a:pPr algn="just"/>
            <a:r>
              <a:rPr lang="es-MX" sz="1400" dirty="0">
                <a:cs typeface="Times New Roman" panose="02020603050405020304" pitchFamily="18" charset="0"/>
              </a:rPr>
              <a:t>Es una carrera que pretende formar profesionales capaces de identificar, desarrollar, proponer e integrar las diferentes tecnologías para proveer la mejor solución en el desarrollo de productos, procesos y sistemas aeroespaciales. La ingeniería se relaciona con el diseño, desarrollo, construcción, pruebas y operación de vehículos que operan en la atmósfera terrestre o en el espacio exterior.</a:t>
            </a:r>
          </a:p>
        </p:txBody>
      </p:sp>
      <p:sp>
        <p:nvSpPr>
          <p:cNvPr id="6" name="CuadroTexto 5">
            <a:extLst>
              <a:ext uri="{FF2B5EF4-FFF2-40B4-BE49-F238E27FC236}">
                <a16:creationId xmlns:a16="http://schemas.microsoft.com/office/drawing/2014/main" id="{23A02D27-C212-4674-947F-9F8D9C554A37}"/>
              </a:ext>
            </a:extLst>
          </p:cNvPr>
          <p:cNvSpPr txBox="1"/>
          <p:nvPr/>
        </p:nvSpPr>
        <p:spPr>
          <a:xfrm>
            <a:off x="550590" y="3665095"/>
            <a:ext cx="3797148" cy="2523768"/>
          </a:xfrm>
          <a:prstGeom prst="rect">
            <a:avLst/>
          </a:prstGeom>
          <a:noFill/>
        </p:spPr>
        <p:txBody>
          <a:bodyPr wrap="square" rtlCol="0">
            <a:spAutoFit/>
          </a:bodyPr>
          <a:lstStyle/>
          <a:p>
            <a:pPr algn="just"/>
            <a:r>
              <a:rPr lang="es-MX" sz="1400" b="1" spc="300" dirty="0">
                <a:solidFill>
                  <a:schemeClr val="bg1"/>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Puede desempeñar actividades relacionadas con el diseño y manufactura de aeronaves, aviónica, pruebas de certificación, sistemas de navegación, uso de materiales y naves no tripuladas. En el sector espacial su campo de acción abarca el diseño de misiones espaciales, pruebas de certificación, desarrollo de subsistemas satelitales, sistemas de lanzamiento y comunicaciones espaciales.</a:t>
            </a:r>
          </a:p>
        </p:txBody>
      </p:sp>
      <p:sp>
        <p:nvSpPr>
          <p:cNvPr id="7" name="CuadroTexto 6">
            <a:extLst>
              <a:ext uri="{FF2B5EF4-FFF2-40B4-BE49-F238E27FC236}">
                <a16:creationId xmlns:a16="http://schemas.microsoft.com/office/drawing/2014/main" id="{96C8AF89-FF2B-4BCA-9AE9-BAB02D73D3EE}"/>
              </a:ext>
            </a:extLst>
          </p:cNvPr>
          <p:cNvSpPr txBox="1"/>
          <p:nvPr/>
        </p:nvSpPr>
        <p:spPr>
          <a:xfrm>
            <a:off x="4799062" y="1353481"/>
            <a:ext cx="3654991" cy="2308324"/>
          </a:xfrm>
          <a:prstGeom prst="rect">
            <a:avLst/>
          </a:prstGeom>
          <a:noFill/>
        </p:spPr>
        <p:txBody>
          <a:bodyPr wrap="square" rtlCol="0">
            <a:spAutoFit/>
          </a:bodyPr>
          <a:lstStyle/>
          <a:p>
            <a:r>
              <a:rPr lang="es-MX" sz="1400" b="1" spc="300" dirty="0">
                <a:solidFill>
                  <a:schemeClr val="bg1"/>
                </a:solidFill>
              </a:rPr>
              <a:t>¿​Dónde es su campo de trabajo?</a:t>
            </a:r>
            <a:br>
              <a:rPr lang="es-MX" dirty="0"/>
            </a:br>
            <a:endParaRPr lang="es-MX" dirty="0"/>
          </a:p>
          <a:p>
            <a:pPr algn="just"/>
            <a:r>
              <a:rPr lang="es-MX" sz="1400" dirty="0">
                <a:cs typeface="Times New Roman" panose="02020603050405020304" pitchFamily="18" charset="0"/>
              </a:rPr>
              <a:t>Su labor se encuentra en ámbitos relacionados con los sectores aeronáutico, espacial y de alta tecnología, tanto en el sector público, como en el privado, así como también a un nivel de emprendedor. El sector académico, incluyendo la docencia y el desarrollo de investigaciones propias de la ingeniería aeroespacial. </a:t>
            </a:r>
          </a:p>
        </p:txBody>
      </p:sp>
      <p:sp>
        <p:nvSpPr>
          <p:cNvPr id="8" name="CuadroTexto 7">
            <a:extLst>
              <a:ext uri="{FF2B5EF4-FFF2-40B4-BE49-F238E27FC236}">
                <a16:creationId xmlns:a16="http://schemas.microsoft.com/office/drawing/2014/main" id="{56E60B99-A9B4-4212-BD12-17B1F0465E08}"/>
              </a:ext>
            </a:extLst>
          </p:cNvPr>
          <p:cNvSpPr txBox="1"/>
          <p:nvPr/>
        </p:nvSpPr>
        <p:spPr>
          <a:xfrm>
            <a:off x="4799062" y="4097268"/>
            <a:ext cx="3349165" cy="800219"/>
          </a:xfrm>
          <a:prstGeom prst="rect">
            <a:avLst/>
          </a:prstGeom>
          <a:noFill/>
        </p:spPr>
        <p:txBody>
          <a:bodyPr wrap="square" rtlCol="0">
            <a:spAutoFit/>
          </a:bodyPr>
          <a:lstStyle/>
          <a:p>
            <a:r>
              <a:rPr lang="es-MX" sz="1400" b="1" spc="300" dirty="0">
                <a:solidFill>
                  <a:schemeClr val="bg1"/>
                </a:solidFill>
              </a:rPr>
              <a:t>¿Dónde se estudia?</a:t>
            </a:r>
          </a:p>
          <a:p>
            <a:endParaRPr lang="es-MX" dirty="0"/>
          </a:p>
          <a:p>
            <a:r>
              <a:rPr lang="es-MX" sz="1400" dirty="0">
                <a:cs typeface="Times New Roman" panose="02020603050405020304" pitchFamily="18" charset="0"/>
              </a:rPr>
              <a:t>Facultad de Ingeniería</a:t>
            </a:r>
          </a:p>
        </p:txBody>
      </p:sp>
      <p:grpSp>
        <p:nvGrpSpPr>
          <p:cNvPr id="9" name="Grupo 8">
            <a:extLst>
              <a:ext uri="{FF2B5EF4-FFF2-40B4-BE49-F238E27FC236}">
                <a16:creationId xmlns:a16="http://schemas.microsoft.com/office/drawing/2014/main" id="{F6CAE3A7-255D-45ED-88D7-6154990E9EFA}"/>
              </a:ext>
            </a:extLst>
          </p:cNvPr>
          <p:cNvGrpSpPr/>
          <p:nvPr/>
        </p:nvGrpSpPr>
        <p:grpSpPr>
          <a:xfrm>
            <a:off x="4799062" y="5002258"/>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D59910AB-21A7-41AB-AFFB-D7044EE364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5E33831E-0182-4892-95EB-87F05F005F31}"/>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1"/>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69628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DFBF9C-17B4-4B4D-92DE-DD75AC2EB94B}"/>
              </a:ext>
            </a:extLst>
          </p:cNvPr>
          <p:cNvPicPr>
            <a:picLocks noChangeAspect="1"/>
          </p:cNvPicPr>
          <p:nvPr/>
        </p:nvPicPr>
        <p:blipFill rotWithShape="1">
          <a:blip r:embed="rId2">
            <a:alphaModFix amt="85000"/>
          </a:blip>
          <a:srcRect l="41730" t="33190" r="11605" b="19531"/>
          <a:stretch/>
        </p:blipFill>
        <p:spPr>
          <a:xfrm>
            <a:off x="-7353" y="-9634"/>
            <a:ext cx="12197766" cy="6948095"/>
          </a:xfrm>
          <a:prstGeom prst="rect">
            <a:avLst/>
          </a:prstGeom>
        </p:spPr>
      </p:pic>
      <p:sp>
        <p:nvSpPr>
          <p:cNvPr id="2" name="Título 1">
            <a:extLst>
              <a:ext uri="{FF2B5EF4-FFF2-40B4-BE49-F238E27FC236}">
                <a16:creationId xmlns:a16="http://schemas.microsoft.com/office/drawing/2014/main" id="{69ECAC2A-44B5-4381-82CA-94D77806253A}"/>
              </a:ext>
            </a:extLst>
          </p:cNvPr>
          <p:cNvSpPr>
            <a:spLocks noGrp="1"/>
          </p:cNvSpPr>
          <p:nvPr>
            <p:ph type="title"/>
          </p:nvPr>
        </p:nvSpPr>
        <p:spPr/>
        <p:txBody>
          <a:bodyPr>
            <a:normAutofit/>
          </a:bodyPr>
          <a:lstStyle/>
          <a:p>
            <a:r>
              <a:rPr lang="es-MX" sz="6000" i="1" dirty="0"/>
              <a:t>Ingeniería civil</a:t>
            </a:r>
          </a:p>
        </p:txBody>
      </p:sp>
      <p:sp>
        <p:nvSpPr>
          <p:cNvPr id="5" name="CuadroTexto 4">
            <a:extLst>
              <a:ext uri="{FF2B5EF4-FFF2-40B4-BE49-F238E27FC236}">
                <a16:creationId xmlns:a16="http://schemas.microsoft.com/office/drawing/2014/main" id="{5916C280-B6ED-4B97-8395-3EF5411101CC}"/>
              </a:ext>
            </a:extLst>
          </p:cNvPr>
          <p:cNvSpPr txBox="1"/>
          <p:nvPr/>
        </p:nvSpPr>
        <p:spPr>
          <a:xfrm>
            <a:off x="1342678" y="1250757"/>
            <a:ext cx="10585176" cy="954107"/>
          </a:xfrm>
          <a:prstGeom prst="rect">
            <a:avLst/>
          </a:prstGeom>
          <a:noFill/>
        </p:spPr>
        <p:txBody>
          <a:bodyPr wrap="square" rtlCol="0">
            <a:spAutoFit/>
          </a:bodyPr>
          <a:lstStyle/>
          <a:p>
            <a:r>
              <a:rPr lang="es-MX" sz="1400" b="1" spc="300" dirty="0">
                <a:solidFill>
                  <a:schemeClr val="bg1"/>
                </a:solidFill>
              </a:rPr>
              <a:t>¿Qué es?</a:t>
            </a:r>
            <a:br>
              <a:rPr lang="es-MX" sz="1400" dirty="0"/>
            </a:br>
            <a:endParaRPr lang="es-MX" sz="1400" dirty="0"/>
          </a:p>
          <a:p>
            <a:pPr algn="just"/>
            <a:r>
              <a:rPr lang="es-MX" sz="1400" dirty="0"/>
              <a:t>La ingeniería civil desarrolla, planea,  proyecta, diseña, construye, opera, repara y desmantela obras civiles, de infraestructura y desarrollo humano; aplicando conocimientos científicos y tecnológicos avanzados.</a:t>
            </a:r>
          </a:p>
        </p:txBody>
      </p:sp>
      <p:sp>
        <p:nvSpPr>
          <p:cNvPr id="6" name="CuadroTexto 5">
            <a:extLst>
              <a:ext uri="{FF2B5EF4-FFF2-40B4-BE49-F238E27FC236}">
                <a16:creationId xmlns:a16="http://schemas.microsoft.com/office/drawing/2014/main" id="{4F071789-3B75-4BFA-8DED-ECA62B7F9F6C}"/>
              </a:ext>
            </a:extLst>
          </p:cNvPr>
          <p:cNvSpPr txBox="1"/>
          <p:nvPr/>
        </p:nvSpPr>
        <p:spPr>
          <a:xfrm>
            <a:off x="1342678" y="2420939"/>
            <a:ext cx="10585176" cy="1231106"/>
          </a:xfrm>
          <a:prstGeom prst="rect">
            <a:avLst/>
          </a:prstGeom>
          <a:noFill/>
        </p:spPr>
        <p:txBody>
          <a:bodyPr wrap="square" rtlCol="0">
            <a:spAutoFit/>
          </a:bodyPr>
          <a:lstStyle/>
          <a:p>
            <a:pPr algn="just"/>
            <a:r>
              <a:rPr lang="es-MX" sz="1400" b="1" spc="300" dirty="0">
                <a:solidFill>
                  <a:schemeClr val="bg1"/>
                </a:solidFill>
              </a:rPr>
              <a:t>¿Qué hace?</a:t>
            </a:r>
            <a:endParaRPr lang="es-MX" b="1" spc="300" dirty="0">
              <a:effectLst>
                <a:outerShdw blurRad="38100" dist="38100" dir="2700000" algn="tl">
                  <a:srgbClr val="000000">
                    <a:alpha val="43137"/>
                  </a:srgbClr>
                </a:outerShdw>
              </a:effectLst>
            </a:endParaRPr>
          </a:p>
          <a:p>
            <a:pPr algn="just"/>
            <a:endParaRPr lang="es-MX" b="1" spc="300" dirty="0">
              <a:effectLst>
                <a:outerShdw blurRad="38100" dist="38100" dir="2700000" algn="tl">
                  <a:srgbClr val="000000">
                    <a:alpha val="43137"/>
                  </a:srgbClr>
                </a:outerShdw>
              </a:effectLst>
            </a:endParaRPr>
          </a:p>
          <a:p>
            <a:pPr algn="just"/>
            <a:r>
              <a:rPr lang="es-MX" sz="1400" dirty="0"/>
              <a:t>Aplica modelos teóricos para optimizar recursos que puedan orientar en la toma de decisiones en problemas diversos. Estudia el comportamiento de la mecánica de suelos para elegir la cimentación adecuada. Realiza el análisis y el diseño de edificaciones y sistemas estructurales. Dirige, administra y supervisa obras.</a:t>
            </a:r>
          </a:p>
        </p:txBody>
      </p:sp>
      <p:sp>
        <p:nvSpPr>
          <p:cNvPr id="7" name="CuadroTexto 6">
            <a:extLst>
              <a:ext uri="{FF2B5EF4-FFF2-40B4-BE49-F238E27FC236}">
                <a16:creationId xmlns:a16="http://schemas.microsoft.com/office/drawing/2014/main" id="{B74CE6C2-C723-49D0-B352-0ACCEBE7532F}"/>
              </a:ext>
            </a:extLst>
          </p:cNvPr>
          <p:cNvSpPr txBox="1"/>
          <p:nvPr/>
        </p:nvSpPr>
        <p:spPr>
          <a:xfrm>
            <a:off x="281536" y="3777940"/>
            <a:ext cx="10585176" cy="1292662"/>
          </a:xfrm>
          <a:prstGeom prst="rect">
            <a:avLst/>
          </a:prstGeom>
          <a:noFill/>
        </p:spPr>
        <p:txBody>
          <a:bodyPr wrap="square" rtlCol="0">
            <a:spAutoFit/>
          </a:bodyPr>
          <a:lstStyle/>
          <a:p>
            <a:pPr fontAlgn="base"/>
            <a:r>
              <a:rPr lang="es-MX" sz="1400" b="1" spc="300" dirty="0">
                <a:solidFill>
                  <a:schemeClr val="bg1"/>
                </a:solidFill>
              </a:rPr>
              <a:t>¿Dónde es su campo de trabajo?</a:t>
            </a:r>
            <a:br>
              <a:rPr lang="es-MX" dirty="0"/>
            </a:br>
            <a:r>
              <a:rPr lang="es-MX" dirty="0"/>
              <a:t>​</a:t>
            </a:r>
          </a:p>
          <a:p>
            <a:pPr algn="just" fontAlgn="base"/>
            <a:r>
              <a:rPr lang="es-MX" sz="1400" dirty="0"/>
              <a:t>Puede desempeñarse tanto en una institución pública como  privada,  y en el ejercicio libre de la profesión. Así como dedicarse a la docencia e investigación.</a:t>
            </a:r>
            <a:endParaRPr lang="en-US" sz="1400" dirty="0"/>
          </a:p>
          <a:p>
            <a:endParaRPr lang="es-MX" dirty="0"/>
          </a:p>
        </p:txBody>
      </p:sp>
      <p:sp>
        <p:nvSpPr>
          <p:cNvPr id="8" name="CuadroTexto 7">
            <a:extLst>
              <a:ext uri="{FF2B5EF4-FFF2-40B4-BE49-F238E27FC236}">
                <a16:creationId xmlns:a16="http://schemas.microsoft.com/office/drawing/2014/main" id="{DAB7032F-276B-40D4-A976-DC3A19712CF7}"/>
              </a:ext>
            </a:extLst>
          </p:cNvPr>
          <p:cNvSpPr txBox="1"/>
          <p:nvPr/>
        </p:nvSpPr>
        <p:spPr>
          <a:xfrm>
            <a:off x="281536" y="5045831"/>
            <a:ext cx="3349165" cy="1661993"/>
          </a:xfrm>
          <a:prstGeom prst="rect">
            <a:avLst/>
          </a:prstGeom>
          <a:noFill/>
        </p:spPr>
        <p:txBody>
          <a:bodyPr wrap="square" rtlCol="0">
            <a:spAutoFit/>
          </a:bodyPr>
          <a:lstStyle/>
          <a:p>
            <a:r>
              <a:rPr lang="es-MX" sz="1400" b="1" spc="300" dirty="0">
                <a:solidFill>
                  <a:schemeClr val="bg1"/>
                </a:solidFill>
              </a:rPr>
              <a:t>¿Dónde se estudia?</a:t>
            </a:r>
          </a:p>
          <a:p>
            <a:endParaRPr lang="es-MX" dirty="0"/>
          </a:p>
          <a:p>
            <a:r>
              <a:rPr lang="es-MX" sz="1400" dirty="0"/>
              <a:t>Facultad de Ingeniería</a:t>
            </a:r>
          </a:p>
          <a:p>
            <a:endParaRPr lang="es-MX" sz="1400" dirty="0"/>
          </a:p>
          <a:p>
            <a:r>
              <a:rPr lang="es-MX" sz="1400" dirty="0"/>
              <a:t>Facultad de Estudios Superiores Acatlán</a:t>
            </a:r>
          </a:p>
          <a:p>
            <a:endParaRPr lang="es-MX" sz="1400" dirty="0"/>
          </a:p>
          <a:p>
            <a:r>
              <a:rPr lang="es-MX" sz="1400" dirty="0"/>
              <a:t>Facultad de Estudios Superiores Aragón</a:t>
            </a:r>
          </a:p>
        </p:txBody>
      </p:sp>
      <p:grpSp>
        <p:nvGrpSpPr>
          <p:cNvPr id="9" name="Grupo 8">
            <a:extLst>
              <a:ext uri="{FF2B5EF4-FFF2-40B4-BE49-F238E27FC236}">
                <a16:creationId xmlns:a16="http://schemas.microsoft.com/office/drawing/2014/main" id="{D34729FB-A580-457D-9CFC-EF198E71709D}"/>
              </a:ext>
            </a:extLst>
          </p:cNvPr>
          <p:cNvGrpSpPr/>
          <p:nvPr/>
        </p:nvGrpSpPr>
        <p:grpSpPr>
          <a:xfrm>
            <a:off x="9438582" y="5234796"/>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AE4D56EB-F95D-430D-9119-C07550E36E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2062AE68-C8B4-45CF-B2BE-3FFA00109CC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1">
                      <a:lumMod val="65000"/>
                      <a:lumOff val="3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5817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CE9DE13-F108-4D7C-9B92-D63B94BE0AC3}"/>
              </a:ext>
            </a:extLst>
          </p:cNvPr>
          <p:cNvPicPr>
            <a:picLocks noChangeAspect="1"/>
          </p:cNvPicPr>
          <p:nvPr/>
        </p:nvPicPr>
        <p:blipFill rotWithShape="1">
          <a:blip r:embed="rId2">
            <a:alphaModFix amt="50000"/>
          </a:blip>
          <a:srcRect l="42321" t="33190" r="11604" b="20583"/>
          <a:stretch/>
        </p:blipFill>
        <p:spPr>
          <a:xfrm>
            <a:off x="2209" y="-11566"/>
            <a:ext cx="12177867" cy="6869566"/>
          </a:xfrm>
          <a:prstGeom prst="rect">
            <a:avLst/>
          </a:prstGeom>
        </p:spPr>
      </p:pic>
      <p:sp>
        <p:nvSpPr>
          <p:cNvPr id="2" name="Título 1">
            <a:extLst>
              <a:ext uri="{FF2B5EF4-FFF2-40B4-BE49-F238E27FC236}">
                <a16:creationId xmlns:a16="http://schemas.microsoft.com/office/drawing/2014/main" id="{AB78170A-7D5E-44A4-B210-4C4D224A736F}"/>
              </a:ext>
            </a:extLst>
          </p:cNvPr>
          <p:cNvSpPr>
            <a:spLocks noGrp="1"/>
          </p:cNvSpPr>
          <p:nvPr>
            <p:ph type="title"/>
          </p:nvPr>
        </p:nvSpPr>
        <p:spPr>
          <a:xfrm>
            <a:off x="190386" y="258581"/>
            <a:ext cx="10971372" cy="1143000"/>
          </a:xfrm>
        </p:spPr>
        <p:txBody>
          <a:bodyPr>
            <a:noAutofit/>
          </a:bodyPr>
          <a:lstStyle/>
          <a:p>
            <a:r>
              <a:rPr lang="es-MX" sz="5000" i="1" dirty="0"/>
              <a:t>Ingeniería de minas y metalurgia</a:t>
            </a:r>
          </a:p>
        </p:txBody>
      </p:sp>
      <p:sp>
        <p:nvSpPr>
          <p:cNvPr id="5" name="CuadroTexto 4">
            <a:extLst>
              <a:ext uri="{FF2B5EF4-FFF2-40B4-BE49-F238E27FC236}">
                <a16:creationId xmlns:a16="http://schemas.microsoft.com/office/drawing/2014/main" id="{966587EE-39EF-48EB-8BCD-51A98BFE9351}"/>
              </a:ext>
            </a:extLst>
          </p:cNvPr>
          <p:cNvSpPr txBox="1"/>
          <p:nvPr/>
        </p:nvSpPr>
        <p:spPr>
          <a:xfrm>
            <a:off x="614856" y="2110294"/>
            <a:ext cx="2475322" cy="2092881"/>
          </a:xfrm>
          <a:prstGeom prst="rect">
            <a:avLst/>
          </a:prstGeom>
          <a:noFill/>
        </p:spPr>
        <p:txBody>
          <a:bodyPr wrap="square" rtlCol="0">
            <a:spAutoFit/>
          </a:bodyPr>
          <a:lstStyle/>
          <a:p>
            <a:r>
              <a:rPr lang="es-MX" sz="1400" b="1" spc="300" dirty="0">
                <a:solidFill>
                  <a:schemeClr val="accent2">
                    <a:lumMod val="75000"/>
                  </a:schemeClr>
                </a:solidFill>
              </a:rPr>
              <a:t>¿Qué es?</a:t>
            </a:r>
            <a:br>
              <a:rPr lang="es-MX" sz="1400" dirty="0"/>
            </a:br>
            <a:endParaRPr lang="es-MX" dirty="0"/>
          </a:p>
          <a:p>
            <a:pPr algn="just" fontAlgn="base"/>
            <a:r>
              <a:rPr lang="es-MX" sz="1400" dirty="0"/>
              <a:t>Los y las profesionales que se forma en esta carrera aplica conocimientos científicos y técnicos que conlleven al  aprovechamiento óptimo de los recursos minerales en beneficio de la sociedad. </a:t>
            </a:r>
            <a:endParaRPr lang="en-US" sz="1400" dirty="0"/>
          </a:p>
        </p:txBody>
      </p:sp>
      <p:sp>
        <p:nvSpPr>
          <p:cNvPr id="6" name="CuadroTexto 5">
            <a:extLst>
              <a:ext uri="{FF2B5EF4-FFF2-40B4-BE49-F238E27FC236}">
                <a16:creationId xmlns:a16="http://schemas.microsoft.com/office/drawing/2014/main" id="{7BAD1BD1-FE33-4ABA-9F98-A87ABE8D091E}"/>
              </a:ext>
            </a:extLst>
          </p:cNvPr>
          <p:cNvSpPr txBox="1"/>
          <p:nvPr/>
        </p:nvSpPr>
        <p:spPr>
          <a:xfrm>
            <a:off x="3347770" y="2070509"/>
            <a:ext cx="2475321" cy="2246769"/>
          </a:xfrm>
          <a:prstGeom prst="rect">
            <a:avLst/>
          </a:prstGeom>
          <a:noFill/>
        </p:spPr>
        <p:txBody>
          <a:bodyPr wrap="square" rtlCol="0">
            <a:spAutoFit/>
          </a:bodyPr>
          <a:lstStyle/>
          <a:p>
            <a:pPr algn="just"/>
            <a:r>
              <a:rPr lang="es-MX" sz="1400" b="1" spc="300" dirty="0">
                <a:solidFill>
                  <a:schemeClr val="accent2">
                    <a:lumMod val="75000"/>
                  </a:schemeClr>
                </a:solidFill>
              </a:rPr>
              <a:t>¿Qué hace?</a:t>
            </a:r>
          </a:p>
          <a:p>
            <a:pPr algn="just"/>
            <a:br>
              <a:rPr lang="es-MX" sz="1400" dirty="0"/>
            </a:br>
            <a:r>
              <a:rPr lang="es-MX" sz="1400" dirty="0"/>
              <a:t>Proyecta, dirige y administra la explotación racional y la comercialización de los minerales existentes en la naturaleza, promoviendo un desarrollo sustentable en beneficio de la sociedad mexicana.</a:t>
            </a:r>
          </a:p>
        </p:txBody>
      </p:sp>
      <p:sp>
        <p:nvSpPr>
          <p:cNvPr id="7" name="CuadroTexto 6">
            <a:extLst>
              <a:ext uri="{FF2B5EF4-FFF2-40B4-BE49-F238E27FC236}">
                <a16:creationId xmlns:a16="http://schemas.microsoft.com/office/drawing/2014/main" id="{8A23BA6C-9B2A-40D8-B8FD-50CCA1DC2AC6}"/>
              </a:ext>
            </a:extLst>
          </p:cNvPr>
          <p:cNvSpPr txBox="1"/>
          <p:nvPr/>
        </p:nvSpPr>
        <p:spPr>
          <a:xfrm>
            <a:off x="6107556" y="2112587"/>
            <a:ext cx="3228010" cy="2954655"/>
          </a:xfrm>
          <a:prstGeom prst="rect">
            <a:avLst/>
          </a:prstGeom>
          <a:noFill/>
        </p:spPr>
        <p:txBody>
          <a:bodyPr wrap="square" rtlCol="0">
            <a:spAutoFit/>
          </a:bodyPr>
          <a:lstStyle/>
          <a:p>
            <a:r>
              <a:rPr lang="es-MX" sz="1400" b="1" spc="300" dirty="0">
                <a:solidFill>
                  <a:schemeClr val="accent2">
                    <a:lumMod val="75000"/>
                  </a:schemeClr>
                </a:solidFill>
              </a:rPr>
              <a:t>¿​Dónde es su campo de trabajo?</a:t>
            </a:r>
          </a:p>
          <a:p>
            <a:pPr algn="just"/>
            <a:br>
              <a:rPr lang="es-MX" dirty="0"/>
            </a:br>
            <a:r>
              <a:rPr lang="es-MX" sz="1400" dirty="0"/>
              <a:t>Puede trabajar en el sector público o privado.  Entre los organismos públicos en los que puede colaborar destacan las  siguientes Secretarías: Economía, Energía, Medio Ambiente y Recursos Naturales. Así como en empresas mineras privadas, tanto nacionales como extranjeras. También puede trabajar como docente en centros educativos de nivel superior y de la investigación.</a:t>
            </a:r>
          </a:p>
        </p:txBody>
      </p:sp>
      <p:sp>
        <p:nvSpPr>
          <p:cNvPr id="8" name="CuadroTexto 7">
            <a:extLst>
              <a:ext uri="{FF2B5EF4-FFF2-40B4-BE49-F238E27FC236}">
                <a16:creationId xmlns:a16="http://schemas.microsoft.com/office/drawing/2014/main" id="{05390B44-D2FF-4309-8147-401FB8A34C93}"/>
              </a:ext>
            </a:extLst>
          </p:cNvPr>
          <p:cNvSpPr txBox="1"/>
          <p:nvPr/>
        </p:nvSpPr>
        <p:spPr>
          <a:xfrm>
            <a:off x="9503661" y="2275125"/>
            <a:ext cx="2136161" cy="954107"/>
          </a:xfrm>
          <a:prstGeom prst="rect">
            <a:avLst/>
          </a:prstGeom>
          <a:noFill/>
        </p:spPr>
        <p:txBody>
          <a:bodyPr wrap="square" rtlCol="0">
            <a:spAutoFit/>
          </a:bodyPr>
          <a:lstStyle/>
          <a:p>
            <a:r>
              <a:rPr lang="es-MX" sz="1400" b="1" spc="300" dirty="0">
                <a:solidFill>
                  <a:schemeClr val="accent2">
                    <a:lumMod val="75000"/>
                  </a:schemeClr>
                </a:solidFill>
              </a:rPr>
              <a:t>¿Dónde se estudia?</a:t>
            </a:r>
          </a:p>
          <a:p>
            <a:endParaRPr lang="es-MX" sz="1400" b="1" spc="300" dirty="0">
              <a:solidFill>
                <a:schemeClr val="accent2">
                  <a:lumMod val="75000"/>
                </a:schemeClr>
              </a:solidFill>
            </a:endParaRPr>
          </a:p>
          <a:p>
            <a:r>
              <a:rPr lang="es-MX" sz="1400" dirty="0"/>
              <a:t>Facultad de Ingeniería</a:t>
            </a:r>
          </a:p>
        </p:txBody>
      </p:sp>
      <p:grpSp>
        <p:nvGrpSpPr>
          <p:cNvPr id="9" name="Grupo 8">
            <a:extLst>
              <a:ext uri="{FF2B5EF4-FFF2-40B4-BE49-F238E27FC236}">
                <a16:creationId xmlns:a16="http://schemas.microsoft.com/office/drawing/2014/main" id="{EBBBA6B5-4A39-49D6-8BC5-F049A31DA21B}"/>
              </a:ext>
            </a:extLst>
          </p:cNvPr>
          <p:cNvGrpSpPr/>
          <p:nvPr/>
        </p:nvGrpSpPr>
        <p:grpSpPr>
          <a:xfrm>
            <a:off x="4866487" y="5085184"/>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549CC92B-80BE-4001-8E1F-994809BB0F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50FA8AE0-18AC-4246-9ECE-62F79104193B}"/>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2">
                      <a:lumMod val="40000"/>
                      <a:lumOff val="6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772347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B262DC0-F210-4126-8A85-B22FD81837FF}"/>
              </a:ext>
            </a:extLst>
          </p:cNvPr>
          <p:cNvPicPr>
            <a:picLocks noChangeAspect="1"/>
          </p:cNvPicPr>
          <p:nvPr/>
        </p:nvPicPr>
        <p:blipFill rotWithShape="1">
          <a:blip r:embed="rId2">
            <a:alphaModFix amt="70000"/>
          </a:blip>
          <a:srcRect l="42320" t="34241" r="11605" b="21632"/>
          <a:stretch/>
        </p:blipFill>
        <p:spPr>
          <a:xfrm>
            <a:off x="17293" y="0"/>
            <a:ext cx="12173120" cy="6851586"/>
          </a:xfrm>
          <a:prstGeom prst="rect">
            <a:avLst/>
          </a:prstGeom>
        </p:spPr>
      </p:pic>
      <p:sp>
        <p:nvSpPr>
          <p:cNvPr id="2" name="Título 1">
            <a:extLst>
              <a:ext uri="{FF2B5EF4-FFF2-40B4-BE49-F238E27FC236}">
                <a16:creationId xmlns:a16="http://schemas.microsoft.com/office/drawing/2014/main" id="{92607271-EE1A-4738-8CDB-F217D3AB1867}"/>
              </a:ext>
            </a:extLst>
          </p:cNvPr>
          <p:cNvSpPr>
            <a:spLocks noGrp="1"/>
          </p:cNvSpPr>
          <p:nvPr>
            <p:ph type="title"/>
          </p:nvPr>
        </p:nvSpPr>
        <p:spPr>
          <a:xfrm>
            <a:off x="1516561" y="21356"/>
            <a:ext cx="10971372" cy="1143000"/>
          </a:xfrm>
        </p:spPr>
        <p:txBody>
          <a:bodyPr>
            <a:normAutofit/>
          </a:bodyPr>
          <a:lstStyle/>
          <a:p>
            <a:r>
              <a:rPr lang="es-MX" i="1" dirty="0"/>
              <a:t>Ingeniería eléctrica y electrónica</a:t>
            </a:r>
          </a:p>
        </p:txBody>
      </p:sp>
      <p:sp>
        <p:nvSpPr>
          <p:cNvPr id="5" name="CuadroTexto 4">
            <a:extLst>
              <a:ext uri="{FF2B5EF4-FFF2-40B4-BE49-F238E27FC236}">
                <a16:creationId xmlns:a16="http://schemas.microsoft.com/office/drawing/2014/main" id="{66C01B84-B01D-4BDF-9C15-FF8F48484271}"/>
              </a:ext>
            </a:extLst>
          </p:cNvPr>
          <p:cNvSpPr txBox="1"/>
          <p:nvPr/>
        </p:nvSpPr>
        <p:spPr>
          <a:xfrm>
            <a:off x="2710831" y="881013"/>
            <a:ext cx="9145016" cy="1384995"/>
          </a:xfrm>
          <a:prstGeom prst="rect">
            <a:avLst/>
          </a:prstGeom>
          <a:noFill/>
        </p:spPr>
        <p:txBody>
          <a:bodyPr wrap="square" rtlCol="0">
            <a:spAutoFit/>
          </a:bodyPr>
          <a:lstStyle/>
          <a:p>
            <a:r>
              <a:rPr lang="es-MX" sz="1400" b="1" spc="300" dirty="0"/>
              <a:t>¿Qué es?</a:t>
            </a:r>
            <a:br>
              <a:rPr lang="es-MX" sz="1400" dirty="0"/>
            </a:br>
            <a:endParaRPr lang="es-MX" sz="1400" dirty="0"/>
          </a:p>
          <a:p>
            <a:pPr algn="just"/>
            <a:r>
              <a:rPr lang="es-MX" sz="1400" dirty="0"/>
              <a:t>Una profesión en la cual se adquieren los conocimientos de las ciencias exactas aplicadas a la ingeniería eléctrica para desarrollar el control automatizado y la instrumentación de procesos, como el de las  telecomunicaciones, la ejecución y mantenimiento de sistemas electrónicos analógicos y digitales, las instalaciones de electricidad industrial y de potencia, las líneas de transmisión y el mantenimiento y diseño de dispositivos electrónicos para la industria. </a:t>
            </a:r>
          </a:p>
        </p:txBody>
      </p:sp>
      <p:sp>
        <p:nvSpPr>
          <p:cNvPr id="7" name="CuadroTexto 6">
            <a:extLst>
              <a:ext uri="{FF2B5EF4-FFF2-40B4-BE49-F238E27FC236}">
                <a16:creationId xmlns:a16="http://schemas.microsoft.com/office/drawing/2014/main" id="{58870A0D-8758-4B5A-9736-7E0FD7A9FFC2}"/>
              </a:ext>
            </a:extLst>
          </p:cNvPr>
          <p:cNvSpPr txBox="1"/>
          <p:nvPr/>
        </p:nvSpPr>
        <p:spPr>
          <a:xfrm>
            <a:off x="1198662" y="2133194"/>
            <a:ext cx="10851447" cy="1231106"/>
          </a:xfrm>
          <a:prstGeom prst="rect">
            <a:avLst/>
          </a:prstGeom>
          <a:noFill/>
        </p:spPr>
        <p:txBody>
          <a:bodyPr wrap="square" rtlCol="0">
            <a:spAutoFit/>
          </a:bodyPr>
          <a:lstStyle/>
          <a:p>
            <a:pPr algn="just"/>
            <a:r>
              <a:rPr lang="es-MX" sz="1400" b="1" spc="300" dirty="0"/>
              <a:t>¿Qué hace?</a:t>
            </a:r>
          </a:p>
          <a:p>
            <a:pPr algn="just"/>
            <a:br>
              <a:rPr lang="es-MX" b="1" spc="300" dirty="0">
                <a:effectLst>
                  <a:outerShdw blurRad="38100" dist="38100" dir="2700000" algn="tl">
                    <a:srgbClr val="000000">
                      <a:alpha val="43137"/>
                    </a:srgbClr>
                  </a:outerShdw>
                </a:effectLst>
              </a:rPr>
            </a:br>
            <a:r>
              <a:rPr lang="es-MX" sz="1400" dirty="0"/>
              <a:t>Aplica y crea tecnología en los campos de electricidad, telecomunicaciones, control y electrónica. En el área eléctrica participa en la explotación de los recursos naturales para la obtención de la energía eléctrica y en el diseño de máquinas e instalaciones eléctricas, buscando la mayor eficiencia de energía. En el área electrónica desarrolla sistemas para automatizar procesos industriales, biomédicos, informáticos y de comunicaciones.</a:t>
            </a:r>
          </a:p>
        </p:txBody>
      </p:sp>
      <p:sp>
        <p:nvSpPr>
          <p:cNvPr id="8" name="CuadroTexto 7">
            <a:extLst>
              <a:ext uri="{FF2B5EF4-FFF2-40B4-BE49-F238E27FC236}">
                <a16:creationId xmlns:a16="http://schemas.microsoft.com/office/drawing/2014/main" id="{F410652B-82BD-4776-A62F-0DE3CC579B89}"/>
              </a:ext>
            </a:extLst>
          </p:cNvPr>
          <p:cNvSpPr txBox="1"/>
          <p:nvPr/>
        </p:nvSpPr>
        <p:spPr>
          <a:xfrm>
            <a:off x="190550" y="3532919"/>
            <a:ext cx="11859559" cy="800219"/>
          </a:xfrm>
          <a:prstGeom prst="rect">
            <a:avLst/>
          </a:prstGeom>
          <a:noFill/>
        </p:spPr>
        <p:txBody>
          <a:bodyPr wrap="square" rtlCol="0">
            <a:spAutoFit/>
          </a:bodyPr>
          <a:lstStyle/>
          <a:p>
            <a:pPr algn="just"/>
            <a:r>
              <a:rPr lang="es-MX" sz="1400" b="1" spc="300" dirty="0"/>
              <a:t>¿Dónde es su campo de trabajo?</a:t>
            </a:r>
          </a:p>
          <a:p>
            <a:pPr algn="just"/>
            <a:br>
              <a:rPr lang="es-MX" dirty="0"/>
            </a:br>
            <a:r>
              <a:rPr lang="es-MX" sz="1400" dirty="0"/>
              <a:t>Se requiere tanto en el sector público como privado, en las áreas eléctricas, electrónica, metal-mecánica, siderúrgica y de la  transformación.</a:t>
            </a:r>
          </a:p>
        </p:txBody>
      </p:sp>
      <p:sp>
        <p:nvSpPr>
          <p:cNvPr id="9" name="CuadroTexto 8">
            <a:extLst>
              <a:ext uri="{FF2B5EF4-FFF2-40B4-BE49-F238E27FC236}">
                <a16:creationId xmlns:a16="http://schemas.microsoft.com/office/drawing/2014/main" id="{F8E8E9EB-5072-47BA-8221-C70B16DB7F86}"/>
              </a:ext>
            </a:extLst>
          </p:cNvPr>
          <p:cNvSpPr txBox="1"/>
          <p:nvPr/>
        </p:nvSpPr>
        <p:spPr>
          <a:xfrm>
            <a:off x="190550" y="4636405"/>
            <a:ext cx="3349165" cy="1169551"/>
          </a:xfrm>
          <a:prstGeom prst="rect">
            <a:avLst/>
          </a:prstGeom>
          <a:noFill/>
        </p:spPr>
        <p:txBody>
          <a:bodyPr wrap="square" rtlCol="0">
            <a:spAutoFit/>
          </a:bodyPr>
          <a:lstStyle/>
          <a:p>
            <a:r>
              <a:rPr lang="es-MX" sz="1400" b="1" spc="300" dirty="0"/>
              <a:t>¿Dónde se estudia?</a:t>
            </a:r>
          </a:p>
          <a:p>
            <a:endParaRPr lang="es-MX" sz="1400" b="1" spc="300" dirty="0"/>
          </a:p>
          <a:p>
            <a:r>
              <a:rPr lang="es-MX" sz="1400" dirty="0"/>
              <a:t>Facultad de Ingeniería</a:t>
            </a:r>
          </a:p>
          <a:p>
            <a:endParaRPr lang="es-MX" sz="1400" dirty="0"/>
          </a:p>
          <a:p>
            <a:r>
              <a:rPr lang="es-MX" sz="1400" dirty="0"/>
              <a:t>Facultad de Estudios Superiores Aragón</a:t>
            </a:r>
          </a:p>
        </p:txBody>
      </p:sp>
      <p:grpSp>
        <p:nvGrpSpPr>
          <p:cNvPr id="10" name="Grupo 9">
            <a:extLst>
              <a:ext uri="{FF2B5EF4-FFF2-40B4-BE49-F238E27FC236}">
                <a16:creationId xmlns:a16="http://schemas.microsoft.com/office/drawing/2014/main" id="{938D0C4C-27EA-4675-BC48-58CC62490DB9}"/>
              </a:ext>
            </a:extLst>
          </p:cNvPr>
          <p:cNvGrpSpPr/>
          <p:nvPr/>
        </p:nvGrpSpPr>
        <p:grpSpPr>
          <a:xfrm>
            <a:off x="6326735" y="5304758"/>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322C49A7-F5E9-4747-83D8-25C4142791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A893125B-F3B4-4513-A86E-4EA161E2CA83}"/>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0070C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926615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DF4ED4-281E-4184-873E-878874B6D6B6}"/>
              </a:ext>
            </a:extLst>
          </p:cNvPr>
          <p:cNvPicPr>
            <a:picLocks noChangeAspect="1"/>
          </p:cNvPicPr>
          <p:nvPr/>
        </p:nvPicPr>
        <p:blipFill rotWithShape="1">
          <a:blip r:embed="rId2">
            <a:alphaModFix amt="50000"/>
          </a:blip>
          <a:srcRect l="41730" t="32140" r="14005" b="23734"/>
          <a:stretch/>
        </p:blipFill>
        <p:spPr>
          <a:xfrm>
            <a:off x="0" y="0"/>
            <a:ext cx="12190413" cy="6858000"/>
          </a:xfrm>
          <a:prstGeom prst="rect">
            <a:avLst/>
          </a:prstGeom>
        </p:spPr>
      </p:pic>
      <p:sp>
        <p:nvSpPr>
          <p:cNvPr id="2" name="Título 1">
            <a:extLst>
              <a:ext uri="{FF2B5EF4-FFF2-40B4-BE49-F238E27FC236}">
                <a16:creationId xmlns:a16="http://schemas.microsoft.com/office/drawing/2014/main" id="{7783D669-FC3A-4C39-A726-36571EFE9EC1}"/>
              </a:ext>
            </a:extLst>
          </p:cNvPr>
          <p:cNvSpPr>
            <a:spLocks noGrp="1"/>
          </p:cNvSpPr>
          <p:nvPr>
            <p:ph type="title"/>
          </p:nvPr>
        </p:nvSpPr>
        <p:spPr>
          <a:xfrm>
            <a:off x="5447134" y="0"/>
            <a:ext cx="6743279" cy="1143000"/>
          </a:xfrm>
        </p:spPr>
        <p:txBody>
          <a:bodyPr>
            <a:normAutofit/>
          </a:bodyPr>
          <a:lstStyle/>
          <a:p>
            <a:r>
              <a:rPr lang="es-MX" i="1" dirty="0"/>
              <a:t>Ingeniería en computación</a:t>
            </a:r>
          </a:p>
        </p:txBody>
      </p:sp>
      <p:sp>
        <p:nvSpPr>
          <p:cNvPr id="5" name="Rectángulo 4">
            <a:extLst>
              <a:ext uri="{FF2B5EF4-FFF2-40B4-BE49-F238E27FC236}">
                <a16:creationId xmlns:a16="http://schemas.microsoft.com/office/drawing/2014/main" id="{2A0B8E00-D4BC-4216-931D-E5E9E4078343}"/>
              </a:ext>
            </a:extLst>
          </p:cNvPr>
          <p:cNvSpPr/>
          <p:nvPr/>
        </p:nvSpPr>
        <p:spPr>
          <a:xfrm>
            <a:off x="1990750" y="89438"/>
            <a:ext cx="4429706" cy="923330"/>
          </a:xfrm>
          <a:prstGeom prst="rect">
            <a:avLst/>
          </a:prstGeom>
        </p:spPr>
        <p:txBody>
          <a:bodyPr wrap="square">
            <a:spAutoFit/>
          </a:bodyPr>
          <a:lstStyle/>
          <a:p>
            <a:pPr algn="ctr"/>
            <a:r>
              <a:rPr lang="es-MX" b="1" u="sng" spc="300" dirty="0">
                <a:solidFill>
                  <a:schemeClr val="accent5">
                    <a:lumMod val="75000"/>
                  </a:schemeClr>
                </a:solidFill>
              </a:rPr>
              <a:t>IMPORTANTE</a:t>
            </a:r>
          </a:p>
          <a:p>
            <a:endParaRPr lang="es-MX" dirty="0">
              <a:solidFill>
                <a:schemeClr val="accent5">
                  <a:lumMod val="75000"/>
                </a:schemeClr>
              </a:solidFill>
            </a:endParaRPr>
          </a:p>
          <a:p>
            <a:pPr marL="285750" indent="-285750" algn="ctr">
              <a:buFont typeface="Calibri" panose="020F0502020204030204" pitchFamily="34" charset="0"/>
              <a:buChar char="→"/>
            </a:pPr>
            <a:r>
              <a:rPr lang="es-MX" dirty="0">
                <a:solidFill>
                  <a:schemeClr val="accent5">
                    <a:lumMod val="75000"/>
                  </a:schemeClr>
                </a:solidFill>
              </a:rPr>
              <a:t>Carrera de alta demanda</a:t>
            </a:r>
          </a:p>
        </p:txBody>
      </p:sp>
      <p:sp>
        <p:nvSpPr>
          <p:cNvPr id="6" name="CuadroTexto 5">
            <a:extLst>
              <a:ext uri="{FF2B5EF4-FFF2-40B4-BE49-F238E27FC236}">
                <a16:creationId xmlns:a16="http://schemas.microsoft.com/office/drawing/2014/main" id="{D4DF4301-041B-4B42-A51E-A7E04C3114B7}"/>
              </a:ext>
            </a:extLst>
          </p:cNvPr>
          <p:cNvSpPr txBox="1"/>
          <p:nvPr/>
        </p:nvSpPr>
        <p:spPr>
          <a:xfrm>
            <a:off x="190550" y="623341"/>
            <a:ext cx="7272807" cy="1600438"/>
          </a:xfrm>
          <a:prstGeom prst="rect">
            <a:avLst/>
          </a:prstGeom>
          <a:noFill/>
        </p:spPr>
        <p:txBody>
          <a:bodyPr wrap="square" rtlCol="0">
            <a:spAutoFit/>
          </a:bodyPr>
          <a:lstStyle/>
          <a:p>
            <a:pPr algn="just"/>
            <a:r>
              <a:rPr lang="es-MX" sz="1400" b="1" spc="300" dirty="0">
                <a:solidFill>
                  <a:srgbClr val="0070C0"/>
                </a:solidFill>
              </a:rPr>
              <a:t>¿Qué es?</a:t>
            </a:r>
          </a:p>
          <a:p>
            <a:pPr algn="just"/>
            <a:endParaRPr lang="es-MX" sz="1400" dirty="0"/>
          </a:p>
          <a:p>
            <a:pPr algn="just"/>
            <a:r>
              <a:rPr lang="es-MX" sz="1400" dirty="0"/>
              <a:t>Se brinda conocimientos en sistemas de programación (software) y sistemas electrónicos y electromecánicos (hardware). Con estos conocimientos puede identificar, planear, analizar, plantear, diseñar, organizar, producir, operar y dar soporte a los sistemas electrónicos,  a los sistemas de programación, a las redes de datos, a los sistemas de  bases de datos, a los sistemas inteligentes y sistemas de cómputo gráfico, así como al desarrollo e investigación en el área.​</a:t>
            </a:r>
          </a:p>
        </p:txBody>
      </p:sp>
      <p:sp>
        <p:nvSpPr>
          <p:cNvPr id="7" name="CuadroTexto 6">
            <a:extLst>
              <a:ext uri="{FF2B5EF4-FFF2-40B4-BE49-F238E27FC236}">
                <a16:creationId xmlns:a16="http://schemas.microsoft.com/office/drawing/2014/main" id="{0F2F82A1-CEB7-406C-8DA8-FC1FE5B2A8E2}"/>
              </a:ext>
            </a:extLst>
          </p:cNvPr>
          <p:cNvSpPr txBox="1"/>
          <p:nvPr/>
        </p:nvSpPr>
        <p:spPr>
          <a:xfrm>
            <a:off x="202321" y="2544050"/>
            <a:ext cx="7261035" cy="1877437"/>
          </a:xfrm>
          <a:prstGeom prst="rect">
            <a:avLst/>
          </a:prstGeom>
          <a:noFill/>
        </p:spPr>
        <p:txBody>
          <a:bodyPr wrap="square" rtlCol="0">
            <a:spAutoFit/>
          </a:bodyPr>
          <a:lstStyle/>
          <a:p>
            <a:pPr algn="just"/>
            <a:r>
              <a:rPr lang="es-MX" sz="1400" b="1" spc="300" dirty="0">
                <a:solidFill>
                  <a:srgbClr val="0070C0"/>
                </a:solidFill>
              </a:rPr>
              <a:t>¿Qué hace?</a:t>
            </a:r>
          </a:p>
          <a:p>
            <a:pPr algn="just"/>
            <a:endParaRPr lang="es-MX" b="1" spc="300" dirty="0">
              <a:effectLst>
                <a:outerShdw blurRad="38100" dist="38100" dir="2700000" algn="tl">
                  <a:srgbClr val="000000">
                    <a:alpha val="43137"/>
                  </a:srgbClr>
                </a:outerShdw>
              </a:effectLst>
            </a:endParaRPr>
          </a:p>
          <a:p>
            <a:pPr algn="just"/>
            <a:r>
              <a:rPr lang="es-MX" sz="1400" dirty="0"/>
              <a:t>La Ingeniería de software, bases de datos, inteligencia de negocios, comunicaciones, redes y seguridad, ingeniería de hardware, automatización de procesos que involucran el diseño de hardware-software, aplicaciones y servicios con dispositivos móviles. Computación gráfica, diseño de software tanto para entretenimiento como didácticos, así como investigación y desarrollo tecnológico, sistemas inteligentes, redes de datos, interfaces hombre- máquina y máquina- máquina.</a:t>
            </a:r>
          </a:p>
        </p:txBody>
      </p:sp>
      <p:sp>
        <p:nvSpPr>
          <p:cNvPr id="8" name="CuadroTexto 7">
            <a:extLst>
              <a:ext uri="{FF2B5EF4-FFF2-40B4-BE49-F238E27FC236}">
                <a16:creationId xmlns:a16="http://schemas.microsoft.com/office/drawing/2014/main" id="{BFC1CBD6-C04A-423C-A46C-3402AB59630A}"/>
              </a:ext>
            </a:extLst>
          </p:cNvPr>
          <p:cNvSpPr txBox="1"/>
          <p:nvPr/>
        </p:nvSpPr>
        <p:spPr>
          <a:xfrm>
            <a:off x="202320" y="4526499"/>
            <a:ext cx="11725533" cy="800219"/>
          </a:xfrm>
          <a:prstGeom prst="rect">
            <a:avLst/>
          </a:prstGeom>
          <a:noFill/>
        </p:spPr>
        <p:txBody>
          <a:bodyPr wrap="square" rtlCol="0">
            <a:spAutoFit/>
          </a:bodyPr>
          <a:lstStyle/>
          <a:p>
            <a:r>
              <a:rPr lang="es-MX" sz="1400" b="1" spc="300" dirty="0">
                <a:solidFill>
                  <a:srgbClr val="0070C0"/>
                </a:solidFill>
              </a:rPr>
              <a:t>¿Dónde es su campo de trabajo?</a:t>
            </a:r>
            <a:endParaRPr lang="es-MX" dirty="0"/>
          </a:p>
          <a:p>
            <a:endParaRPr lang="es-MX" dirty="0"/>
          </a:p>
          <a:p>
            <a:pPr algn="just"/>
            <a:r>
              <a:rPr lang="es-MX" sz="1400" dirty="0"/>
              <a:t>Trabajan en el sector público y privado, en donde existan computadoras o dispositivos de control automatizado. Así como en la docencia y la investigación.</a:t>
            </a:r>
          </a:p>
        </p:txBody>
      </p:sp>
      <p:sp>
        <p:nvSpPr>
          <p:cNvPr id="9" name="CuadroTexto 8">
            <a:extLst>
              <a:ext uri="{FF2B5EF4-FFF2-40B4-BE49-F238E27FC236}">
                <a16:creationId xmlns:a16="http://schemas.microsoft.com/office/drawing/2014/main" id="{D24A9254-606C-459B-98B5-6C1089365E78}"/>
              </a:ext>
            </a:extLst>
          </p:cNvPr>
          <p:cNvSpPr txBox="1"/>
          <p:nvPr/>
        </p:nvSpPr>
        <p:spPr>
          <a:xfrm>
            <a:off x="201311" y="5431730"/>
            <a:ext cx="5663016" cy="1231106"/>
          </a:xfrm>
          <a:prstGeom prst="rect">
            <a:avLst/>
          </a:prstGeom>
          <a:noFill/>
        </p:spPr>
        <p:txBody>
          <a:bodyPr wrap="square" rtlCol="0">
            <a:spAutoFit/>
          </a:bodyPr>
          <a:lstStyle/>
          <a:p>
            <a:r>
              <a:rPr lang="es-MX" sz="1400" b="1" spc="300" dirty="0">
                <a:solidFill>
                  <a:srgbClr val="0070C0"/>
                </a:solidFill>
              </a:rPr>
              <a:t>¿Dónde se estudia?</a:t>
            </a:r>
          </a:p>
          <a:p>
            <a:endParaRPr lang="es-MX" dirty="0"/>
          </a:p>
          <a:p>
            <a:r>
              <a:rPr lang="es-MX" sz="1400" dirty="0"/>
              <a:t>Facultad de Ingeniería</a:t>
            </a:r>
          </a:p>
          <a:p>
            <a:endParaRPr lang="es-MX" sz="1400" dirty="0"/>
          </a:p>
          <a:p>
            <a:r>
              <a:rPr lang="es-MX" sz="1400" dirty="0"/>
              <a:t>Facultad de Estudios Superiores Aragón</a:t>
            </a:r>
          </a:p>
        </p:txBody>
      </p:sp>
      <p:grpSp>
        <p:nvGrpSpPr>
          <p:cNvPr id="10" name="Grupo 9">
            <a:extLst>
              <a:ext uri="{FF2B5EF4-FFF2-40B4-BE49-F238E27FC236}">
                <a16:creationId xmlns:a16="http://schemas.microsoft.com/office/drawing/2014/main" id="{881A4602-D0FF-4C4D-B63C-D786C78355A7}"/>
              </a:ext>
            </a:extLst>
          </p:cNvPr>
          <p:cNvGrpSpPr/>
          <p:nvPr/>
        </p:nvGrpSpPr>
        <p:grpSpPr>
          <a:xfrm>
            <a:off x="9839622" y="5397081"/>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1D7A8DAD-6843-480D-87BA-820E98CD6F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AC4AD907-C98E-4736-819D-B7836AEFAE01}"/>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2">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87021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FAEC25-CF74-4824-8730-A3346CAD0497}"/>
              </a:ext>
            </a:extLst>
          </p:cNvPr>
          <p:cNvPicPr>
            <a:picLocks noChangeAspect="1"/>
          </p:cNvPicPr>
          <p:nvPr/>
        </p:nvPicPr>
        <p:blipFill rotWithShape="1">
          <a:blip r:embed="rId2"/>
          <a:srcRect l="41732" t="33192" r="11610" b="20586"/>
          <a:stretch/>
        </p:blipFill>
        <p:spPr>
          <a:xfrm>
            <a:off x="-168674" y="-99392"/>
            <a:ext cx="12527761" cy="7056784"/>
          </a:xfrm>
          <a:prstGeom prst="rect">
            <a:avLst/>
          </a:prstGeom>
          <a:ln>
            <a:noFill/>
          </a:ln>
          <a:effectLst>
            <a:softEdge rad="112500"/>
          </a:effectLst>
        </p:spPr>
      </p:pic>
      <p:sp>
        <p:nvSpPr>
          <p:cNvPr id="5" name="CuadroTexto 4">
            <a:extLst>
              <a:ext uri="{FF2B5EF4-FFF2-40B4-BE49-F238E27FC236}">
                <a16:creationId xmlns:a16="http://schemas.microsoft.com/office/drawing/2014/main" id="{8ADB281D-9050-455B-B0DA-A4F8945C9C68}"/>
              </a:ext>
            </a:extLst>
          </p:cNvPr>
          <p:cNvSpPr txBox="1"/>
          <p:nvPr/>
        </p:nvSpPr>
        <p:spPr>
          <a:xfrm>
            <a:off x="1775289" y="260648"/>
            <a:ext cx="8639835" cy="6278642"/>
          </a:xfrm>
          <a:prstGeom prst="rect">
            <a:avLst/>
          </a:prstGeom>
          <a:noFill/>
        </p:spPr>
        <p:txBody>
          <a:bodyPr wrap="square" rtlCol="0">
            <a:spAutoFit/>
          </a:bodyPr>
          <a:lstStyle/>
          <a:p>
            <a:pPr algn="ctr"/>
            <a:r>
              <a:rPr lang="es-MX" sz="2400" b="1" dirty="0">
                <a:solidFill>
                  <a:schemeClr val="bg1"/>
                </a:solidFill>
                <a:cs typeface="Angsana New" panose="020B0502040204020203" pitchFamily="18" charset="-34"/>
              </a:rPr>
              <a:t>Presentación</a:t>
            </a:r>
          </a:p>
          <a:p>
            <a:pPr algn="just"/>
            <a:endParaRPr lang="es-MX" dirty="0">
              <a:solidFill>
                <a:schemeClr val="bg1"/>
              </a:solidFill>
            </a:endParaRPr>
          </a:p>
          <a:p>
            <a:pPr algn="just"/>
            <a:r>
              <a:rPr lang="es-MX" dirty="0">
                <a:solidFill>
                  <a:schemeClr val="bg1"/>
                </a:solidFill>
                <a:cs typeface="Angsana New" panose="02020603050405020304" pitchFamily="18" charset="-34"/>
              </a:rPr>
              <a:t>Esta guía tiene como propósito brindarte como estudiante del CCH,  una panorámica  general de las licenciaturas que ofrece la Universidad Nacional Autónoma de México en sus diferentes sedes.​</a:t>
            </a:r>
          </a:p>
          <a:p>
            <a:pPr algn="just"/>
            <a:endParaRPr lang="es-MX" dirty="0">
              <a:solidFill>
                <a:schemeClr val="bg1"/>
              </a:solidFill>
              <a:cs typeface="Angsana New" panose="02020603050405020304" pitchFamily="18" charset="-34"/>
            </a:endParaRPr>
          </a:p>
          <a:p>
            <a:pPr algn="just"/>
            <a:endParaRPr lang="es-MX" dirty="0">
              <a:solidFill>
                <a:schemeClr val="bg1"/>
              </a:solidFill>
              <a:cs typeface="Angsana New" panose="02020603050405020304" pitchFamily="18" charset="-34"/>
            </a:endParaRPr>
          </a:p>
          <a:p>
            <a:pPr algn="just"/>
            <a:r>
              <a:rPr lang="es-MX" dirty="0">
                <a:solidFill>
                  <a:schemeClr val="bg1"/>
                </a:solidFill>
                <a:cs typeface="Angsana New" panose="02020603050405020304" pitchFamily="18" charset="-34"/>
              </a:rPr>
              <a:t>Te  ofrecemos información de cada licenciatura, de las actividades, conocimientos y habilidades que se desarrollan durante la misma, además del campo de trabajo en el que te puedes desempeñar como profesionista.​</a:t>
            </a:r>
          </a:p>
          <a:p>
            <a:pPr algn="just"/>
            <a:endParaRPr lang="es-MX" dirty="0">
              <a:solidFill>
                <a:schemeClr val="bg1"/>
              </a:solidFill>
              <a:cs typeface="Angsana New" panose="02020603050405020304" pitchFamily="18" charset="-34"/>
            </a:endParaRPr>
          </a:p>
          <a:p>
            <a:pPr algn="just"/>
            <a:endParaRPr lang="es-MX" dirty="0">
              <a:solidFill>
                <a:schemeClr val="bg1"/>
              </a:solidFill>
              <a:cs typeface="Angsana New" panose="02020603050405020304" pitchFamily="18" charset="-34"/>
            </a:endParaRPr>
          </a:p>
          <a:p>
            <a:pPr algn="just"/>
            <a:r>
              <a:rPr lang="es-MX" dirty="0">
                <a:solidFill>
                  <a:schemeClr val="bg1"/>
                </a:solidFill>
                <a:cs typeface="Angsana New" panose="02020603050405020304" pitchFamily="18" charset="-34"/>
              </a:rPr>
              <a:t>Algunas licenciaturas tienen prerrequisitos,  son de ingreso indirecto o se imparten en sedes foráneas de la UNAM, por lo que deberás consultar los requisitos adicionales de ingreso antes de hacer la elección. Además, si estás interesado en profundizar en los contenidos de alguna licenciatura y conocer  su plan de estudios, te recomendamos  consultar el siguiente enlace:​</a:t>
            </a:r>
          </a:p>
          <a:p>
            <a:pPr algn="just"/>
            <a:endParaRPr lang="es-MX" dirty="0">
              <a:solidFill>
                <a:schemeClr val="bg1"/>
              </a:solidFill>
              <a:cs typeface="Angsana New" panose="02020603050405020304" pitchFamily="18" charset="-34"/>
            </a:endParaRPr>
          </a:p>
          <a:p>
            <a:pPr algn="ctr"/>
            <a:r>
              <a:rPr lang="es-MX" b="1" u="sng" dirty="0">
                <a:solidFill>
                  <a:schemeClr val="accent5">
                    <a:lumMod val="75000"/>
                  </a:schemeClr>
                </a:solidFill>
                <a:cs typeface="Angsana New" panose="02020603050405020304" pitchFamily="18" charset="-34"/>
                <a:hlinkClick r:id="rId3">
                  <a:extLst>
                    <a:ext uri="{A12FA001-AC4F-418D-AE19-62706E023703}">
                      <ahyp:hlinkClr xmlns:ahyp="http://schemas.microsoft.com/office/drawing/2018/hyperlinkcolor" val="tx"/>
                    </a:ext>
                  </a:extLst>
                </a:hlinkClick>
              </a:rPr>
              <a:t>http://oferta.unam.mx/</a:t>
            </a:r>
            <a:endParaRPr lang="es-MX" b="1" u="sng" dirty="0">
              <a:solidFill>
                <a:schemeClr val="accent5">
                  <a:lumMod val="75000"/>
                </a:schemeClr>
              </a:solidFill>
              <a:cs typeface="Angsana New" panose="02020603050405020304" pitchFamily="18" charset="-34"/>
            </a:endParaRPr>
          </a:p>
          <a:p>
            <a:pPr algn="just"/>
            <a:endParaRPr lang="es-MX" u="sng" dirty="0">
              <a:solidFill>
                <a:schemeClr val="bg1"/>
              </a:solidFill>
              <a:cs typeface="Angsana New" panose="02020603050405020304" pitchFamily="18" charset="-34"/>
            </a:endParaRPr>
          </a:p>
          <a:p>
            <a:pPr algn="just"/>
            <a:r>
              <a:rPr lang="es-MX" dirty="0">
                <a:solidFill>
                  <a:schemeClr val="bg1"/>
                </a:solidFill>
                <a:cs typeface="Angsana New" panose="02020603050405020304" pitchFamily="18" charset="-34"/>
              </a:rPr>
              <a:t>También puedes acudir al Departamento de Psicopedagogía del plantel a solicitar la orientación correspondiente.​</a:t>
            </a:r>
          </a:p>
        </p:txBody>
      </p:sp>
    </p:spTree>
    <p:extLst>
      <p:ext uri="{BB962C8B-B14F-4D97-AF65-F5344CB8AC3E}">
        <p14:creationId xmlns:p14="http://schemas.microsoft.com/office/powerpoint/2010/main" val="3601753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2B08961-67E1-4C56-9752-846109555F88}"/>
              </a:ext>
            </a:extLst>
          </p:cNvPr>
          <p:cNvPicPr>
            <a:picLocks noChangeAspect="1"/>
          </p:cNvPicPr>
          <p:nvPr/>
        </p:nvPicPr>
        <p:blipFill rotWithShape="1">
          <a:blip r:embed="rId2"/>
          <a:srcRect l="42321" t="36341" r="11604" b="18482"/>
          <a:stretch/>
        </p:blipFill>
        <p:spPr>
          <a:xfrm>
            <a:off x="-1" y="0"/>
            <a:ext cx="12255763" cy="6873014"/>
          </a:xfrm>
          <a:prstGeom prst="rect">
            <a:avLst/>
          </a:prstGeom>
        </p:spPr>
      </p:pic>
      <p:sp>
        <p:nvSpPr>
          <p:cNvPr id="2" name="Título 1">
            <a:extLst>
              <a:ext uri="{FF2B5EF4-FFF2-40B4-BE49-F238E27FC236}">
                <a16:creationId xmlns:a16="http://schemas.microsoft.com/office/drawing/2014/main" id="{A64BDB9F-34EF-4FD0-A84B-4B49CCEEFB9A}"/>
              </a:ext>
            </a:extLst>
          </p:cNvPr>
          <p:cNvSpPr>
            <a:spLocks noGrp="1"/>
          </p:cNvSpPr>
          <p:nvPr>
            <p:ph type="title"/>
          </p:nvPr>
        </p:nvSpPr>
        <p:spPr>
          <a:xfrm>
            <a:off x="-250468" y="133888"/>
            <a:ext cx="5261224" cy="1143000"/>
          </a:xfrm>
        </p:spPr>
        <p:txBody>
          <a:bodyPr>
            <a:noAutofit/>
          </a:bodyPr>
          <a:lstStyle/>
          <a:p>
            <a:r>
              <a:rPr lang="es-MX" sz="3800" i="1" dirty="0"/>
              <a:t>Ingeniería en energías renovables</a:t>
            </a:r>
          </a:p>
        </p:txBody>
      </p:sp>
      <p:sp>
        <p:nvSpPr>
          <p:cNvPr id="5" name="Rectángulo 4">
            <a:extLst>
              <a:ext uri="{FF2B5EF4-FFF2-40B4-BE49-F238E27FC236}">
                <a16:creationId xmlns:a16="http://schemas.microsoft.com/office/drawing/2014/main" id="{7E3A82A8-DA01-4920-9D10-8DB0EF3B5761}"/>
              </a:ext>
            </a:extLst>
          </p:cNvPr>
          <p:cNvSpPr/>
          <p:nvPr/>
        </p:nvSpPr>
        <p:spPr>
          <a:xfrm>
            <a:off x="190552" y="1314496"/>
            <a:ext cx="3183350" cy="1200329"/>
          </a:xfrm>
          <a:prstGeom prst="rect">
            <a:avLst/>
          </a:prstGeom>
        </p:spPr>
        <p:txBody>
          <a:bodyPr wrap="square">
            <a:spAutoFit/>
          </a:bodyPr>
          <a:lstStyle/>
          <a:p>
            <a:pPr algn="ctr"/>
            <a:r>
              <a:rPr lang="es-MX" b="1" u="sng" spc="300" dirty="0">
                <a:solidFill>
                  <a:srgbClr val="993366"/>
                </a:solidFill>
              </a:rPr>
              <a:t>IMPORTANTE</a:t>
            </a:r>
          </a:p>
          <a:p>
            <a:endParaRPr lang="es-MX" dirty="0">
              <a:solidFill>
                <a:srgbClr val="993366"/>
              </a:solidFill>
            </a:endParaRPr>
          </a:p>
          <a:p>
            <a:pPr marL="285750" indent="-285750" algn="just">
              <a:buFont typeface="Calibri" panose="020F0502020204030204" pitchFamily="34" charset="0"/>
              <a:buChar char="→"/>
            </a:pPr>
            <a:r>
              <a:rPr lang="es-MX" dirty="0">
                <a:solidFill>
                  <a:srgbClr val="993366"/>
                </a:solidFill>
              </a:rPr>
              <a:t>Carrera de Ingreso Indirecto</a:t>
            </a:r>
          </a:p>
          <a:p>
            <a:pPr marL="285750" indent="-285750" algn="just">
              <a:buFont typeface="Calibri" panose="020F0502020204030204" pitchFamily="34" charset="0"/>
              <a:buChar char="→"/>
            </a:pPr>
            <a:r>
              <a:rPr lang="es-MX" dirty="0">
                <a:solidFill>
                  <a:srgbClr val="993366"/>
                </a:solidFill>
              </a:rPr>
              <a:t>Carrera de alta demanda</a:t>
            </a:r>
          </a:p>
        </p:txBody>
      </p:sp>
      <p:sp>
        <p:nvSpPr>
          <p:cNvPr id="6" name="CuadroTexto 5">
            <a:extLst>
              <a:ext uri="{FF2B5EF4-FFF2-40B4-BE49-F238E27FC236}">
                <a16:creationId xmlns:a16="http://schemas.microsoft.com/office/drawing/2014/main" id="{85E6FA4A-C17A-4C92-96F6-49D6CE044A48}"/>
              </a:ext>
            </a:extLst>
          </p:cNvPr>
          <p:cNvSpPr txBox="1"/>
          <p:nvPr/>
        </p:nvSpPr>
        <p:spPr>
          <a:xfrm>
            <a:off x="4760288" y="129317"/>
            <a:ext cx="7239573" cy="1600438"/>
          </a:xfrm>
          <a:prstGeom prst="rect">
            <a:avLst/>
          </a:prstGeom>
          <a:noFill/>
        </p:spPr>
        <p:txBody>
          <a:bodyPr wrap="square" rtlCol="0">
            <a:spAutoFit/>
          </a:bodyPr>
          <a:lstStyle/>
          <a:p>
            <a:pPr algn="just"/>
            <a:r>
              <a:rPr lang="es-MX" sz="1400" b="1" spc="300" dirty="0">
                <a:solidFill>
                  <a:schemeClr val="accent3">
                    <a:lumMod val="75000"/>
                  </a:schemeClr>
                </a:solidFill>
              </a:rPr>
              <a:t>¿Qué es?</a:t>
            </a:r>
          </a:p>
          <a:p>
            <a:pPr algn="just"/>
            <a:br>
              <a:rPr lang="es-MX" sz="1400" dirty="0"/>
            </a:br>
            <a:r>
              <a:rPr lang="es-MX" sz="1400" dirty="0"/>
              <a:t>Es la formación profesional de un ingeniero o ingeniera en el desarrollo y aplicación de tecnologías para enfrentar los retos energéticos del futuro mediante la sustentabilidad, ya que desarrollará la capacidad de innovar en el campo del aprovechamiento de los recursos energéticos, para desarrollar tecnologías limpias, aprovechando las ventajas que ofrecen las fuentes renovables, enfocado al desarrollo sustentable a nivel local, nacional o internacional.</a:t>
            </a:r>
          </a:p>
        </p:txBody>
      </p:sp>
      <p:sp>
        <p:nvSpPr>
          <p:cNvPr id="7" name="CuadroTexto 6">
            <a:extLst>
              <a:ext uri="{FF2B5EF4-FFF2-40B4-BE49-F238E27FC236}">
                <a16:creationId xmlns:a16="http://schemas.microsoft.com/office/drawing/2014/main" id="{90196291-B248-43DB-8412-B2B941034569}"/>
              </a:ext>
            </a:extLst>
          </p:cNvPr>
          <p:cNvSpPr txBox="1"/>
          <p:nvPr/>
        </p:nvSpPr>
        <p:spPr>
          <a:xfrm>
            <a:off x="3564455" y="1772770"/>
            <a:ext cx="8435405" cy="1231106"/>
          </a:xfrm>
          <a:prstGeom prst="rect">
            <a:avLst/>
          </a:prstGeom>
          <a:noFill/>
        </p:spPr>
        <p:txBody>
          <a:bodyPr wrap="square" rtlCol="0">
            <a:spAutoFit/>
          </a:bodyPr>
          <a:lstStyle/>
          <a:p>
            <a:pPr algn="just"/>
            <a:r>
              <a:rPr lang="es-MX" sz="1400" b="1" spc="300" dirty="0">
                <a:solidFill>
                  <a:schemeClr val="accent3">
                    <a:lumMod val="75000"/>
                  </a:schemeClr>
                </a:solidFill>
              </a:rPr>
              <a:t>¿Qué hace?</a:t>
            </a:r>
          </a:p>
          <a:p>
            <a:pPr algn="just"/>
            <a:br>
              <a:rPr lang="es-MX" b="1" spc="300" dirty="0">
                <a:effectLst>
                  <a:outerShdw blurRad="38100" dist="38100" dir="2700000" algn="tl">
                    <a:srgbClr val="000000">
                      <a:alpha val="43137"/>
                    </a:srgbClr>
                  </a:outerShdw>
                </a:effectLst>
              </a:rPr>
            </a:br>
            <a:r>
              <a:rPr lang="es-MX" sz="1400" dirty="0"/>
              <a:t>Aplicar conocimientos, habilidades y capacidades para interactuar como profesional e implementar tecnologías para la transformación de los recursos energéticos renovables. Con la responsabilidad de búsqueda constante de alternativas energéticas que permitan disminuir la dependencia de combustibles fósiles.</a:t>
            </a:r>
          </a:p>
        </p:txBody>
      </p:sp>
      <p:sp>
        <p:nvSpPr>
          <p:cNvPr id="8" name="CuadroTexto 7">
            <a:extLst>
              <a:ext uri="{FF2B5EF4-FFF2-40B4-BE49-F238E27FC236}">
                <a16:creationId xmlns:a16="http://schemas.microsoft.com/office/drawing/2014/main" id="{F9C57A59-C486-4FD1-ABD9-1CAA05B506B1}"/>
              </a:ext>
            </a:extLst>
          </p:cNvPr>
          <p:cNvSpPr txBox="1"/>
          <p:nvPr/>
        </p:nvSpPr>
        <p:spPr>
          <a:xfrm>
            <a:off x="3564455" y="3140960"/>
            <a:ext cx="8435405" cy="1015663"/>
          </a:xfrm>
          <a:prstGeom prst="rect">
            <a:avLst/>
          </a:prstGeom>
          <a:noFill/>
        </p:spPr>
        <p:txBody>
          <a:bodyPr wrap="square" rtlCol="0">
            <a:spAutoFit/>
          </a:bodyPr>
          <a:lstStyle/>
          <a:p>
            <a:r>
              <a:rPr lang="es-MX" sz="1400" b="1" spc="300" dirty="0">
                <a:solidFill>
                  <a:schemeClr val="accent3">
                    <a:lumMod val="75000"/>
                  </a:schemeClr>
                </a:solidFill>
              </a:rPr>
              <a:t>¿​Dónde es su campo de trabajo?</a:t>
            </a:r>
            <a:br>
              <a:rPr lang="es-MX" dirty="0"/>
            </a:br>
            <a:r>
              <a:rPr lang="es-MX" dirty="0"/>
              <a:t>​</a:t>
            </a:r>
          </a:p>
          <a:p>
            <a:pPr algn="just"/>
            <a:r>
              <a:rPr lang="es-MX" sz="1400" dirty="0"/>
              <a:t>La ingeniera o ingeniero egresados de esta profesión (LIER) podrá integrarse al mercado de trabajo en empresas públicas, y privadas. Así como en instituciones de nivel superior en el ámbito local, nacional e internacional.</a:t>
            </a:r>
          </a:p>
        </p:txBody>
      </p:sp>
      <p:sp>
        <p:nvSpPr>
          <p:cNvPr id="9" name="CuadroTexto 8">
            <a:extLst>
              <a:ext uri="{FF2B5EF4-FFF2-40B4-BE49-F238E27FC236}">
                <a16:creationId xmlns:a16="http://schemas.microsoft.com/office/drawing/2014/main" id="{F0626ADD-8039-4CF4-8877-01F6BDC018CB}"/>
              </a:ext>
            </a:extLst>
          </p:cNvPr>
          <p:cNvSpPr txBox="1"/>
          <p:nvPr/>
        </p:nvSpPr>
        <p:spPr>
          <a:xfrm>
            <a:off x="3564455" y="4563366"/>
            <a:ext cx="4619273" cy="1169551"/>
          </a:xfrm>
          <a:prstGeom prst="rect">
            <a:avLst/>
          </a:prstGeom>
          <a:noFill/>
        </p:spPr>
        <p:txBody>
          <a:bodyPr wrap="square" rtlCol="0">
            <a:spAutoFit/>
          </a:bodyPr>
          <a:lstStyle/>
          <a:p>
            <a:r>
              <a:rPr lang="es-MX" sz="1400" b="1" spc="300" dirty="0">
                <a:solidFill>
                  <a:schemeClr val="accent3">
                    <a:lumMod val="75000"/>
                  </a:schemeClr>
                </a:solidFill>
              </a:rPr>
              <a:t>¿Dónde se estudia?</a:t>
            </a:r>
          </a:p>
          <a:p>
            <a:endParaRPr lang="es-MX" sz="1400" b="1" spc="300" dirty="0">
              <a:solidFill>
                <a:schemeClr val="accent3">
                  <a:lumMod val="75000"/>
                </a:schemeClr>
              </a:solidFill>
            </a:endParaRPr>
          </a:p>
          <a:p>
            <a:r>
              <a:rPr lang="es-MX" sz="1400" dirty="0"/>
              <a:t>Instituto de Energías Renovables</a:t>
            </a:r>
          </a:p>
          <a:p>
            <a:endParaRPr lang="es-MX" sz="1400" dirty="0"/>
          </a:p>
          <a:p>
            <a:r>
              <a:rPr lang="es-MX" sz="1400" dirty="0"/>
              <a:t>Escuela Nacional de Estudios Superiores Unidad Juriquilla</a:t>
            </a:r>
          </a:p>
        </p:txBody>
      </p:sp>
      <p:grpSp>
        <p:nvGrpSpPr>
          <p:cNvPr id="10" name="Grupo 9">
            <a:extLst>
              <a:ext uri="{FF2B5EF4-FFF2-40B4-BE49-F238E27FC236}">
                <a16:creationId xmlns:a16="http://schemas.microsoft.com/office/drawing/2014/main" id="{DA892850-1273-4B19-9DBD-97851B738638}"/>
              </a:ext>
            </a:extLst>
          </p:cNvPr>
          <p:cNvGrpSpPr/>
          <p:nvPr/>
        </p:nvGrpSpPr>
        <p:grpSpPr>
          <a:xfrm>
            <a:off x="9887752" y="5148141"/>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D972B846-C54C-44D7-A885-3119C7F13E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200EEFE9-C3C3-40E7-80F8-40639AFFF9D1}"/>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2">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531804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9F97626-B101-4112-BA98-8065AE7E8AD7}"/>
              </a:ext>
            </a:extLst>
          </p:cNvPr>
          <p:cNvPicPr>
            <a:picLocks noChangeAspect="1"/>
          </p:cNvPicPr>
          <p:nvPr/>
        </p:nvPicPr>
        <p:blipFill rotWithShape="1">
          <a:blip r:embed="rId2"/>
          <a:srcRect l="42321" t="33190" r="11604" b="20582"/>
          <a:stretch/>
        </p:blipFill>
        <p:spPr>
          <a:xfrm>
            <a:off x="0" y="-18643"/>
            <a:ext cx="12190413" cy="6876643"/>
          </a:xfrm>
          <a:prstGeom prst="rect">
            <a:avLst/>
          </a:prstGeom>
        </p:spPr>
      </p:pic>
      <p:sp>
        <p:nvSpPr>
          <p:cNvPr id="2" name="Título 1">
            <a:extLst>
              <a:ext uri="{FF2B5EF4-FFF2-40B4-BE49-F238E27FC236}">
                <a16:creationId xmlns:a16="http://schemas.microsoft.com/office/drawing/2014/main" id="{4D094DBA-224C-4153-B745-8CB4C6F7D700}"/>
              </a:ext>
            </a:extLst>
          </p:cNvPr>
          <p:cNvSpPr>
            <a:spLocks noGrp="1"/>
          </p:cNvSpPr>
          <p:nvPr>
            <p:ph type="title"/>
          </p:nvPr>
        </p:nvSpPr>
        <p:spPr>
          <a:xfrm>
            <a:off x="-119701" y="-73613"/>
            <a:ext cx="7931641" cy="1143000"/>
          </a:xfrm>
        </p:spPr>
        <p:txBody>
          <a:bodyPr>
            <a:normAutofit/>
          </a:bodyPr>
          <a:lstStyle/>
          <a:p>
            <a:r>
              <a:rPr lang="es-MX" i="1" dirty="0"/>
              <a:t>Ingeniería en sistemas biomédicos</a:t>
            </a:r>
          </a:p>
        </p:txBody>
      </p:sp>
      <p:sp>
        <p:nvSpPr>
          <p:cNvPr id="5" name="Rectángulo 4">
            <a:extLst>
              <a:ext uri="{FF2B5EF4-FFF2-40B4-BE49-F238E27FC236}">
                <a16:creationId xmlns:a16="http://schemas.microsoft.com/office/drawing/2014/main" id="{B0A7B2EB-4EE9-4D07-9BD7-12ED11084F66}"/>
              </a:ext>
            </a:extLst>
          </p:cNvPr>
          <p:cNvSpPr/>
          <p:nvPr/>
        </p:nvSpPr>
        <p:spPr>
          <a:xfrm>
            <a:off x="7931641" y="57303"/>
            <a:ext cx="4429706" cy="1200329"/>
          </a:xfrm>
          <a:prstGeom prst="rect">
            <a:avLst/>
          </a:prstGeom>
        </p:spPr>
        <p:txBody>
          <a:bodyPr wrap="square">
            <a:spAutoFit/>
          </a:bodyPr>
          <a:lstStyle/>
          <a:p>
            <a:pPr algn="ctr"/>
            <a:r>
              <a:rPr lang="es-MX" b="1" u="sng" spc="300" dirty="0">
                <a:solidFill>
                  <a:schemeClr val="accent4">
                    <a:lumMod val="50000"/>
                  </a:schemeClr>
                </a:solidFill>
              </a:rPr>
              <a:t>IMPORTANTE</a:t>
            </a:r>
          </a:p>
          <a:p>
            <a:endParaRPr lang="es-MX" dirty="0">
              <a:solidFill>
                <a:schemeClr val="accent4">
                  <a:lumMod val="50000"/>
                </a:schemeClr>
              </a:solidFill>
            </a:endParaRPr>
          </a:p>
          <a:p>
            <a:pPr marL="285750" indent="-285750" algn="ctr">
              <a:buFont typeface="Calibri" panose="020F0502020204030204" pitchFamily="34" charset="0"/>
              <a:buChar char="→"/>
            </a:pPr>
            <a:r>
              <a:rPr lang="es-MX" dirty="0">
                <a:solidFill>
                  <a:schemeClr val="accent4">
                    <a:lumMod val="50000"/>
                  </a:schemeClr>
                </a:solidFill>
              </a:rPr>
              <a:t>Carrera de Ingreso Indirecto</a:t>
            </a:r>
          </a:p>
          <a:p>
            <a:pPr marL="285750" indent="-285750" algn="ctr">
              <a:buFont typeface="Calibri" panose="020F0502020204030204" pitchFamily="34" charset="0"/>
              <a:buChar char="→"/>
            </a:pPr>
            <a:r>
              <a:rPr lang="es-MX" dirty="0">
                <a:solidFill>
                  <a:schemeClr val="accent4">
                    <a:lumMod val="50000"/>
                  </a:schemeClr>
                </a:solidFill>
              </a:rPr>
              <a:t>Carrera de alta demanda</a:t>
            </a:r>
          </a:p>
        </p:txBody>
      </p:sp>
      <p:sp>
        <p:nvSpPr>
          <p:cNvPr id="6" name="CuadroTexto 5">
            <a:extLst>
              <a:ext uri="{FF2B5EF4-FFF2-40B4-BE49-F238E27FC236}">
                <a16:creationId xmlns:a16="http://schemas.microsoft.com/office/drawing/2014/main" id="{129DD631-E40E-4242-B269-0053EBD84EB1}"/>
              </a:ext>
            </a:extLst>
          </p:cNvPr>
          <p:cNvSpPr txBox="1"/>
          <p:nvPr/>
        </p:nvSpPr>
        <p:spPr>
          <a:xfrm>
            <a:off x="293091" y="1507072"/>
            <a:ext cx="2952328" cy="2031325"/>
          </a:xfrm>
          <a:prstGeom prst="rect">
            <a:avLst/>
          </a:prstGeom>
          <a:noFill/>
        </p:spPr>
        <p:txBody>
          <a:bodyPr wrap="square" rtlCol="0">
            <a:spAutoFit/>
          </a:bodyPr>
          <a:lstStyle/>
          <a:p>
            <a:pPr algn="just"/>
            <a:r>
              <a:rPr lang="es-MX" sz="1400" b="1" spc="300" dirty="0">
                <a:solidFill>
                  <a:srgbClr val="CC0000"/>
                </a:solidFill>
              </a:rPr>
              <a:t>¿Qué es?</a:t>
            </a:r>
          </a:p>
          <a:p>
            <a:pPr algn="just"/>
            <a:br>
              <a:rPr lang="es-MX" sz="1400" dirty="0"/>
            </a:br>
            <a:r>
              <a:rPr lang="es-MX" sz="1400" dirty="0"/>
              <a:t>Profesionista con conocimientos sólidos y habilidades en los principios de la ingeniería en biomecánica, instrumentación biomédica y logística hospitalaria, para integrarlos y aplicarlos en el área biomédica conforme al perfil profesional.</a:t>
            </a:r>
          </a:p>
        </p:txBody>
      </p:sp>
      <p:sp>
        <p:nvSpPr>
          <p:cNvPr id="7" name="CuadroTexto 6">
            <a:extLst>
              <a:ext uri="{FF2B5EF4-FFF2-40B4-BE49-F238E27FC236}">
                <a16:creationId xmlns:a16="http://schemas.microsoft.com/office/drawing/2014/main" id="{CAECC6E3-0D96-49A9-A1C1-77801A036ABD}"/>
              </a:ext>
            </a:extLst>
          </p:cNvPr>
          <p:cNvSpPr txBox="1"/>
          <p:nvPr/>
        </p:nvSpPr>
        <p:spPr>
          <a:xfrm>
            <a:off x="3471283" y="1531282"/>
            <a:ext cx="3349165" cy="2308324"/>
          </a:xfrm>
          <a:prstGeom prst="rect">
            <a:avLst/>
          </a:prstGeom>
          <a:noFill/>
        </p:spPr>
        <p:txBody>
          <a:bodyPr wrap="square" rtlCol="0">
            <a:spAutoFit/>
          </a:bodyPr>
          <a:lstStyle/>
          <a:p>
            <a:pPr algn="just"/>
            <a:r>
              <a:rPr lang="es-MX" sz="1400" b="1" spc="300" dirty="0">
                <a:solidFill>
                  <a:srgbClr val="C00000"/>
                </a:solidFill>
              </a:rPr>
              <a:t>¿Qué hace?</a:t>
            </a:r>
          </a:p>
          <a:p>
            <a:pPr algn="just"/>
            <a:br>
              <a:rPr lang="es-MX" b="1" spc="300" dirty="0">
                <a:effectLst>
                  <a:outerShdw blurRad="38100" dist="38100" dir="2700000" algn="tl">
                    <a:srgbClr val="000000">
                      <a:alpha val="43137"/>
                    </a:srgbClr>
                  </a:outerShdw>
                </a:effectLst>
              </a:rPr>
            </a:br>
            <a:r>
              <a:rPr lang="es-MX" sz="1400" dirty="0"/>
              <a:t>Combina los conocimientos adquiridos del área y de las ciencias de la salud para diseñar, implantar, mantener y desarrollar nuevas tecnologías en el ambiente médico-hospitalario e industrial, al interactuar con médicos e ingenieros mecánicos, mecatrónicos, electrónicos e industriales, entre otras áreas afines.</a:t>
            </a:r>
          </a:p>
        </p:txBody>
      </p:sp>
      <p:sp>
        <p:nvSpPr>
          <p:cNvPr id="8" name="CuadroTexto 7">
            <a:extLst>
              <a:ext uri="{FF2B5EF4-FFF2-40B4-BE49-F238E27FC236}">
                <a16:creationId xmlns:a16="http://schemas.microsoft.com/office/drawing/2014/main" id="{E1946596-A221-46D5-BD6D-43BE42CDE85A}"/>
              </a:ext>
            </a:extLst>
          </p:cNvPr>
          <p:cNvSpPr txBox="1"/>
          <p:nvPr/>
        </p:nvSpPr>
        <p:spPr>
          <a:xfrm>
            <a:off x="7076845" y="1507072"/>
            <a:ext cx="4820477" cy="1877437"/>
          </a:xfrm>
          <a:prstGeom prst="rect">
            <a:avLst/>
          </a:prstGeom>
          <a:noFill/>
        </p:spPr>
        <p:txBody>
          <a:bodyPr wrap="square" rtlCol="0">
            <a:spAutoFit/>
          </a:bodyPr>
          <a:lstStyle/>
          <a:p>
            <a:pPr algn="just"/>
            <a:r>
              <a:rPr lang="es-MX" sz="1400" b="1" spc="300" dirty="0">
                <a:solidFill>
                  <a:srgbClr val="C00000"/>
                </a:solidFill>
              </a:rPr>
              <a:t>¿​Dónde es su campo de trabajo?</a:t>
            </a:r>
          </a:p>
          <a:p>
            <a:pPr algn="just"/>
            <a:br>
              <a:rPr lang="es-MX" dirty="0"/>
            </a:br>
            <a:r>
              <a:rPr lang="es-MX" sz="1400" dirty="0"/>
              <a:t>El espacio laboral de los y las profesionistas se desarrolla principalmente en el sector salud, en hospitales de segundo y tercer nivel, o bien, en institutos nacionales de salud donde puede trabajar en proyectos de desarrollo tecnológico.  Asimismo, se desempeña en órganos gubernamentales y  de la industria.</a:t>
            </a:r>
          </a:p>
        </p:txBody>
      </p:sp>
      <p:sp>
        <p:nvSpPr>
          <p:cNvPr id="9" name="CuadroTexto 8">
            <a:extLst>
              <a:ext uri="{FF2B5EF4-FFF2-40B4-BE49-F238E27FC236}">
                <a16:creationId xmlns:a16="http://schemas.microsoft.com/office/drawing/2014/main" id="{08B5B5D6-5728-4BF0-B498-BF1D68383F10}"/>
              </a:ext>
            </a:extLst>
          </p:cNvPr>
          <p:cNvSpPr txBox="1"/>
          <p:nvPr/>
        </p:nvSpPr>
        <p:spPr>
          <a:xfrm>
            <a:off x="293091" y="3839606"/>
            <a:ext cx="3349165" cy="738664"/>
          </a:xfrm>
          <a:prstGeom prst="rect">
            <a:avLst/>
          </a:prstGeom>
          <a:noFill/>
        </p:spPr>
        <p:txBody>
          <a:bodyPr wrap="square" rtlCol="0">
            <a:spAutoFit/>
          </a:bodyPr>
          <a:lstStyle/>
          <a:p>
            <a:r>
              <a:rPr lang="es-MX" sz="1400" b="1" spc="300" dirty="0">
                <a:solidFill>
                  <a:srgbClr val="C00000"/>
                </a:solidFill>
              </a:rPr>
              <a:t>¿Dónde se estudia?</a:t>
            </a:r>
          </a:p>
          <a:p>
            <a:endParaRPr lang="es-MX" sz="1400" b="1" spc="300" dirty="0"/>
          </a:p>
          <a:p>
            <a:r>
              <a:rPr lang="es-MX" sz="1400" dirty="0"/>
              <a:t>Facultad de Ingeniería</a:t>
            </a:r>
          </a:p>
        </p:txBody>
      </p:sp>
      <p:grpSp>
        <p:nvGrpSpPr>
          <p:cNvPr id="10" name="Grupo 9">
            <a:extLst>
              <a:ext uri="{FF2B5EF4-FFF2-40B4-BE49-F238E27FC236}">
                <a16:creationId xmlns:a16="http://schemas.microsoft.com/office/drawing/2014/main" id="{DA3225E1-73DE-43C6-9E6E-D1A100BB5563}"/>
              </a:ext>
            </a:extLst>
          </p:cNvPr>
          <p:cNvGrpSpPr/>
          <p:nvPr/>
        </p:nvGrpSpPr>
        <p:grpSpPr>
          <a:xfrm>
            <a:off x="478582" y="5129439"/>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2DDB13C5-65E3-43E6-9554-7E4133D61C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C59062DB-FA4A-4340-A2A9-B2626518E0AE}"/>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2">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82282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CDF8BF9-0BB4-46CC-8542-927664BECB46}"/>
              </a:ext>
            </a:extLst>
          </p:cNvPr>
          <p:cNvPicPr>
            <a:picLocks noChangeAspect="1"/>
          </p:cNvPicPr>
          <p:nvPr/>
        </p:nvPicPr>
        <p:blipFill rotWithShape="1">
          <a:blip r:embed="rId2"/>
          <a:srcRect l="42321" t="31089" r="11604" b="23734"/>
          <a:stretch/>
        </p:blipFill>
        <p:spPr>
          <a:xfrm>
            <a:off x="0" y="0"/>
            <a:ext cx="12190413" cy="6858000"/>
          </a:xfrm>
          <a:prstGeom prst="rect">
            <a:avLst/>
          </a:prstGeom>
        </p:spPr>
      </p:pic>
      <p:sp>
        <p:nvSpPr>
          <p:cNvPr id="2" name="Título 1">
            <a:extLst>
              <a:ext uri="{FF2B5EF4-FFF2-40B4-BE49-F238E27FC236}">
                <a16:creationId xmlns:a16="http://schemas.microsoft.com/office/drawing/2014/main" id="{5EE098A3-689C-4486-BA50-9F39C16709AB}"/>
              </a:ext>
            </a:extLst>
          </p:cNvPr>
          <p:cNvSpPr>
            <a:spLocks noGrp="1"/>
          </p:cNvSpPr>
          <p:nvPr>
            <p:ph type="title"/>
          </p:nvPr>
        </p:nvSpPr>
        <p:spPr>
          <a:xfrm>
            <a:off x="190550" y="188640"/>
            <a:ext cx="7861951" cy="1143000"/>
          </a:xfrm>
        </p:spPr>
        <p:txBody>
          <a:bodyPr>
            <a:normAutofit/>
          </a:bodyPr>
          <a:lstStyle/>
          <a:p>
            <a:r>
              <a:rPr lang="es-MX" i="1" dirty="0"/>
              <a:t>Ingeniería en telecomunicaciones</a:t>
            </a:r>
          </a:p>
        </p:txBody>
      </p:sp>
      <p:sp>
        <p:nvSpPr>
          <p:cNvPr id="4" name="Rectángulo 3">
            <a:extLst>
              <a:ext uri="{FF2B5EF4-FFF2-40B4-BE49-F238E27FC236}">
                <a16:creationId xmlns:a16="http://schemas.microsoft.com/office/drawing/2014/main" id="{28868E1D-7550-45BE-B1CC-AA4BD43F08B4}"/>
              </a:ext>
            </a:extLst>
          </p:cNvPr>
          <p:cNvSpPr/>
          <p:nvPr/>
        </p:nvSpPr>
        <p:spPr>
          <a:xfrm>
            <a:off x="510934" y="1122369"/>
            <a:ext cx="3327005" cy="1200329"/>
          </a:xfrm>
          <a:prstGeom prst="rect">
            <a:avLst/>
          </a:prstGeom>
        </p:spPr>
        <p:txBody>
          <a:bodyPr wrap="square">
            <a:spAutoFit/>
          </a:bodyPr>
          <a:lstStyle/>
          <a:p>
            <a:r>
              <a:rPr lang="es-MX" b="1" u="sng" spc="300" dirty="0">
                <a:solidFill>
                  <a:srgbClr val="D2A000"/>
                </a:solidFill>
              </a:rPr>
              <a:t>IMPORTANTE</a:t>
            </a:r>
          </a:p>
          <a:p>
            <a:endParaRPr lang="es-MX" dirty="0">
              <a:solidFill>
                <a:srgbClr val="D2A000"/>
              </a:solidFill>
            </a:endParaRPr>
          </a:p>
          <a:p>
            <a:pPr marL="285750" indent="-285750" algn="just">
              <a:buFont typeface="Calibri" panose="020F0502020204030204" pitchFamily="34" charset="0"/>
              <a:buChar char="→"/>
            </a:pPr>
            <a:r>
              <a:rPr lang="es-MX" dirty="0">
                <a:solidFill>
                  <a:srgbClr val="D2A000"/>
                </a:solidFill>
              </a:rPr>
              <a:t>Carrera de ingreso Indirecto</a:t>
            </a:r>
          </a:p>
          <a:p>
            <a:pPr marL="285750" indent="-285750" algn="just">
              <a:buFont typeface="Calibri" panose="020F0502020204030204" pitchFamily="34" charset="0"/>
              <a:buChar char="→"/>
            </a:pPr>
            <a:r>
              <a:rPr lang="es-MX" dirty="0">
                <a:solidFill>
                  <a:srgbClr val="D2A000"/>
                </a:solidFill>
              </a:rPr>
              <a:t>Carrera de alta demanda</a:t>
            </a:r>
          </a:p>
        </p:txBody>
      </p:sp>
      <p:sp>
        <p:nvSpPr>
          <p:cNvPr id="6" name="CuadroTexto 5">
            <a:extLst>
              <a:ext uri="{FF2B5EF4-FFF2-40B4-BE49-F238E27FC236}">
                <a16:creationId xmlns:a16="http://schemas.microsoft.com/office/drawing/2014/main" id="{469E0B80-520D-4E46-B142-AF27988563A1}"/>
              </a:ext>
            </a:extLst>
          </p:cNvPr>
          <p:cNvSpPr txBox="1"/>
          <p:nvPr/>
        </p:nvSpPr>
        <p:spPr>
          <a:xfrm>
            <a:off x="3998890" y="1181203"/>
            <a:ext cx="3888432" cy="2246769"/>
          </a:xfrm>
          <a:prstGeom prst="rect">
            <a:avLst/>
          </a:prstGeom>
          <a:noFill/>
        </p:spPr>
        <p:txBody>
          <a:bodyPr wrap="square" rtlCol="0">
            <a:spAutoFit/>
          </a:bodyPr>
          <a:lstStyle/>
          <a:p>
            <a:r>
              <a:rPr lang="es-MX" sz="1400" b="1" spc="300" dirty="0">
                <a:solidFill>
                  <a:schemeClr val="accent6">
                    <a:lumMod val="75000"/>
                  </a:schemeClr>
                </a:solidFill>
              </a:rPr>
              <a:t>¿Qué es?</a:t>
            </a:r>
          </a:p>
          <a:p>
            <a:br>
              <a:rPr lang="es-MX" sz="1400" dirty="0"/>
            </a:br>
            <a:r>
              <a:rPr lang="es-MX" sz="1400" dirty="0"/>
              <a:t>Las y los profesionistas desarrollan su actividad en áreas como las comunicaciones ópticas, satelitales, por  microondas, redes de comunicaciones alámbricas e inalámbricas, sistemas de radiodifusión, sistemas de radionavegación, así como en la administración, diseño, construcción, operación y mantenimiento de productos y equipos para telecomunicaciones.</a:t>
            </a:r>
          </a:p>
        </p:txBody>
      </p:sp>
      <p:sp>
        <p:nvSpPr>
          <p:cNvPr id="7" name="CuadroTexto 6">
            <a:extLst>
              <a:ext uri="{FF2B5EF4-FFF2-40B4-BE49-F238E27FC236}">
                <a16:creationId xmlns:a16="http://schemas.microsoft.com/office/drawing/2014/main" id="{F7FFA942-0C78-47E8-AEF9-20CB861F3F10}"/>
              </a:ext>
            </a:extLst>
          </p:cNvPr>
          <p:cNvSpPr txBox="1"/>
          <p:nvPr/>
        </p:nvSpPr>
        <p:spPr>
          <a:xfrm>
            <a:off x="360244" y="2632575"/>
            <a:ext cx="3473467" cy="1877437"/>
          </a:xfrm>
          <a:prstGeom prst="rect">
            <a:avLst/>
          </a:prstGeom>
          <a:noFill/>
        </p:spPr>
        <p:txBody>
          <a:bodyPr wrap="square" rtlCol="0">
            <a:spAutoFit/>
          </a:bodyPr>
          <a:lstStyle/>
          <a:p>
            <a:pPr algn="just"/>
            <a:r>
              <a:rPr lang="es-MX" sz="1400" b="1" spc="300" dirty="0">
                <a:solidFill>
                  <a:schemeClr val="accent6">
                    <a:lumMod val="75000"/>
                  </a:schemeClr>
                </a:solidFill>
              </a:rPr>
              <a:t>¿Qué hace?</a:t>
            </a:r>
          </a:p>
          <a:p>
            <a:pPr algn="just"/>
            <a:br>
              <a:rPr lang="es-MX" b="1" spc="300" dirty="0">
                <a:effectLst>
                  <a:outerShdw blurRad="38100" dist="38100" dir="2700000" algn="tl">
                    <a:srgbClr val="000000">
                      <a:alpha val="43137"/>
                    </a:srgbClr>
                  </a:outerShdw>
                </a:effectLst>
              </a:rPr>
            </a:br>
            <a:r>
              <a:rPr lang="es-MX" sz="1400" dirty="0"/>
              <a:t>Planea, organiza, implanta, opera y administra redes y sistemas de telecomunicaciones y brinda mantenimiento a los sistemas. Colabora en la generación y aplicación de nueva tecnología o mejora la existente.</a:t>
            </a:r>
          </a:p>
        </p:txBody>
      </p:sp>
      <p:sp>
        <p:nvSpPr>
          <p:cNvPr id="8" name="CuadroTexto 7">
            <a:extLst>
              <a:ext uri="{FF2B5EF4-FFF2-40B4-BE49-F238E27FC236}">
                <a16:creationId xmlns:a16="http://schemas.microsoft.com/office/drawing/2014/main" id="{1F83A2E7-A261-4E49-9F67-1A25CFFBA5E7}"/>
              </a:ext>
            </a:extLst>
          </p:cNvPr>
          <p:cNvSpPr txBox="1"/>
          <p:nvPr/>
        </p:nvSpPr>
        <p:spPr>
          <a:xfrm>
            <a:off x="3998890" y="3423237"/>
            <a:ext cx="7861951" cy="1661993"/>
          </a:xfrm>
          <a:prstGeom prst="rect">
            <a:avLst/>
          </a:prstGeom>
          <a:noFill/>
        </p:spPr>
        <p:txBody>
          <a:bodyPr wrap="square" rtlCol="0">
            <a:spAutoFit/>
          </a:bodyPr>
          <a:lstStyle/>
          <a:p>
            <a:pPr algn="just"/>
            <a:r>
              <a:rPr lang="es-MX" sz="1400" b="1" spc="300" dirty="0">
                <a:solidFill>
                  <a:schemeClr val="accent6">
                    <a:lumMod val="75000"/>
                  </a:schemeClr>
                </a:solidFill>
              </a:rPr>
              <a:t>¿​Dónde es su campo de trabajo?</a:t>
            </a:r>
          </a:p>
          <a:p>
            <a:pPr algn="just"/>
            <a:br>
              <a:rPr lang="es-MX" dirty="0"/>
            </a:br>
            <a:r>
              <a:rPr lang="es-MX" sz="1400" dirty="0"/>
              <a:t>Su campo laboral es muy amplio e incluye las siguientes áreas: Sistemas telefónicos, satelitales, de radio, de microondas y los basados en fibra óptica, así como redes digitales para telecomunicaciones y para computadoras. Así como en los ámbitos relacionados con la electrónica, el control, las telecomunicaciones y la computación. Puede desarrollarse tanto en el sector público (en  Secretarías de Estado), como en el  privado (en empresas especializadas de consultoría, de integración, de instalación y mantenimiento).​</a:t>
            </a:r>
          </a:p>
        </p:txBody>
      </p:sp>
      <p:sp>
        <p:nvSpPr>
          <p:cNvPr id="9" name="CuadroTexto 8">
            <a:extLst>
              <a:ext uri="{FF2B5EF4-FFF2-40B4-BE49-F238E27FC236}">
                <a16:creationId xmlns:a16="http://schemas.microsoft.com/office/drawing/2014/main" id="{0EC9B98F-2D9D-4834-BBAB-907C6591E1EC}"/>
              </a:ext>
            </a:extLst>
          </p:cNvPr>
          <p:cNvSpPr txBox="1"/>
          <p:nvPr/>
        </p:nvSpPr>
        <p:spPr>
          <a:xfrm>
            <a:off x="364110" y="4741943"/>
            <a:ext cx="3349165" cy="738664"/>
          </a:xfrm>
          <a:prstGeom prst="rect">
            <a:avLst/>
          </a:prstGeom>
          <a:noFill/>
        </p:spPr>
        <p:txBody>
          <a:bodyPr wrap="square" rtlCol="0">
            <a:spAutoFit/>
          </a:bodyPr>
          <a:lstStyle/>
          <a:p>
            <a:r>
              <a:rPr lang="es-MX" sz="1400" b="1" spc="300" dirty="0">
                <a:solidFill>
                  <a:schemeClr val="accent6">
                    <a:lumMod val="75000"/>
                  </a:schemeClr>
                </a:solidFill>
              </a:rPr>
              <a:t>¿Dónde se estudia?</a:t>
            </a:r>
          </a:p>
          <a:p>
            <a:endParaRPr lang="es-MX" sz="1400" b="1" spc="300" dirty="0">
              <a:solidFill>
                <a:schemeClr val="accent6">
                  <a:lumMod val="75000"/>
                </a:schemeClr>
              </a:solidFill>
            </a:endParaRPr>
          </a:p>
          <a:p>
            <a:r>
              <a:rPr lang="es-MX" sz="1400" dirty="0"/>
              <a:t>Facultad de Ingeniería</a:t>
            </a:r>
          </a:p>
        </p:txBody>
      </p:sp>
      <p:grpSp>
        <p:nvGrpSpPr>
          <p:cNvPr id="10" name="Grupo 9">
            <a:extLst>
              <a:ext uri="{FF2B5EF4-FFF2-40B4-BE49-F238E27FC236}">
                <a16:creationId xmlns:a16="http://schemas.microsoft.com/office/drawing/2014/main" id="{56984D7C-06AF-4AF6-A5D5-E0EB4C424E24}"/>
              </a:ext>
            </a:extLst>
          </p:cNvPr>
          <p:cNvGrpSpPr/>
          <p:nvPr/>
        </p:nvGrpSpPr>
        <p:grpSpPr>
          <a:xfrm>
            <a:off x="9695606" y="5089657"/>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8F7681DA-8EA2-4880-831C-69A7BB4485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502E9350-0EA6-4562-ABCD-AF9427F5154B}"/>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D2A00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57207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1A168F-5C64-4015-938C-4FBFE7AF6955}"/>
              </a:ext>
            </a:extLst>
          </p:cNvPr>
          <p:cNvPicPr>
            <a:picLocks noChangeAspect="1"/>
          </p:cNvPicPr>
          <p:nvPr/>
        </p:nvPicPr>
        <p:blipFill rotWithShape="1">
          <a:blip r:embed="rId2"/>
          <a:srcRect l="41731" t="37393" r="11605" b="15329"/>
          <a:stretch/>
        </p:blipFill>
        <p:spPr>
          <a:xfrm>
            <a:off x="-1" y="0"/>
            <a:ext cx="12198063" cy="6948264"/>
          </a:xfrm>
          <a:prstGeom prst="rect">
            <a:avLst/>
          </a:prstGeom>
        </p:spPr>
      </p:pic>
      <p:sp>
        <p:nvSpPr>
          <p:cNvPr id="2" name="Título 1">
            <a:extLst>
              <a:ext uri="{FF2B5EF4-FFF2-40B4-BE49-F238E27FC236}">
                <a16:creationId xmlns:a16="http://schemas.microsoft.com/office/drawing/2014/main" id="{B00E6C71-3CA2-4B69-9974-A1C073C95A12}"/>
              </a:ext>
            </a:extLst>
          </p:cNvPr>
          <p:cNvSpPr>
            <a:spLocks noGrp="1"/>
          </p:cNvSpPr>
          <p:nvPr>
            <p:ph type="title"/>
          </p:nvPr>
        </p:nvSpPr>
        <p:spPr>
          <a:xfrm>
            <a:off x="3214885" y="274638"/>
            <a:ext cx="8366007" cy="1143000"/>
          </a:xfrm>
        </p:spPr>
        <p:txBody>
          <a:bodyPr>
            <a:noAutofit/>
          </a:bodyPr>
          <a:lstStyle/>
          <a:p>
            <a:r>
              <a:rPr lang="es-MX" i="1"/>
              <a:t>Ingeniería en telecomunicaciones, sistemas y electrónica</a:t>
            </a:r>
            <a:endParaRPr lang="es-MX" i="1" dirty="0"/>
          </a:p>
        </p:txBody>
      </p:sp>
      <p:sp>
        <p:nvSpPr>
          <p:cNvPr id="6" name="CuadroTexto 5">
            <a:extLst>
              <a:ext uri="{FF2B5EF4-FFF2-40B4-BE49-F238E27FC236}">
                <a16:creationId xmlns:a16="http://schemas.microsoft.com/office/drawing/2014/main" id="{684CD125-BF52-45FF-8047-0FC9B1BE66DB}"/>
              </a:ext>
            </a:extLst>
          </p:cNvPr>
          <p:cNvSpPr txBox="1"/>
          <p:nvPr/>
        </p:nvSpPr>
        <p:spPr>
          <a:xfrm>
            <a:off x="3509456" y="1705191"/>
            <a:ext cx="8366006" cy="1384995"/>
          </a:xfrm>
          <a:prstGeom prst="rect">
            <a:avLst/>
          </a:prstGeom>
          <a:noFill/>
        </p:spPr>
        <p:txBody>
          <a:bodyPr wrap="square" rtlCol="0">
            <a:spAutoFit/>
          </a:bodyPr>
          <a:lstStyle/>
          <a:p>
            <a:r>
              <a:rPr lang="es-MX" sz="1400" b="1" spc="300" dirty="0">
                <a:solidFill>
                  <a:srgbClr val="0070C0"/>
                </a:solidFill>
              </a:rPr>
              <a:t>¿Qué es?</a:t>
            </a:r>
            <a:br>
              <a:rPr lang="es-MX" sz="1400" dirty="0"/>
            </a:br>
            <a:r>
              <a:rPr lang="es-MX" sz="1400" dirty="0"/>
              <a:t>​</a:t>
            </a:r>
          </a:p>
          <a:p>
            <a:pPr algn="just"/>
            <a:r>
              <a:rPr lang="es-MX" sz="1400" dirty="0"/>
              <a:t>Se brindan conocimientos capaces de integrar, diseñar, innovar y desarrollar sistemas de telecomunicaciones para la transmisión, recepción de voz, datos, audio y video. Participan en las áreas relacionadas con la generación e implementación de tecnología en electrónica analógica, digital, con la administración de software, bases de datos y sistemas operativos para la automatización y el control de sistemas de telecomunicaciones.</a:t>
            </a:r>
          </a:p>
        </p:txBody>
      </p:sp>
      <p:sp>
        <p:nvSpPr>
          <p:cNvPr id="7" name="CuadroTexto 6">
            <a:extLst>
              <a:ext uri="{FF2B5EF4-FFF2-40B4-BE49-F238E27FC236}">
                <a16:creationId xmlns:a16="http://schemas.microsoft.com/office/drawing/2014/main" id="{3F429E60-48FF-4BE4-8BD7-4B61128F3AFE}"/>
              </a:ext>
            </a:extLst>
          </p:cNvPr>
          <p:cNvSpPr txBox="1"/>
          <p:nvPr/>
        </p:nvSpPr>
        <p:spPr>
          <a:xfrm>
            <a:off x="694606" y="2900402"/>
            <a:ext cx="11180856" cy="1231106"/>
          </a:xfrm>
          <a:prstGeom prst="rect">
            <a:avLst/>
          </a:prstGeom>
          <a:noFill/>
        </p:spPr>
        <p:txBody>
          <a:bodyPr wrap="square" rtlCol="0">
            <a:spAutoFit/>
          </a:bodyPr>
          <a:lstStyle/>
          <a:p>
            <a:pPr algn="just"/>
            <a:r>
              <a:rPr lang="es-MX" sz="1400" b="1" spc="300" dirty="0">
                <a:solidFill>
                  <a:srgbClr val="0070C0"/>
                </a:solidFill>
              </a:rPr>
              <a:t>¿Qué hace?</a:t>
            </a:r>
          </a:p>
          <a:p>
            <a:pPr algn="just"/>
            <a:br>
              <a:rPr lang="es-MX" b="1" spc="300" dirty="0">
                <a:effectLst>
                  <a:outerShdw blurRad="38100" dist="38100" dir="2700000" algn="tl">
                    <a:srgbClr val="000000">
                      <a:alpha val="43137"/>
                    </a:srgbClr>
                  </a:outerShdw>
                </a:effectLst>
              </a:rPr>
            </a:br>
            <a:r>
              <a:rPr lang="es-MX" sz="1400" dirty="0"/>
              <a:t>Maneja, analiza e interpreta la información electrónica. Adapta, diseña  y desarrolla sistemas de comunicación, controla las áreas del manejo de información, desarrolla programas de seguridad, así como sistemas de automatización y robótica.  Instala, opera y da mantenimiento a equipos y redes de difusión de radio, telefonía y televisión, mediante enlaces satelitales, redes de comunicación de datos, privadas y públicas, entre otras.</a:t>
            </a:r>
          </a:p>
        </p:txBody>
      </p:sp>
      <p:sp>
        <p:nvSpPr>
          <p:cNvPr id="8" name="CuadroTexto 7">
            <a:extLst>
              <a:ext uri="{FF2B5EF4-FFF2-40B4-BE49-F238E27FC236}">
                <a16:creationId xmlns:a16="http://schemas.microsoft.com/office/drawing/2014/main" id="{1729F2AC-0984-45EE-81D7-2BE3B7B0A02E}"/>
              </a:ext>
            </a:extLst>
          </p:cNvPr>
          <p:cNvSpPr txBox="1"/>
          <p:nvPr/>
        </p:nvSpPr>
        <p:spPr>
          <a:xfrm>
            <a:off x="694606" y="4352590"/>
            <a:ext cx="11180856" cy="1446550"/>
          </a:xfrm>
          <a:prstGeom prst="rect">
            <a:avLst/>
          </a:prstGeom>
          <a:noFill/>
        </p:spPr>
        <p:txBody>
          <a:bodyPr wrap="square" rtlCol="0">
            <a:spAutoFit/>
          </a:bodyPr>
          <a:lstStyle/>
          <a:p>
            <a:r>
              <a:rPr lang="es-MX" sz="1400" b="1" spc="300" dirty="0">
                <a:solidFill>
                  <a:srgbClr val="0070C0"/>
                </a:solidFill>
              </a:rPr>
              <a:t>¿​Dónde es su campo de trabajo?</a:t>
            </a:r>
          </a:p>
          <a:p>
            <a:pPr algn="just"/>
            <a:br>
              <a:rPr lang="es-MX" dirty="0"/>
            </a:br>
            <a:r>
              <a:rPr lang="es-MX" sz="1400" dirty="0"/>
              <a:t>Su campo laboral es muy amplio e incluye empresas relacionadas con los sistemas de radio, microondas, fibra óptica, telefónicos, satelitales, así como con las redes informáticas y digitales para telecomunicaciones. También trabaja en espacios relacionados con la electrónica y la computación, ya sea en el sector público, en secretarías de Estado, organismos descentralizados, estatales y paraestatales, o en el privado, colaborando en empresas especializadas de consultoría, de integración, de instalación y mantenimiento.</a:t>
            </a:r>
          </a:p>
        </p:txBody>
      </p:sp>
      <p:sp>
        <p:nvSpPr>
          <p:cNvPr id="9" name="CuadroTexto 8">
            <a:extLst>
              <a:ext uri="{FF2B5EF4-FFF2-40B4-BE49-F238E27FC236}">
                <a16:creationId xmlns:a16="http://schemas.microsoft.com/office/drawing/2014/main" id="{392D1002-DD3D-45F0-B909-0EAED8066870}"/>
              </a:ext>
            </a:extLst>
          </p:cNvPr>
          <p:cNvSpPr txBox="1"/>
          <p:nvPr/>
        </p:nvSpPr>
        <p:spPr>
          <a:xfrm>
            <a:off x="694606" y="5972534"/>
            <a:ext cx="3349165" cy="800219"/>
          </a:xfrm>
          <a:prstGeom prst="rect">
            <a:avLst/>
          </a:prstGeom>
          <a:noFill/>
        </p:spPr>
        <p:txBody>
          <a:bodyPr wrap="square" rtlCol="0">
            <a:spAutoFit/>
          </a:bodyPr>
          <a:lstStyle/>
          <a:p>
            <a:r>
              <a:rPr lang="es-MX" sz="1400" b="1" spc="300" dirty="0">
                <a:solidFill>
                  <a:srgbClr val="0070C0"/>
                </a:solidFill>
              </a:rPr>
              <a:t>¿Dónde se estudia?</a:t>
            </a:r>
          </a:p>
          <a:p>
            <a:endParaRPr lang="es-MX" dirty="0"/>
          </a:p>
          <a:p>
            <a:r>
              <a:rPr lang="es-MX" sz="1400" dirty="0"/>
              <a:t>Facultad de Estudios Superiores Cuautitlán</a:t>
            </a:r>
          </a:p>
        </p:txBody>
      </p:sp>
      <p:grpSp>
        <p:nvGrpSpPr>
          <p:cNvPr id="10" name="Grupo 9">
            <a:extLst>
              <a:ext uri="{FF2B5EF4-FFF2-40B4-BE49-F238E27FC236}">
                <a16:creationId xmlns:a16="http://schemas.microsoft.com/office/drawing/2014/main" id="{7C0F58DB-5AE2-485E-811C-6BF17CC7D331}"/>
              </a:ext>
            </a:extLst>
          </p:cNvPr>
          <p:cNvGrpSpPr/>
          <p:nvPr/>
        </p:nvGrpSpPr>
        <p:grpSpPr>
          <a:xfrm>
            <a:off x="9952858" y="5510687"/>
            <a:ext cx="1913208" cy="1347315"/>
            <a:chOff x="356315" y="5257746"/>
            <a:chExt cx="1944869" cy="1306820"/>
          </a:xfrm>
        </p:grpSpPr>
        <p:pic>
          <p:nvPicPr>
            <p:cNvPr id="11" name="Gráfico 10" descr="Huellas de animal">
              <a:hlinkClick r:id="rId3" action="ppaction://hlinksldjump"/>
              <a:extLst>
                <a:ext uri="{FF2B5EF4-FFF2-40B4-BE49-F238E27FC236}">
                  <a16:creationId xmlns:a16="http://schemas.microsoft.com/office/drawing/2014/main" id="{09E46337-A5A4-46F7-80C0-423BC0BE43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924" y="5257746"/>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46A47E2C-C4CA-46A2-9F1E-42FC056425CD}"/>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FF000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169889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8536A09-FBFF-4DCD-92A1-97776F44E4C9}"/>
              </a:ext>
            </a:extLst>
          </p:cNvPr>
          <p:cNvPicPr>
            <a:picLocks noChangeAspect="1"/>
          </p:cNvPicPr>
          <p:nvPr/>
        </p:nvPicPr>
        <p:blipFill rotWithShape="1">
          <a:blip r:embed="rId2">
            <a:alphaModFix amt="50000"/>
          </a:blip>
          <a:srcRect l="41730" t="33190" r="11605" b="19531"/>
          <a:stretch/>
        </p:blipFill>
        <p:spPr>
          <a:xfrm>
            <a:off x="0" y="-6035"/>
            <a:ext cx="12190413" cy="6876382"/>
          </a:xfrm>
          <a:prstGeom prst="rect">
            <a:avLst/>
          </a:prstGeom>
        </p:spPr>
      </p:pic>
      <p:sp>
        <p:nvSpPr>
          <p:cNvPr id="2" name="Título 1">
            <a:extLst>
              <a:ext uri="{FF2B5EF4-FFF2-40B4-BE49-F238E27FC236}">
                <a16:creationId xmlns:a16="http://schemas.microsoft.com/office/drawing/2014/main" id="{DFFCDD66-7774-42B2-BDCE-271DA5841E54}"/>
              </a:ext>
            </a:extLst>
          </p:cNvPr>
          <p:cNvSpPr>
            <a:spLocks noGrp="1"/>
          </p:cNvSpPr>
          <p:nvPr>
            <p:ph type="title"/>
          </p:nvPr>
        </p:nvSpPr>
        <p:spPr>
          <a:xfrm>
            <a:off x="609520" y="548680"/>
            <a:ext cx="10971372" cy="1143000"/>
          </a:xfrm>
        </p:spPr>
        <p:txBody>
          <a:bodyPr>
            <a:normAutofit/>
          </a:bodyPr>
          <a:lstStyle/>
          <a:p>
            <a:r>
              <a:rPr lang="es-MX" i="1" dirty="0"/>
              <a:t>Ingeniería Geofísica</a:t>
            </a:r>
          </a:p>
        </p:txBody>
      </p:sp>
      <p:sp>
        <p:nvSpPr>
          <p:cNvPr id="6" name="CuadroTexto 5">
            <a:extLst>
              <a:ext uri="{FF2B5EF4-FFF2-40B4-BE49-F238E27FC236}">
                <a16:creationId xmlns:a16="http://schemas.microsoft.com/office/drawing/2014/main" id="{28096C16-955F-42EF-AE41-5BFEE804B9CE}"/>
              </a:ext>
            </a:extLst>
          </p:cNvPr>
          <p:cNvSpPr txBox="1"/>
          <p:nvPr/>
        </p:nvSpPr>
        <p:spPr>
          <a:xfrm>
            <a:off x="2308992" y="1714488"/>
            <a:ext cx="3888432" cy="1600438"/>
          </a:xfrm>
          <a:prstGeom prst="rect">
            <a:avLst/>
          </a:prstGeom>
          <a:noFill/>
        </p:spPr>
        <p:txBody>
          <a:bodyPr wrap="square" rtlCol="0">
            <a:spAutoFit/>
          </a:bodyPr>
          <a:lstStyle/>
          <a:p>
            <a:pPr algn="just"/>
            <a:r>
              <a:rPr lang="es-MX" sz="1400" b="1" spc="300" dirty="0">
                <a:solidFill>
                  <a:srgbClr val="008080"/>
                </a:solidFill>
              </a:rPr>
              <a:t>¿Qué es?</a:t>
            </a:r>
          </a:p>
          <a:p>
            <a:pPr algn="just"/>
            <a:br>
              <a:rPr lang="es-MX" sz="1400" dirty="0"/>
            </a:br>
            <a:r>
              <a:rPr lang="es-MX" sz="1400" dirty="0"/>
              <a:t>Es el o la profesional con la capacidad para  explorar  los recursos minerales; para localizar y evaluar estructuras geológicas que acumulan hidrocarburos: aceite y gas natural; y para definir y cuantificar mantos acuíferos subterráneos.</a:t>
            </a:r>
          </a:p>
        </p:txBody>
      </p:sp>
      <p:sp>
        <p:nvSpPr>
          <p:cNvPr id="7" name="CuadroTexto 6">
            <a:extLst>
              <a:ext uri="{FF2B5EF4-FFF2-40B4-BE49-F238E27FC236}">
                <a16:creationId xmlns:a16="http://schemas.microsoft.com/office/drawing/2014/main" id="{3A3A3A11-75BD-46FF-9B08-11C2838CBF45}"/>
              </a:ext>
            </a:extLst>
          </p:cNvPr>
          <p:cNvSpPr txBox="1"/>
          <p:nvPr/>
        </p:nvSpPr>
        <p:spPr>
          <a:xfrm>
            <a:off x="6666710" y="1714488"/>
            <a:ext cx="4929222" cy="1661993"/>
          </a:xfrm>
          <a:prstGeom prst="rect">
            <a:avLst/>
          </a:prstGeom>
          <a:noFill/>
        </p:spPr>
        <p:txBody>
          <a:bodyPr wrap="square" rtlCol="0">
            <a:spAutoFit/>
          </a:bodyPr>
          <a:lstStyle/>
          <a:p>
            <a:pPr algn="just"/>
            <a:r>
              <a:rPr lang="es-MX" sz="1400" b="1" spc="300" dirty="0">
                <a:solidFill>
                  <a:srgbClr val="008080"/>
                </a:solidFill>
              </a:rPr>
              <a:t>¿Qué hace?</a:t>
            </a:r>
          </a:p>
          <a:p>
            <a:pPr algn="just"/>
            <a:br>
              <a:rPr lang="es-MX" b="1" spc="300" dirty="0">
                <a:effectLst>
                  <a:outerShdw blurRad="38100" dist="38100" dir="2700000" algn="tl">
                    <a:srgbClr val="000000">
                      <a:alpha val="43137"/>
                    </a:srgbClr>
                  </a:outerShdw>
                </a:effectLst>
              </a:rPr>
            </a:br>
            <a:r>
              <a:rPr lang="es-MX" sz="1400" dirty="0"/>
              <a:t>Principalmente colabora en la investigación, exploración, evaluación y aprovechamiento de recursos energéticos, minerales e hidrológicos. Determina el impacto ambiental y los riesgos geológicos. Participa en estudios del suelo y subsuelo para la construcción de obras de ingeniería civil.</a:t>
            </a:r>
          </a:p>
        </p:txBody>
      </p:sp>
      <p:sp>
        <p:nvSpPr>
          <p:cNvPr id="8" name="CuadroTexto 7">
            <a:extLst>
              <a:ext uri="{FF2B5EF4-FFF2-40B4-BE49-F238E27FC236}">
                <a16:creationId xmlns:a16="http://schemas.microsoft.com/office/drawing/2014/main" id="{BB1B26D6-13F3-4026-92C0-40C5CDFBDFEF}"/>
              </a:ext>
            </a:extLst>
          </p:cNvPr>
          <p:cNvSpPr txBox="1"/>
          <p:nvPr/>
        </p:nvSpPr>
        <p:spPr>
          <a:xfrm>
            <a:off x="1023108" y="3643314"/>
            <a:ext cx="4786346" cy="2739211"/>
          </a:xfrm>
          <a:prstGeom prst="rect">
            <a:avLst/>
          </a:prstGeom>
          <a:noFill/>
        </p:spPr>
        <p:txBody>
          <a:bodyPr wrap="square" rtlCol="0">
            <a:spAutoFit/>
          </a:bodyPr>
          <a:lstStyle/>
          <a:p>
            <a:pPr algn="just"/>
            <a:r>
              <a:rPr lang="es-MX" sz="1400" b="1" spc="300" dirty="0">
                <a:solidFill>
                  <a:srgbClr val="008080"/>
                </a:solidFill>
              </a:rPr>
              <a:t>¿​Dónde es su campo de trabajo?</a:t>
            </a:r>
          </a:p>
          <a:p>
            <a:pPr algn="just"/>
            <a:br>
              <a:rPr lang="es-MX" dirty="0"/>
            </a:br>
            <a:r>
              <a:rPr lang="es-MX" sz="1400" dirty="0"/>
              <a:t>Principalmente en diversos organismos  paraestatales por ejemplo: Petróleos Mexicanos, Comisión Federal de Electricidad, Comisión Nacional del Agua, Servicio Sismológico Nacional, Servicio Meteorológico Nacional, Secretarías de Energía, Comunicaciones y Transportes y Desarrollo Social. También tiene la opción de intervenir en organismos gubernamentales de protección, tanto de las comunidades que pudieran ser afectadas por fenómenos naturales como en la instrumentación de medidas enfocadas a proteger  los recursos del país.</a:t>
            </a:r>
          </a:p>
        </p:txBody>
      </p:sp>
      <p:sp>
        <p:nvSpPr>
          <p:cNvPr id="9" name="CuadroTexto 8">
            <a:extLst>
              <a:ext uri="{FF2B5EF4-FFF2-40B4-BE49-F238E27FC236}">
                <a16:creationId xmlns:a16="http://schemas.microsoft.com/office/drawing/2014/main" id="{7F621285-4C49-4363-9291-1DED1A2AFF81}"/>
              </a:ext>
            </a:extLst>
          </p:cNvPr>
          <p:cNvSpPr txBox="1"/>
          <p:nvPr/>
        </p:nvSpPr>
        <p:spPr>
          <a:xfrm>
            <a:off x="6809586" y="3714752"/>
            <a:ext cx="3349165" cy="738664"/>
          </a:xfrm>
          <a:prstGeom prst="rect">
            <a:avLst/>
          </a:prstGeom>
          <a:noFill/>
        </p:spPr>
        <p:txBody>
          <a:bodyPr wrap="square" rtlCol="0">
            <a:spAutoFit/>
          </a:bodyPr>
          <a:lstStyle/>
          <a:p>
            <a:r>
              <a:rPr lang="es-MX" sz="1400" b="1" spc="300" dirty="0">
                <a:solidFill>
                  <a:srgbClr val="008080"/>
                </a:solidFill>
              </a:rPr>
              <a:t>¿Dónde se estudia?</a:t>
            </a:r>
          </a:p>
          <a:p>
            <a:endParaRPr lang="es-MX" sz="1400" dirty="0"/>
          </a:p>
          <a:p>
            <a:r>
              <a:rPr lang="es-MX" sz="1400" dirty="0"/>
              <a:t>Facultad de Ingeniería</a:t>
            </a:r>
          </a:p>
        </p:txBody>
      </p:sp>
      <p:grpSp>
        <p:nvGrpSpPr>
          <p:cNvPr id="10" name="Grupo 9">
            <a:extLst>
              <a:ext uri="{FF2B5EF4-FFF2-40B4-BE49-F238E27FC236}">
                <a16:creationId xmlns:a16="http://schemas.microsoft.com/office/drawing/2014/main" id="{41E08283-3D71-4BD2-BECE-26853247210E}"/>
              </a:ext>
            </a:extLst>
          </p:cNvPr>
          <p:cNvGrpSpPr/>
          <p:nvPr/>
        </p:nvGrpSpPr>
        <p:grpSpPr>
          <a:xfrm>
            <a:off x="7880408" y="5326718"/>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3B0CCA68-9F50-4B56-89C2-D975FAB09AED}"/>
                </a:ext>
              </a:extLst>
            </p:cNvPr>
            <p:cNvPicPr>
              <a:picLocks noChangeAspect="1"/>
            </p:cNvPicPr>
            <p:nvPr/>
          </p:nvPicPr>
          <p:blipFill>
            <a:blip r:embed="rId4" cstate="print">
              <a:duotone>
                <a:prstClr val="black"/>
                <a:srgbClr val="A1BC0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BB7E9B51-D8C0-48E4-A7C7-A8C72409D987}"/>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9CC0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122432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AD0C3B-EA96-4DCF-A419-4FC42CD90070}"/>
              </a:ext>
            </a:extLst>
          </p:cNvPr>
          <p:cNvPicPr>
            <a:picLocks noChangeAspect="1"/>
          </p:cNvPicPr>
          <p:nvPr/>
        </p:nvPicPr>
        <p:blipFill rotWithShape="1">
          <a:blip r:embed="rId2"/>
          <a:srcRect l="42321" t="33190" r="11604" b="21632"/>
          <a:stretch/>
        </p:blipFill>
        <p:spPr>
          <a:xfrm>
            <a:off x="0" y="1"/>
            <a:ext cx="12187107" cy="6858000"/>
          </a:xfrm>
          <a:prstGeom prst="rect">
            <a:avLst/>
          </a:prstGeom>
        </p:spPr>
      </p:pic>
      <p:sp>
        <p:nvSpPr>
          <p:cNvPr id="2" name="Título 1">
            <a:extLst>
              <a:ext uri="{FF2B5EF4-FFF2-40B4-BE49-F238E27FC236}">
                <a16:creationId xmlns:a16="http://schemas.microsoft.com/office/drawing/2014/main" id="{E691284C-96E1-4D46-9A47-AB8054DE4219}"/>
              </a:ext>
            </a:extLst>
          </p:cNvPr>
          <p:cNvSpPr>
            <a:spLocks noGrp="1"/>
          </p:cNvSpPr>
          <p:nvPr>
            <p:ph type="title"/>
          </p:nvPr>
        </p:nvSpPr>
        <p:spPr/>
        <p:txBody>
          <a:bodyPr>
            <a:normAutofit/>
          </a:bodyPr>
          <a:lstStyle/>
          <a:p>
            <a:r>
              <a:rPr lang="es-MX" dirty="0"/>
              <a:t>Ingeniería geológica</a:t>
            </a:r>
          </a:p>
        </p:txBody>
      </p:sp>
      <p:sp>
        <p:nvSpPr>
          <p:cNvPr id="6" name="CuadroTexto 5">
            <a:extLst>
              <a:ext uri="{FF2B5EF4-FFF2-40B4-BE49-F238E27FC236}">
                <a16:creationId xmlns:a16="http://schemas.microsoft.com/office/drawing/2014/main" id="{870A2960-67DA-4B3D-BB38-0B3679D4366E}"/>
              </a:ext>
            </a:extLst>
          </p:cNvPr>
          <p:cNvSpPr txBox="1"/>
          <p:nvPr/>
        </p:nvSpPr>
        <p:spPr>
          <a:xfrm>
            <a:off x="2523306" y="1182231"/>
            <a:ext cx="9144064" cy="1169551"/>
          </a:xfrm>
          <a:prstGeom prst="rect">
            <a:avLst/>
          </a:prstGeom>
          <a:noFill/>
        </p:spPr>
        <p:txBody>
          <a:bodyPr wrap="square" rtlCol="0">
            <a:spAutoFit/>
          </a:bodyPr>
          <a:lstStyle/>
          <a:p>
            <a:pPr algn="just"/>
            <a:r>
              <a:rPr lang="es-MX" sz="1400" b="1" spc="300" dirty="0">
                <a:solidFill>
                  <a:srgbClr val="CC0000"/>
                </a:solidFill>
              </a:rPr>
              <a:t>¿Qué es?</a:t>
            </a:r>
          </a:p>
          <a:p>
            <a:pPr algn="just"/>
            <a:br>
              <a:rPr lang="es-MX" sz="1400" dirty="0"/>
            </a:br>
            <a:r>
              <a:rPr lang="es-MX" sz="1400" dirty="0"/>
              <a:t>El estudiantado comprende los procesos naturales que han modificado nuestro planeta para que la sociedad disponga de recursos hidráulicos, energéticos y minerales, conozca los riesgos naturales y humanos que inciden en la ingeniería civil y analice los problemas relacionados a la conservación del ambiente y a la prevención de desastres naturales.</a:t>
            </a:r>
          </a:p>
        </p:txBody>
      </p:sp>
      <p:sp>
        <p:nvSpPr>
          <p:cNvPr id="7" name="CuadroTexto 6">
            <a:extLst>
              <a:ext uri="{FF2B5EF4-FFF2-40B4-BE49-F238E27FC236}">
                <a16:creationId xmlns:a16="http://schemas.microsoft.com/office/drawing/2014/main" id="{250CFB11-5D6C-4602-AA44-111375907DDB}"/>
              </a:ext>
            </a:extLst>
          </p:cNvPr>
          <p:cNvSpPr txBox="1"/>
          <p:nvPr/>
        </p:nvSpPr>
        <p:spPr>
          <a:xfrm>
            <a:off x="1165984" y="2521059"/>
            <a:ext cx="4214842" cy="1600438"/>
          </a:xfrm>
          <a:prstGeom prst="rect">
            <a:avLst/>
          </a:prstGeom>
          <a:noFill/>
        </p:spPr>
        <p:txBody>
          <a:bodyPr wrap="square" rtlCol="0">
            <a:spAutoFit/>
          </a:bodyPr>
          <a:lstStyle/>
          <a:p>
            <a:pPr algn="just"/>
            <a:r>
              <a:rPr lang="es-MX" sz="1400" b="1" spc="300" dirty="0">
                <a:solidFill>
                  <a:srgbClr val="CC0000"/>
                </a:solidFill>
              </a:rPr>
              <a:t>¿Qué hace?</a:t>
            </a:r>
          </a:p>
          <a:p>
            <a:pPr algn="just"/>
            <a:endParaRPr lang="es-MX" sz="1400" b="1" spc="300" dirty="0">
              <a:solidFill>
                <a:srgbClr val="CC0000"/>
              </a:solidFill>
            </a:endParaRPr>
          </a:p>
          <a:p>
            <a:pPr algn="just"/>
            <a:r>
              <a:rPr lang="es-MX" sz="1400" dirty="0"/>
              <a:t>Investiga las rocas, los minerales y su entorno para reconocer la historia impresa en ellos. Participa en proyectos de exploración y explotación de recursos naturales (hidráulicos, energéticos y minerales). Participa en proyectos de protección ambiental.</a:t>
            </a:r>
          </a:p>
        </p:txBody>
      </p:sp>
      <p:sp>
        <p:nvSpPr>
          <p:cNvPr id="8" name="CuadroTexto 7">
            <a:extLst>
              <a:ext uri="{FF2B5EF4-FFF2-40B4-BE49-F238E27FC236}">
                <a16:creationId xmlns:a16="http://schemas.microsoft.com/office/drawing/2014/main" id="{C973E40C-BBFA-4381-97F9-1C84A2824DE7}"/>
              </a:ext>
            </a:extLst>
          </p:cNvPr>
          <p:cNvSpPr txBox="1"/>
          <p:nvPr/>
        </p:nvSpPr>
        <p:spPr>
          <a:xfrm>
            <a:off x="5880892" y="2490281"/>
            <a:ext cx="5786478" cy="1661993"/>
          </a:xfrm>
          <a:prstGeom prst="rect">
            <a:avLst/>
          </a:prstGeom>
          <a:noFill/>
        </p:spPr>
        <p:txBody>
          <a:bodyPr wrap="square" rtlCol="0">
            <a:spAutoFit/>
          </a:bodyPr>
          <a:lstStyle/>
          <a:p>
            <a:pPr algn="just"/>
            <a:r>
              <a:rPr lang="es-MX" sz="1400" b="1" spc="300" dirty="0">
                <a:solidFill>
                  <a:srgbClr val="CC0000"/>
                </a:solidFill>
              </a:rPr>
              <a:t>¿Dónde es su campo de trabajo?</a:t>
            </a:r>
          </a:p>
          <a:p>
            <a:pPr algn="just"/>
            <a:br>
              <a:rPr lang="es-MX" dirty="0"/>
            </a:br>
            <a:r>
              <a:rPr lang="es-MX" sz="1400" dirty="0"/>
              <a:t>Trabaja tanto en la industria privada como en instituciones públicas relacionadas con la exploración y explotación de yacimientos minerales o energéticos, o bien, en los vinculados con la hidrogeología y la geotecnia. Puede desarrollarse en la industria minera o petrolera, en recursos hidráulicos, en la construcción y en la protección del ambiente.</a:t>
            </a:r>
          </a:p>
        </p:txBody>
      </p:sp>
      <p:sp>
        <p:nvSpPr>
          <p:cNvPr id="9" name="CuadroTexto 8">
            <a:extLst>
              <a:ext uri="{FF2B5EF4-FFF2-40B4-BE49-F238E27FC236}">
                <a16:creationId xmlns:a16="http://schemas.microsoft.com/office/drawing/2014/main" id="{69942081-471E-4DB2-BC0D-E47DFB002965}"/>
              </a:ext>
            </a:extLst>
          </p:cNvPr>
          <p:cNvSpPr txBox="1"/>
          <p:nvPr/>
        </p:nvSpPr>
        <p:spPr>
          <a:xfrm>
            <a:off x="1237422" y="4286256"/>
            <a:ext cx="3349165" cy="800219"/>
          </a:xfrm>
          <a:prstGeom prst="rect">
            <a:avLst/>
          </a:prstGeom>
          <a:noFill/>
        </p:spPr>
        <p:txBody>
          <a:bodyPr wrap="square" rtlCol="0">
            <a:spAutoFit/>
          </a:bodyPr>
          <a:lstStyle/>
          <a:p>
            <a:r>
              <a:rPr lang="es-MX" sz="1400" b="1" spc="300" dirty="0">
                <a:solidFill>
                  <a:srgbClr val="CC0000"/>
                </a:solidFill>
              </a:rPr>
              <a:t>¿Dónde se estudia?</a:t>
            </a:r>
          </a:p>
          <a:p>
            <a:endParaRPr lang="es-MX" dirty="0"/>
          </a:p>
          <a:p>
            <a:r>
              <a:rPr lang="es-MX" sz="1400" dirty="0"/>
              <a:t>Facultad de Ingeniería</a:t>
            </a:r>
          </a:p>
        </p:txBody>
      </p:sp>
      <p:grpSp>
        <p:nvGrpSpPr>
          <p:cNvPr id="10" name="Grupo 9">
            <a:extLst>
              <a:ext uri="{FF2B5EF4-FFF2-40B4-BE49-F238E27FC236}">
                <a16:creationId xmlns:a16="http://schemas.microsoft.com/office/drawing/2014/main" id="{A7138C25-BDE6-4AA2-A1C5-952C8DA0B455}"/>
              </a:ext>
            </a:extLst>
          </p:cNvPr>
          <p:cNvGrpSpPr/>
          <p:nvPr/>
        </p:nvGrpSpPr>
        <p:grpSpPr>
          <a:xfrm>
            <a:off x="5139396" y="4929198"/>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0C0B9E59-F283-42A3-AC4A-8593B3CF8093}"/>
                </a:ext>
              </a:extLst>
            </p:cNvPr>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05E492F6-15A5-4085-9691-AC17500E8797}"/>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2">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823486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CBCAE5-BA8A-4993-8DF5-B2C1F89A0918}"/>
              </a:ext>
            </a:extLst>
          </p:cNvPr>
          <p:cNvPicPr>
            <a:picLocks noChangeAspect="1"/>
          </p:cNvPicPr>
          <p:nvPr/>
        </p:nvPicPr>
        <p:blipFill rotWithShape="1">
          <a:blip r:embed="rId2"/>
          <a:srcRect l="41730" t="33190" r="11605" b="20582"/>
          <a:stretch/>
        </p:blipFill>
        <p:spPr>
          <a:xfrm>
            <a:off x="0" y="0"/>
            <a:ext cx="12190414" cy="6858000"/>
          </a:xfrm>
          <a:prstGeom prst="rect">
            <a:avLst/>
          </a:prstGeom>
        </p:spPr>
      </p:pic>
      <p:sp>
        <p:nvSpPr>
          <p:cNvPr id="2" name="Título 1">
            <a:extLst>
              <a:ext uri="{FF2B5EF4-FFF2-40B4-BE49-F238E27FC236}">
                <a16:creationId xmlns:a16="http://schemas.microsoft.com/office/drawing/2014/main" id="{61706359-9311-4501-A772-56C24E9E2971}"/>
              </a:ext>
            </a:extLst>
          </p:cNvPr>
          <p:cNvSpPr>
            <a:spLocks noGrp="1"/>
          </p:cNvSpPr>
          <p:nvPr>
            <p:ph type="title"/>
          </p:nvPr>
        </p:nvSpPr>
        <p:spPr/>
        <p:txBody>
          <a:bodyPr/>
          <a:lstStyle/>
          <a:p>
            <a:r>
              <a:rPr lang="es-MX" dirty="0"/>
              <a:t>Ingeniería geomática</a:t>
            </a:r>
          </a:p>
        </p:txBody>
      </p:sp>
      <p:sp>
        <p:nvSpPr>
          <p:cNvPr id="6" name="CuadroTexto 5">
            <a:extLst>
              <a:ext uri="{FF2B5EF4-FFF2-40B4-BE49-F238E27FC236}">
                <a16:creationId xmlns:a16="http://schemas.microsoft.com/office/drawing/2014/main" id="{26FF8A46-184C-4CCB-9D5B-442756795FE3}"/>
              </a:ext>
            </a:extLst>
          </p:cNvPr>
          <p:cNvSpPr txBox="1"/>
          <p:nvPr/>
        </p:nvSpPr>
        <p:spPr>
          <a:xfrm>
            <a:off x="380166" y="1628649"/>
            <a:ext cx="3429024" cy="1815882"/>
          </a:xfrm>
          <a:prstGeom prst="rect">
            <a:avLst/>
          </a:prstGeom>
          <a:noFill/>
        </p:spPr>
        <p:txBody>
          <a:bodyPr wrap="square" rtlCol="0">
            <a:spAutoFit/>
          </a:bodyPr>
          <a:lstStyle/>
          <a:p>
            <a:r>
              <a:rPr lang="es-MX" sz="1400" b="1" spc="300" dirty="0">
                <a:solidFill>
                  <a:srgbClr val="0070C0"/>
                </a:solidFill>
              </a:rPr>
              <a:t>¿Qué es?</a:t>
            </a:r>
            <a:br>
              <a:rPr lang="es-MX" sz="1400" dirty="0"/>
            </a:br>
            <a:endParaRPr lang="es-MX" sz="1400" dirty="0"/>
          </a:p>
          <a:p>
            <a:pPr algn="just"/>
            <a:r>
              <a:rPr lang="es-MX" sz="1400" dirty="0"/>
              <a:t>Es una carrera relacionada con la adquisición, el proceso y el almacenamiento de elementos topográficos y geográficos que son la base para la producción de mapas, planos, cartas e imágenes, con los cuales se realizan estudios y análisis en forma digital.</a:t>
            </a:r>
          </a:p>
        </p:txBody>
      </p:sp>
      <p:sp>
        <p:nvSpPr>
          <p:cNvPr id="7" name="CuadroTexto 6">
            <a:extLst>
              <a:ext uri="{FF2B5EF4-FFF2-40B4-BE49-F238E27FC236}">
                <a16:creationId xmlns:a16="http://schemas.microsoft.com/office/drawing/2014/main" id="{D30C8F63-B7DA-4605-9561-1A06D5D80155}"/>
              </a:ext>
            </a:extLst>
          </p:cNvPr>
          <p:cNvSpPr txBox="1"/>
          <p:nvPr/>
        </p:nvSpPr>
        <p:spPr>
          <a:xfrm>
            <a:off x="4197426" y="1628649"/>
            <a:ext cx="3797148" cy="2677656"/>
          </a:xfrm>
          <a:prstGeom prst="rect">
            <a:avLst/>
          </a:prstGeom>
          <a:noFill/>
        </p:spPr>
        <p:txBody>
          <a:bodyPr wrap="square" rtlCol="0">
            <a:spAutoFit/>
          </a:bodyPr>
          <a:lstStyle/>
          <a:p>
            <a:pPr algn="just"/>
            <a:r>
              <a:rPr lang="es-MX" sz="1400" b="1" spc="300" dirty="0">
                <a:solidFill>
                  <a:srgbClr val="0070C0"/>
                </a:solidFill>
              </a:rPr>
              <a:t>¿Qué hace?</a:t>
            </a:r>
          </a:p>
          <a:p>
            <a:pPr algn="just"/>
            <a:endParaRPr lang="es-MX" sz="1400" b="1" spc="300" dirty="0">
              <a:solidFill>
                <a:srgbClr val="0070C0"/>
              </a:solidFill>
            </a:endParaRPr>
          </a:p>
          <a:p>
            <a:pPr algn="just"/>
            <a:r>
              <a:rPr lang="es-MX" sz="1400" dirty="0"/>
              <a:t>Utiliza sus conocimientos de cartografía, fotogrametría, sistemas de información, geodesia, topografía, percepción remota, informática y computación. Entre ellas se encuentran: el desarrollo, operación y mantenimiento de sistemas de información geográfica. La participación en la construcción de obras civiles. La localización, evaluación y explotación de las riquezas naturales del país. La preservación de las reservas ecológicas del país.</a:t>
            </a:r>
          </a:p>
        </p:txBody>
      </p:sp>
      <p:sp>
        <p:nvSpPr>
          <p:cNvPr id="8" name="CuadroTexto 7">
            <a:extLst>
              <a:ext uri="{FF2B5EF4-FFF2-40B4-BE49-F238E27FC236}">
                <a16:creationId xmlns:a16="http://schemas.microsoft.com/office/drawing/2014/main" id="{9065E1F0-F3D6-4AFE-B531-E158787CC4B5}"/>
              </a:ext>
            </a:extLst>
          </p:cNvPr>
          <p:cNvSpPr txBox="1"/>
          <p:nvPr/>
        </p:nvSpPr>
        <p:spPr>
          <a:xfrm>
            <a:off x="8309784" y="1700087"/>
            <a:ext cx="3654991" cy="1661993"/>
          </a:xfrm>
          <a:prstGeom prst="rect">
            <a:avLst/>
          </a:prstGeom>
          <a:noFill/>
        </p:spPr>
        <p:txBody>
          <a:bodyPr wrap="square" rtlCol="0">
            <a:spAutoFit/>
          </a:bodyPr>
          <a:lstStyle/>
          <a:p>
            <a:r>
              <a:rPr lang="es-MX" sz="1400" b="1" spc="300" dirty="0">
                <a:solidFill>
                  <a:srgbClr val="0070C0"/>
                </a:solidFill>
              </a:rPr>
              <a:t>¿​Dónde es su campo de trabajo?</a:t>
            </a:r>
            <a:br>
              <a:rPr lang="es-MX" dirty="0"/>
            </a:br>
            <a:endParaRPr lang="es-MX" dirty="0"/>
          </a:p>
          <a:p>
            <a:pPr algn="just"/>
            <a:r>
              <a:rPr lang="es-MX" sz="1400" dirty="0"/>
              <a:t>Puede desempeñarse en una institución pública o privada, en el ejercicio libre de la profesión. También en la práctica docente  y en la investigación.</a:t>
            </a:r>
          </a:p>
        </p:txBody>
      </p:sp>
      <p:sp>
        <p:nvSpPr>
          <p:cNvPr id="9" name="CuadroTexto 8">
            <a:extLst>
              <a:ext uri="{FF2B5EF4-FFF2-40B4-BE49-F238E27FC236}">
                <a16:creationId xmlns:a16="http://schemas.microsoft.com/office/drawing/2014/main" id="{3032434B-C95B-4D4C-9D03-CB93F4198B4D}"/>
              </a:ext>
            </a:extLst>
          </p:cNvPr>
          <p:cNvSpPr txBox="1"/>
          <p:nvPr/>
        </p:nvSpPr>
        <p:spPr>
          <a:xfrm>
            <a:off x="308728" y="3771789"/>
            <a:ext cx="3349165" cy="800219"/>
          </a:xfrm>
          <a:prstGeom prst="rect">
            <a:avLst/>
          </a:prstGeom>
          <a:noFill/>
        </p:spPr>
        <p:txBody>
          <a:bodyPr wrap="square" rtlCol="0">
            <a:spAutoFit/>
          </a:bodyPr>
          <a:lstStyle/>
          <a:p>
            <a:r>
              <a:rPr lang="es-MX" sz="1400" b="1" spc="300" dirty="0">
                <a:solidFill>
                  <a:srgbClr val="0070C0"/>
                </a:solidFill>
              </a:rPr>
              <a:t>¿Dónde se estudia?</a:t>
            </a:r>
          </a:p>
          <a:p>
            <a:endParaRPr lang="es-MX" dirty="0"/>
          </a:p>
          <a:p>
            <a:r>
              <a:rPr lang="es-MX" sz="1400" dirty="0"/>
              <a:t>Facultad de Ingeniería</a:t>
            </a:r>
          </a:p>
        </p:txBody>
      </p:sp>
      <p:grpSp>
        <p:nvGrpSpPr>
          <p:cNvPr id="13" name="Grupo 8">
            <a:extLst>
              <a:ext uri="{FF2B5EF4-FFF2-40B4-BE49-F238E27FC236}">
                <a16:creationId xmlns:a16="http://schemas.microsoft.com/office/drawing/2014/main" id="{0C1BCAB2-7A98-46A6-8214-C49FE29344CA}"/>
              </a:ext>
            </a:extLst>
          </p:cNvPr>
          <p:cNvGrpSpPr/>
          <p:nvPr/>
        </p:nvGrpSpPr>
        <p:grpSpPr>
          <a:xfrm>
            <a:off x="8881288" y="5000636"/>
            <a:ext cx="1913208" cy="1434564"/>
            <a:chOff x="356315" y="5173119"/>
            <a:chExt cx="1944869" cy="1391447"/>
          </a:xfrm>
        </p:grpSpPr>
        <p:pic>
          <p:nvPicPr>
            <p:cNvPr id="14" name="Gráfico 9" descr="Huellas de animal">
              <a:hlinkClick r:id="rId3" action="ppaction://hlinksldjump"/>
              <a:extLst>
                <a:ext uri="{FF2B5EF4-FFF2-40B4-BE49-F238E27FC236}">
                  <a16:creationId xmlns:a16="http://schemas.microsoft.com/office/drawing/2014/main" id="{437C5EF5-DBCB-4A8C-B48E-E3B610E37C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5" name="CuadroTexto 10">
              <a:hlinkClick r:id="rId3" action="ppaction://hlinksldjump"/>
              <a:extLst>
                <a:ext uri="{FF2B5EF4-FFF2-40B4-BE49-F238E27FC236}">
                  <a16:creationId xmlns:a16="http://schemas.microsoft.com/office/drawing/2014/main" id="{CFB7785B-5F56-4BBD-9640-12870BBEFDC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00206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512359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9B11C07-2F19-4DDC-A9C5-84FD11F7ACC9}"/>
              </a:ext>
            </a:extLst>
          </p:cNvPr>
          <p:cNvPicPr>
            <a:picLocks noChangeAspect="1"/>
          </p:cNvPicPr>
          <p:nvPr/>
        </p:nvPicPr>
        <p:blipFill rotWithShape="1">
          <a:blip r:embed="rId2"/>
          <a:srcRect l="41730" t="33190" r="11605" b="19531"/>
          <a:stretch/>
        </p:blipFill>
        <p:spPr>
          <a:xfrm>
            <a:off x="0" y="-62064"/>
            <a:ext cx="12190413" cy="6943906"/>
          </a:xfrm>
          <a:prstGeom prst="rect">
            <a:avLst/>
          </a:prstGeom>
        </p:spPr>
      </p:pic>
      <p:sp>
        <p:nvSpPr>
          <p:cNvPr id="2" name="Título 1">
            <a:extLst>
              <a:ext uri="{FF2B5EF4-FFF2-40B4-BE49-F238E27FC236}">
                <a16:creationId xmlns:a16="http://schemas.microsoft.com/office/drawing/2014/main" id="{38A30818-5EFE-42BB-B28B-1B0986BDB3C8}"/>
              </a:ext>
            </a:extLst>
          </p:cNvPr>
          <p:cNvSpPr>
            <a:spLocks noGrp="1"/>
          </p:cNvSpPr>
          <p:nvPr>
            <p:ph type="title"/>
          </p:nvPr>
        </p:nvSpPr>
        <p:spPr/>
        <p:txBody>
          <a:bodyPr/>
          <a:lstStyle/>
          <a:p>
            <a:r>
              <a:rPr lang="es-MX" dirty="0"/>
              <a:t>Ingeniería Industrial</a:t>
            </a:r>
          </a:p>
        </p:txBody>
      </p:sp>
      <p:sp>
        <p:nvSpPr>
          <p:cNvPr id="6" name="CuadroTexto 5">
            <a:extLst>
              <a:ext uri="{FF2B5EF4-FFF2-40B4-BE49-F238E27FC236}">
                <a16:creationId xmlns:a16="http://schemas.microsoft.com/office/drawing/2014/main" id="{3DBB85B8-F665-40E3-8AEB-1BB4DEBA1DB1}"/>
              </a:ext>
            </a:extLst>
          </p:cNvPr>
          <p:cNvSpPr txBox="1"/>
          <p:nvPr/>
        </p:nvSpPr>
        <p:spPr>
          <a:xfrm>
            <a:off x="665918" y="1285860"/>
            <a:ext cx="10644262" cy="954107"/>
          </a:xfrm>
          <a:prstGeom prst="rect">
            <a:avLst/>
          </a:prstGeom>
          <a:noFill/>
        </p:spPr>
        <p:txBody>
          <a:bodyPr wrap="square" rtlCol="0">
            <a:spAutoFit/>
          </a:bodyPr>
          <a:lstStyle/>
          <a:p>
            <a:r>
              <a:rPr lang="es-MX" sz="1400" b="1" spc="300" dirty="0">
                <a:solidFill>
                  <a:srgbClr val="339966"/>
                </a:solidFill>
              </a:rPr>
              <a:t>¿Qué es?</a:t>
            </a:r>
          </a:p>
          <a:p>
            <a:pPr algn="just"/>
            <a:br>
              <a:rPr lang="es-MX" sz="1400" dirty="0"/>
            </a:br>
            <a:r>
              <a:rPr lang="es-MX" sz="1400" dirty="0"/>
              <a:t>Son los y las profesionistas capacitados para incrementar la productividad industrial, mediante la optimización e integración de recursos humanos, materiales, técnicos y financieros en los procesos productivos.</a:t>
            </a:r>
          </a:p>
        </p:txBody>
      </p:sp>
      <p:sp>
        <p:nvSpPr>
          <p:cNvPr id="7" name="CuadroTexto 6">
            <a:extLst>
              <a:ext uri="{FF2B5EF4-FFF2-40B4-BE49-F238E27FC236}">
                <a16:creationId xmlns:a16="http://schemas.microsoft.com/office/drawing/2014/main" id="{73A65285-A74A-4E38-95CE-1828544A3D1E}"/>
              </a:ext>
            </a:extLst>
          </p:cNvPr>
          <p:cNvSpPr txBox="1"/>
          <p:nvPr/>
        </p:nvSpPr>
        <p:spPr>
          <a:xfrm>
            <a:off x="665918" y="2357430"/>
            <a:ext cx="10644262" cy="1231106"/>
          </a:xfrm>
          <a:prstGeom prst="rect">
            <a:avLst/>
          </a:prstGeom>
          <a:noFill/>
        </p:spPr>
        <p:txBody>
          <a:bodyPr wrap="square" rtlCol="0">
            <a:spAutoFit/>
          </a:bodyPr>
          <a:lstStyle/>
          <a:p>
            <a:pPr algn="just"/>
            <a:r>
              <a:rPr lang="es-MX" sz="1400" b="1" spc="300" dirty="0">
                <a:solidFill>
                  <a:srgbClr val="339966"/>
                </a:solidFill>
              </a:rPr>
              <a:t>¿Qué hace?</a:t>
            </a:r>
          </a:p>
          <a:p>
            <a:pPr algn="just"/>
            <a:endParaRPr lang="es-MX" b="1" spc="300" dirty="0">
              <a:effectLst>
                <a:outerShdw blurRad="38100" dist="38100" dir="2700000" algn="tl">
                  <a:srgbClr val="000000">
                    <a:alpha val="43137"/>
                  </a:srgbClr>
                </a:outerShdw>
              </a:effectLst>
            </a:endParaRPr>
          </a:p>
          <a:p>
            <a:pPr algn="just"/>
            <a:r>
              <a:rPr lang="es-MX" sz="1400" dirty="0"/>
              <a:t>Diseña, mejora e instala sistemas productivos que impliquen la transformación de materia y energía. Evalúa, compara y selecciona el equipo necesario para la producción industrial. Diseña, construye, opera y mantiene sistemas industriales. Diseña y desarrolla programas aplicados a las redes digitales de sistemas integrados.</a:t>
            </a:r>
          </a:p>
        </p:txBody>
      </p:sp>
      <p:sp>
        <p:nvSpPr>
          <p:cNvPr id="8" name="CuadroTexto 7">
            <a:extLst>
              <a:ext uri="{FF2B5EF4-FFF2-40B4-BE49-F238E27FC236}">
                <a16:creationId xmlns:a16="http://schemas.microsoft.com/office/drawing/2014/main" id="{02734655-6D66-40BE-913A-A9A6CB9045D0}"/>
              </a:ext>
            </a:extLst>
          </p:cNvPr>
          <p:cNvSpPr txBox="1"/>
          <p:nvPr/>
        </p:nvSpPr>
        <p:spPr>
          <a:xfrm>
            <a:off x="737356" y="3714752"/>
            <a:ext cx="10572824" cy="1169551"/>
          </a:xfrm>
          <a:prstGeom prst="rect">
            <a:avLst/>
          </a:prstGeom>
          <a:noFill/>
        </p:spPr>
        <p:txBody>
          <a:bodyPr wrap="square" rtlCol="0">
            <a:spAutoFit/>
          </a:bodyPr>
          <a:lstStyle/>
          <a:p>
            <a:r>
              <a:rPr lang="es-MX" sz="1400" b="1" spc="300" dirty="0">
                <a:solidFill>
                  <a:srgbClr val="339966"/>
                </a:solidFill>
              </a:rPr>
              <a:t>¿Dónde es su campo de trabajo?</a:t>
            </a:r>
          </a:p>
          <a:p>
            <a:endParaRPr lang="es-MX" sz="1400" b="1" spc="300" dirty="0">
              <a:solidFill>
                <a:srgbClr val="339966"/>
              </a:solidFill>
            </a:endParaRPr>
          </a:p>
          <a:p>
            <a:pPr algn="just"/>
            <a:r>
              <a:rPr lang="es-MX" sz="1400" dirty="0"/>
              <a:t>En el sector productivo, comercial y de servicios, en empresas privadas, de transporte, energéticos, maquinaria, eléctrica y electrónica, de comunicaciones, siderúrgica, de transformación, metal-mecánica, entre otras. En el sector público es requerido en la Secretaría de Comunicaciones y Transportes, y de Comercio.</a:t>
            </a:r>
          </a:p>
        </p:txBody>
      </p:sp>
      <p:sp>
        <p:nvSpPr>
          <p:cNvPr id="9" name="CuadroTexto 8">
            <a:extLst>
              <a:ext uri="{FF2B5EF4-FFF2-40B4-BE49-F238E27FC236}">
                <a16:creationId xmlns:a16="http://schemas.microsoft.com/office/drawing/2014/main" id="{CC6228EF-2BCD-4BC1-A035-569732557017}"/>
              </a:ext>
            </a:extLst>
          </p:cNvPr>
          <p:cNvSpPr txBox="1"/>
          <p:nvPr/>
        </p:nvSpPr>
        <p:spPr>
          <a:xfrm>
            <a:off x="808794" y="5072074"/>
            <a:ext cx="3349165" cy="1600438"/>
          </a:xfrm>
          <a:prstGeom prst="rect">
            <a:avLst/>
          </a:prstGeom>
          <a:noFill/>
        </p:spPr>
        <p:txBody>
          <a:bodyPr wrap="square" rtlCol="0">
            <a:spAutoFit/>
          </a:bodyPr>
          <a:lstStyle/>
          <a:p>
            <a:r>
              <a:rPr lang="es-MX" sz="1400" b="1" spc="300" dirty="0">
                <a:solidFill>
                  <a:srgbClr val="339966"/>
                </a:solidFill>
              </a:rPr>
              <a:t>¿Dónde se estudia?</a:t>
            </a:r>
          </a:p>
          <a:p>
            <a:endParaRPr lang="es-MX" sz="1400" b="1" spc="300" dirty="0">
              <a:solidFill>
                <a:srgbClr val="339966"/>
              </a:solidFill>
            </a:endParaRPr>
          </a:p>
          <a:p>
            <a:r>
              <a:rPr lang="es-MX" sz="1400" dirty="0"/>
              <a:t>Facultad de Ingeniería</a:t>
            </a:r>
          </a:p>
          <a:p>
            <a:endParaRPr lang="es-MX" sz="1400" dirty="0"/>
          </a:p>
          <a:p>
            <a:r>
              <a:rPr lang="es-MX" sz="1400" dirty="0"/>
              <a:t>Facultad de Estudios Superiores Aragón</a:t>
            </a:r>
          </a:p>
          <a:p>
            <a:endParaRPr lang="es-MX" sz="1400" dirty="0"/>
          </a:p>
          <a:p>
            <a:r>
              <a:rPr lang="es-MX" sz="1400" dirty="0"/>
              <a:t>Facultad de Estudios Superiores </a:t>
            </a:r>
            <a:r>
              <a:rPr lang="es-MX" sz="1400" dirty="0" err="1"/>
              <a:t>Cuautitlán</a:t>
            </a:r>
            <a:endParaRPr lang="es-MX" sz="1400" dirty="0"/>
          </a:p>
        </p:txBody>
      </p:sp>
      <p:grpSp>
        <p:nvGrpSpPr>
          <p:cNvPr id="13" name="Grupo 8">
            <a:extLst>
              <a:ext uri="{FF2B5EF4-FFF2-40B4-BE49-F238E27FC236}">
                <a16:creationId xmlns:a16="http://schemas.microsoft.com/office/drawing/2014/main" id="{0C1BCAB2-7A98-46A6-8214-C49FE29344CA}"/>
              </a:ext>
            </a:extLst>
          </p:cNvPr>
          <p:cNvGrpSpPr/>
          <p:nvPr/>
        </p:nvGrpSpPr>
        <p:grpSpPr>
          <a:xfrm>
            <a:off x="9839726" y="5010519"/>
            <a:ext cx="1913208" cy="1434564"/>
            <a:chOff x="356315" y="5173119"/>
            <a:chExt cx="1944869" cy="1391447"/>
          </a:xfrm>
        </p:grpSpPr>
        <p:pic>
          <p:nvPicPr>
            <p:cNvPr id="14" name="Gráfico 9" descr="Huellas de animal">
              <a:hlinkClick r:id="rId3" action="ppaction://hlinksldjump"/>
              <a:extLst>
                <a:ext uri="{FF2B5EF4-FFF2-40B4-BE49-F238E27FC236}">
                  <a16:creationId xmlns:a16="http://schemas.microsoft.com/office/drawing/2014/main" id="{437C5EF5-DBCB-4A8C-B48E-E3B610E37CB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29539" cy="886924"/>
            </a:xfrm>
            <a:prstGeom prst="rect">
              <a:avLst/>
            </a:prstGeom>
            <a:noFill/>
            <a:ln>
              <a:noFill/>
            </a:ln>
          </p:spPr>
        </p:pic>
        <p:sp>
          <p:nvSpPr>
            <p:cNvPr id="15" name="CuadroTexto 10">
              <a:hlinkClick r:id="rId3" action="ppaction://hlinksldjump"/>
              <a:extLst>
                <a:ext uri="{FF2B5EF4-FFF2-40B4-BE49-F238E27FC236}">
                  <a16:creationId xmlns:a16="http://schemas.microsoft.com/office/drawing/2014/main" id="{CFB7785B-5F56-4BBD-9640-12870BBEFDC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3">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22446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276D24C-FB67-4788-8F9E-98D2AC7426B6}"/>
              </a:ext>
            </a:extLst>
          </p:cNvPr>
          <p:cNvPicPr>
            <a:picLocks noChangeAspect="1"/>
          </p:cNvPicPr>
          <p:nvPr/>
        </p:nvPicPr>
        <p:blipFill rotWithShape="1">
          <a:blip r:embed="rId2">
            <a:lum contrast="30000"/>
          </a:blip>
          <a:srcRect l="42321" t="39494" r="12786" b="15329"/>
          <a:stretch/>
        </p:blipFill>
        <p:spPr>
          <a:xfrm>
            <a:off x="-1" y="0"/>
            <a:ext cx="12190413" cy="6852138"/>
          </a:xfrm>
          <a:prstGeom prst="rect">
            <a:avLst/>
          </a:prstGeom>
        </p:spPr>
      </p:pic>
      <p:sp>
        <p:nvSpPr>
          <p:cNvPr id="2" name="Título 1">
            <a:extLst>
              <a:ext uri="{FF2B5EF4-FFF2-40B4-BE49-F238E27FC236}">
                <a16:creationId xmlns:a16="http://schemas.microsoft.com/office/drawing/2014/main" id="{31A57E00-589C-4149-B65B-D26ADA4ABF2A}"/>
              </a:ext>
            </a:extLst>
          </p:cNvPr>
          <p:cNvSpPr>
            <a:spLocks noGrp="1"/>
          </p:cNvSpPr>
          <p:nvPr>
            <p:ph type="title"/>
          </p:nvPr>
        </p:nvSpPr>
        <p:spPr>
          <a:xfrm>
            <a:off x="0" y="0"/>
            <a:ext cx="5429289" cy="1143000"/>
          </a:xfrm>
        </p:spPr>
        <p:txBody>
          <a:bodyPr/>
          <a:lstStyle/>
          <a:p>
            <a:r>
              <a:rPr lang="es-MX" dirty="0"/>
              <a:t>Ingeniería mecánica</a:t>
            </a:r>
          </a:p>
        </p:txBody>
      </p:sp>
      <p:sp>
        <p:nvSpPr>
          <p:cNvPr id="5" name="Rectángulo 4">
            <a:extLst>
              <a:ext uri="{FF2B5EF4-FFF2-40B4-BE49-F238E27FC236}">
                <a16:creationId xmlns:a16="http://schemas.microsoft.com/office/drawing/2014/main" id="{0B4CC244-0A63-42BC-86C0-47A7F71C4450}"/>
              </a:ext>
            </a:extLst>
          </p:cNvPr>
          <p:cNvSpPr/>
          <p:nvPr/>
        </p:nvSpPr>
        <p:spPr>
          <a:xfrm>
            <a:off x="0" y="1000108"/>
            <a:ext cx="3628170" cy="923330"/>
          </a:xfrm>
          <a:prstGeom prst="rect">
            <a:avLst/>
          </a:prstGeom>
        </p:spPr>
        <p:txBody>
          <a:bodyPr wrap="square">
            <a:spAutoFit/>
          </a:bodyPr>
          <a:lstStyle/>
          <a:p>
            <a:pPr algn="ctr"/>
            <a:r>
              <a:rPr lang="es-MX" b="1" u="sng" spc="300" dirty="0">
                <a:solidFill>
                  <a:srgbClr val="993366"/>
                </a:solidFill>
              </a:rPr>
              <a:t>IMPORTANTE</a:t>
            </a:r>
          </a:p>
          <a:p>
            <a:endParaRPr lang="es-MX" dirty="0">
              <a:solidFill>
                <a:srgbClr val="993366"/>
              </a:solidFill>
            </a:endParaRPr>
          </a:p>
          <a:p>
            <a:pPr marL="285750" indent="-285750" algn="ctr">
              <a:buFont typeface="Calibri" panose="020F0502020204030204" pitchFamily="34" charset="0"/>
              <a:buChar char="→"/>
            </a:pPr>
            <a:r>
              <a:rPr lang="es-MX" dirty="0">
                <a:solidFill>
                  <a:srgbClr val="993366"/>
                </a:solidFill>
              </a:rPr>
              <a:t>Carrera de alta demanda</a:t>
            </a:r>
          </a:p>
        </p:txBody>
      </p:sp>
      <p:sp>
        <p:nvSpPr>
          <p:cNvPr id="6" name="CuadroTexto 5">
            <a:extLst>
              <a:ext uri="{FF2B5EF4-FFF2-40B4-BE49-F238E27FC236}">
                <a16:creationId xmlns:a16="http://schemas.microsoft.com/office/drawing/2014/main" id="{D345C8C0-5FA5-4938-BB65-245630A37F7E}"/>
              </a:ext>
            </a:extLst>
          </p:cNvPr>
          <p:cNvSpPr txBox="1"/>
          <p:nvPr/>
        </p:nvSpPr>
        <p:spPr>
          <a:xfrm>
            <a:off x="5523702" y="857232"/>
            <a:ext cx="6143668" cy="1384995"/>
          </a:xfrm>
          <a:prstGeom prst="rect">
            <a:avLst/>
          </a:prstGeom>
          <a:noFill/>
        </p:spPr>
        <p:txBody>
          <a:bodyPr wrap="square" rtlCol="0">
            <a:spAutoFit/>
          </a:bodyPr>
          <a:lstStyle/>
          <a:p>
            <a:r>
              <a:rPr lang="es-MX" sz="1400" b="1" spc="300" dirty="0">
                <a:solidFill>
                  <a:srgbClr val="FF9900"/>
                </a:solidFill>
              </a:rPr>
              <a:t>¿Qué es?</a:t>
            </a:r>
          </a:p>
          <a:p>
            <a:pPr algn="just"/>
            <a:br>
              <a:rPr lang="es-MX" sz="1400" dirty="0"/>
            </a:br>
            <a:r>
              <a:rPr lang="es-MX" sz="1400" dirty="0"/>
              <a:t>Profesionista capacitad@ para incrementar la productividad industrial, usa como herramienta la integración de tecnología a los medios productivos, mediante el diseño, construcción, selección, instalación, operación y mantenimiento de equipos y sistemas mecánicos.</a:t>
            </a:r>
          </a:p>
        </p:txBody>
      </p:sp>
      <p:sp>
        <p:nvSpPr>
          <p:cNvPr id="7" name="CuadroTexto 6">
            <a:extLst>
              <a:ext uri="{FF2B5EF4-FFF2-40B4-BE49-F238E27FC236}">
                <a16:creationId xmlns:a16="http://schemas.microsoft.com/office/drawing/2014/main" id="{25283E0A-64B4-48FF-BE23-74FC48879681}"/>
              </a:ext>
            </a:extLst>
          </p:cNvPr>
          <p:cNvSpPr txBox="1"/>
          <p:nvPr/>
        </p:nvSpPr>
        <p:spPr>
          <a:xfrm>
            <a:off x="308728" y="2071678"/>
            <a:ext cx="11572956" cy="1231106"/>
          </a:xfrm>
          <a:prstGeom prst="rect">
            <a:avLst/>
          </a:prstGeom>
          <a:noFill/>
        </p:spPr>
        <p:txBody>
          <a:bodyPr wrap="square" rtlCol="0">
            <a:spAutoFit/>
          </a:bodyPr>
          <a:lstStyle/>
          <a:p>
            <a:pPr algn="just"/>
            <a:r>
              <a:rPr lang="es-MX" sz="1400" b="1" spc="300" dirty="0">
                <a:solidFill>
                  <a:srgbClr val="FF9900"/>
                </a:solidFill>
              </a:rPr>
              <a:t>¿Qué hace?</a:t>
            </a:r>
          </a:p>
          <a:p>
            <a:pPr algn="just"/>
            <a:br>
              <a:rPr lang="es-MX" b="1" spc="300" dirty="0">
                <a:effectLst>
                  <a:outerShdw blurRad="38100" dist="38100" dir="2700000" algn="tl">
                    <a:srgbClr val="000000">
                      <a:alpha val="43137"/>
                    </a:srgbClr>
                  </a:outerShdw>
                </a:effectLst>
              </a:rPr>
            </a:br>
            <a:r>
              <a:rPr lang="es-MX" sz="1400" dirty="0"/>
              <a:t>Diseña, construye, instala y pone en operación equipos, sistemas y procesos de producción en la industria. Diseña y fabrica herramientas y dispositivos para la integración y automatización de líneas y sistemas de producción. Asimila, adapta y genera tecnología de punta. Realiza la planeación y el control de equipos, instalaciones electromecánicas y dispositivos </a:t>
            </a:r>
            <a:r>
              <a:rPr lang="es-MX" sz="1400" dirty="0" err="1"/>
              <a:t>mecatrónicos</a:t>
            </a:r>
            <a:r>
              <a:rPr lang="es-MX" sz="1400" dirty="0"/>
              <a:t>.</a:t>
            </a:r>
          </a:p>
        </p:txBody>
      </p:sp>
      <p:sp>
        <p:nvSpPr>
          <p:cNvPr id="8" name="CuadroTexto 7">
            <a:extLst>
              <a:ext uri="{FF2B5EF4-FFF2-40B4-BE49-F238E27FC236}">
                <a16:creationId xmlns:a16="http://schemas.microsoft.com/office/drawing/2014/main" id="{67E6FAF9-57A9-4345-90AC-F01F24AF6AA9}"/>
              </a:ext>
            </a:extLst>
          </p:cNvPr>
          <p:cNvSpPr txBox="1"/>
          <p:nvPr/>
        </p:nvSpPr>
        <p:spPr>
          <a:xfrm>
            <a:off x="308728" y="3402457"/>
            <a:ext cx="11501518" cy="1169551"/>
          </a:xfrm>
          <a:prstGeom prst="rect">
            <a:avLst/>
          </a:prstGeom>
          <a:noFill/>
        </p:spPr>
        <p:txBody>
          <a:bodyPr wrap="square" rtlCol="0">
            <a:spAutoFit/>
          </a:bodyPr>
          <a:lstStyle/>
          <a:p>
            <a:r>
              <a:rPr lang="es-MX" sz="1400" b="1" spc="300" dirty="0">
                <a:solidFill>
                  <a:srgbClr val="FF9900"/>
                </a:solidFill>
              </a:rPr>
              <a:t>¿​Dónde es su campo de trabajo?</a:t>
            </a:r>
          </a:p>
          <a:p>
            <a:endParaRPr lang="es-MX" sz="1400" b="1" spc="300" dirty="0">
              <a:solidFill>
                <a:srgbClr val="FF9900"/>
              </a:solidFill>
            </a:endParaRPr>
          </a:p>
          <a:p>
            <a:pPr algn="just"/>
            <a:r>
              <a:rPr lang="es-MX" sz="1400" dirty="0"/>
              <a:t>Tanto en el sector público como en el privado, en los campos de investigación, asesoría, diseño y control de sistemas productivos, el diseño de maquinaria y el desarrollo tecnológico.  En el sector público labora en las Secretarías de Comunicaciones y Transportes, de Comercio, de Agricultura y Ganadería y de Energía. Puede desempeñarse en la docencia e investigación, en instituciones públicas o privadas.</a:t>
            </a:r>
          </a:p>
        </p:txBody>
      </p:sp>
      <p:sp>
        <p:nvSpPr>
          <p:cNvPr id="9" name="CuadroTexto 8">
            <a:extLst>
              <a:ext uri="{FF2B5EF4-FFF2-40B4-BE49-F238E27FC236}">
                <a16:creationId xmlns:a16="http://schemas.microsoft.com/office/drawing/2014/main" id="{472CE0EC-4D7B-4B9E-B009-6EF71DC13521}"/>
              </a:ext>
            </a:extLst>
          </p:cNvPr>
          <p:cNvSpPr txBox="1"/>
          <p:nvPr/>
        </p:nvSpPr>
        <p:spPr>
          <a:xfrm>
            <a:off x="6881024" y="4714884"/>
            <a:ext cx="3349165" cy="1169551"/>
          </a:xfrm>
          <a:prstGeom prst="rect">
            <a:avLst/>
          </a:prstGeom>
          <a:noFill/>
        </p:spPr>
        <p:txBody>
          <a:bodyPr wrap="square" rtlCol="0">
            <a:spAutoFit/>
          </a:bodyPr>
          <a:lstStyle/>
          <a:p>
            <a:r>
              <a:rPr lang="es-MX" sz="1400" b="1" spc="300" dirty="0">
                <a:solidFill>
                  <a:srgbClr val="FF9900"/>
                </a:solidFill>
              </a:rPr>
              <a:t>¿Dónde se estudia?</a:t>
            </a:r>
          </a:p>
          <a:p>
            <a:endParaRPr lang="es-MX" sz="1400" b="1" spc="300" dirty="0">
              <a:solidFill>
                <a:srgbClr val="FF9900"/>
              </a:solidFill>
            </a:endParaRPr>
          </a:p>
          <a:p>
            <a:r>
              <a:rPr lang="es-MX" sz="1400" dirty="0"/>
              <a:t>Facultad de Ingeniería</a:t>
            </a:r>
          </a:p>
          <a:p>
            <a:endParaRPr lang="es-MX" sz="1400" dirty="0"/>
          </a:p>
          <a:p>
            <a:r>
              <a:rPr lang="es-MX" sz="1400" dirty="0"/>
              <a:t>Facultad de Estudios Superiores Aragón</a:t>
            </a:r>
          </a:p>
        </p:txBody>
      </p:sp>
      <p:grpSp>
        <p:nvGrpSpPr>
          <p:cNvPr id="10" name="Grupo 9">
            <a:extLst>
              <a:ext uri="{FF2B5EF4-FFF2-40B4-BE49-F238E27FC236}">
                <a16:creationId xmlns:a16="http://schemas.microsoft.com/office/drawing/2014/main" id="{7A6E71D3-5774-437A-8AFD-75E5DCE8BF98}"/>
              </a:ext>
            </a:extLst>
          </p:cNvPr>
          <p:cNvGrpSpPr/>
          <p:nvPr/>
        </p:nvGrpSpPr>
        <p:grpSpPr>
          <a:xfrm>
            <a:off x="10024296" y="5143512"/>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722B245D-C1AA-4B56-B9EB-3CAFDB9C50FF}"/>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334ABA3B-FD0C-4E00-AA9A-16AF4FFFCB39}"/>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00B0F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412081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1578CE-AFD7-4B64-BC45-8C032EB8B1E6}"/>
              </a:ext>
            </a:extLst>
          </p:cNvPr>
          <p:cNvPicPr>
            <a:picLocks noChangeAspect="1"/>
          </p:cNvPicPr>
          <p:nvPr/>
        </p:nvPicPr>
        <p:blipFill rotWithShape="1">
          <a:blip r:embed="rId2"/>
          <a:srcRect l="42321" t="34241" r="12195" b="20582"/>
          <a:stretch/>
        </p:blipFill>
        <p:spPr>
          <a:xfrm>
            <a:off x="-1" y="0"/>
            <a:ext cx="12190413" cy="6852414"/>
          </a:xfrm>
          <a:prstGeom prst="rect">
            <a:avLst/>
          </a:prstGeom>
        </p:spPr>
      </p:pic>
      <p:sp>
        <p:nvSpPr>
          <p:cNvPr id="2" name="Título 1">
            <a:extLst>
              <a:ext uri="{FF2B5EF4-FFF2-40B4-BE49-F238E27FC236}">
                <a16:creationId xmlns:a16="http://schemas.microsoft.com/office/drawing/2014/main" id="{8F964C10-B667-478C-B15E-8F887D12A417}"/>
              </a:ext>
            </a:extLst>
          </p:cNvPr>
          <p:cNvSpPr>
            <a:spLocks noGrp="1"/>
          </p:cNvSpPr>
          <p:nvPr>
            <p:ph type="title"/>
          </p:nvPr>
        </p:nvSpPr>
        <p:spPr/>
        <p:txBody>
          <a:bodyPr/>
          <a:lstStyle/>
          <a:p>
            <a:r>
              <a:rPr lang="es-MX" dirty="0"/>
              <a:t>Ingeniería mecánica y eléctrica</a:t>
            </a:r>
          </a:p>
        </p:txBody>
      </p:sp>
      <p:sp>
        <p:nvSpPr>
          <p:cNvPr id="6" name="CuadroTexto 5">
            <a:extLst>
              <a:ext uri="{FF2B5EF4-FFF2-40B4-BE49-F238E27FC236}">
                <a16:creationId xmlns:a16="http://schemas.microsoft.com/office/drawing/2014/main" id="{A55D84EE-C038-4447-96C2-52B8F0816B2A}"/>
              </a:ext>
            </a:extLst>
          </p:cNvPr>
          <p:cNvSpPr txBox="1"/>
          <p:nvPr/>
        </p:nvSpPr>
        <p:spPr>
          <a:xfrm>
            <a:off x="308728" y="1285860"/>
            <a:ext cx="4429156" cy="1815882"/>
          </a:xfrm>
          <a:prstGeom prst="rect">
            <a:avLst/>
          </a:prstGeom>
          <a:noFill/>
        </p:spPr>
        <p:txBody>
          <a:bodyPr wrap="square" rtlCol="0">
            <a:spAutoFit/>
          </a:bodyPr>
          <a:lstStyle/>
          <a:p>
            <a:pPr algn="just"/>
            <a:r>
              <a:rPr lang="es-MX" sz="1400" b="1" spc="300" dirty="0">
                <a:solidFill>
                  <a:srgbClr val="CC9900"/>
                </a:solidFill>
              </a:rPr>
              <a:t>¿Qué es?</a:t>
            </a:r>
          </a:p>
          <a:p>
            <a:pPr algn="just"/>
            <a:br>
              <a:rPr lang="es-MX" sz="1400" dirty="0"/>
            </a:br>
            <a:r>
              <a:rPr lang="es-MX" sz="1400" dirty="0"/>
              <a:t>Dentro de esta ingeniería se utiliza los conocimientos de las Ciencias Físicas y las Matemáticas, así como las técnicas  de la Ingeniería, de la Economía y de la Administración para transformar la naturaleza por medio de dispositivos mecánicos y eléctricos en beneficio de la sociedad.</a:t>
            </a:r>
          </a:p>
        </p:txBody>
      </p:sp>
      <p:sp>
        <p:nvSpPr>
          <p:cNvPr id="7" name="CuadroTexto 6">
            <a:extLst>
              <a:ext uri="{FF2B5EF4-FFF2-40B4-BE49-F238E27FC236}">
                <a16:creationId xmlns:a16="http://schemas.microsoft.com/office/drawing/2014/main" id="{37D3D98D-EDF7-4F04-BFA8-78A33F6A00E6}"/>
              </a:ext>
            </a:extLst>
          </p:cNvPr>
          <p:cNvSpPr txBox="1"/>
          <p:nvPr/>
        </p:nvSpPr>
        <p:spPr>
          <a:xfrm>
            <a:off x="5095074" y="1285860"/>
            <a:ext cx="6786610" cy="2308324"/>
          </a:xfrm>
          <a:prstGeom prst="rect">
            <a:avLst/>
          </a:prstGeom>
          <a:noFill/>
        </p:spPr>
        <p:txBody>
          <a:bodyPr wrap="square" rtlCol="0">
            <a:spAutoFit/>
          </a:bodyPr>
          <a:lstStyle/>
          <a:p>
            <a:pPr algn="just"/>
            <a:r>
              <a:rPr lang="es-MX" sz="1400" b="1" spc="300" dirty="0">
                <a:solidFill>
                  <a:srgbClr val="CC9900"/>
                </a:solidFill>
              </a:rPr>
              <a:t>¿Qué hace?</a:t>
            </a:r>
          </a:p>
          <a:p>
            <a:pPr algn="just"/>
            <a:br>
              <a:rPr lang="es-MX" b="1" spc="300" dirty="0">
                <a:effectLst>
                  <a:outerShdw blurRad="38100" dist="38100" dir="2700000" algn="tl">
                    <a:srgbClr val="000000">
                      <a:alpha val="43137"/>
                    </a:srgbClr>
                  </a:outerShdw>
                </a:effectLst>
              </a:rPr>
            </a:br>
            <a:r>
              <a:rPr lang="es-MX" sz="1400" dirty="0"/>
              <a:t>Está capacitad@ para diseñar maquinaria, dispositivos, sistemas mecánicos, de control de procesos industriales y de servicio con base en microcomputadora. Se puede especializar en Mecánica, elabora sistemas mecánicos, asesora y supervisa manufactura de equipo  industrial.  En el área eléctrica y electrónica, dirige y planea la operación de sistemas de generación y distribución de energía eléctrica, diseña y programa  instalaciones y máquinas eléctricas. Y en el área industrial, planea y organiza sistemas productivos en los que intervienen seres humanos y máquinas, utiliza técnicas matemáticas, de ingeniería y economía.</a:t>
            </a:r>
          </a:p>
        </p:txBody>
      </p:sp>
      <p:sp>
        <p:nvSpPr>
          <p:cNvPr id="8" name="CuadroTexto 7">
            <a:extLst>
              <a:ext uri="{FF2B5EF4-FFF2-40B4-BE49-F238E27FC236}">
                <a16:creationId xmlns:a16="http://schemas.microsoft.com/office/drawing/2014/main" id="{02EF2178-A0D9-4D33-AEC6-6EAF91C6EABC}"/>
              </a:ext>
            </a:extLst>
          </p:cNvPr>
          <p:cNvSpPr txBox="1"/>
          <p:nvPr/>
        </p:nvSpPr>
        <p:spPr>
          <a:xfrm>
            <a:off x="5166512" y="3714752"/>
            <a:ext cx="6643734" cy="1169551"/>
          </a:xfrm>
          <a:prstGeom prst="rect">
            <a:avLst/>
          </a:prstGeom>
          <a:noFill/>
        </p:spPr>
        <p:txBody>
          <a:bodyPr wrap="square" rtlCol="0">
            <a:spAutoFit/>
          </a:bodyPr>
          <a:lstStyle/>
          <a:p>
            <a:r>
              <a:rPr lang="es-MX" sz="1400" b="1" spc="300" dirty="0">
                <a:solidFill>
                  <a:srgbClr val="CC9900"/>
                </a:solidFill>
              </a:rPr>
              <a:t>¿​Dónde es su campo de trabajo?</a:t>
            </a:r>
            <a:endParaRPr lang="es-MX" dirty="0"/>
          </a:p>
          <a:p>
            <a:pPr algn="just"/>
            <a:endParaRPr lang="es-MX" sz="1400" dirty="0"/>
          </a:p>
          <a:p>
            <a:pPr algn="just"/>
            <a:r>
              <a:rPr lang="es-MX" sz="1400" dirty="0"/>
              <a:t>En empresas públicas o privadas, de bienes y servicios energéticos, transporte, maquinaria, industria, producción y comunicaciones. En el sector público: en diferentes instancias del Gobierno. </a:t>
            </a:r>
          </a:p>
        </p:txBody>
      </p:sp>
      <p:sp>
        <p:nvSpPr>
          <p:cNvPr id="9" name="CuadroTexto 8">
            <a:extLst>
              <a:ext uri="{FF2B5EF4-FFF2-40B4-BE49-F238E27FC236}">
                <a16:creationId xmlns:a16="http://schemas.microsoft.com/office/drawing/2014/main" id="{FC74F9D2-1700-43A1-9FC8-E56E8EB4BE70}"/>
              </a:ext>
            </a:extLst>
          </p:cNvPr>
          <p:cNvSpPr txBox="1"/>
          <p:nvPr/>
        </p:nvSpPr>
        <p:spPr>
          <a:xfrm>
            <a:off x="5237950" y="5000636"/>
            <a:ext cx="3349165" cy="738664"/>
          </a:xfrm>
          <a:prstGeom prst="rect">
            <a:avLst/>
          </a:prstGeom>
          <a:noFill/>
        </p:spPr>
        <p:txBody>
          <a:bodyPr wrap="square" rtlCol="0">
            <a:spAutoFit/>
          </a:bodyPr>
          <a:lstStyle/>
          <a:p>
            <a:r>
              <a:rPr lang="es-MX" sz="1400" b="1" spc="300" dirty="0">
                <a:solidFill>
                  <a:srgbClr val="CC9900"/>
                </a:solidFill>
              </a:rPr>
              <a:t>¿Dónde se estudia?</a:t>
            </a:r>
          </a:p>
          <a:p>
            <a:endParaRPr lang="es-MX" sz="1400" b="1" spc="300" dirty="0">
              <a:solidFill>
                <a:srgbClr val="CC9900"/>
              </a:solidFill>
            </a:endParaRPr>
          </a:p>
          <a:p>
            <a:r>
              <a:rPr lang="es-MX" sz="1400" dirty="0"/>
              <a:t>Facultad de Estudios Superiores </a:t>
            </a:r>
            <a:r>
              <a:rPr lang="es-MX" sz="1400" dirty="0" err="1"/>
              <a:t>Cuautitlán</a:t>
            </a:r>
            <a:endParaRPr lang="es-MX" sz="1400" dirty="0"/>
          </a:p>
        </p:txBody>
      </p:sp>
      <p:grpSp>
        <p:nvGrpSpPr>
          <p:cNvPr id="13" name="Grupo 9">
            <a:extLst>
              <a:ext uri="{FF2B5EF4-FFF2-40B4-BE49-F238E27FC236}">
                <a16:creationId xmlns:a16="http://schemas.microsoft.com/office/drawing/2014/main" id="{56984D7C-06AF-4AF6-A5D5-E0EB4C424E24}"/>
              </a:ext>
            </a:extLst>
          </p:cNvPr>
          <p:cNvGrpSpPr/>
          <p:nvPr/>
        </p:nvGrpSpPr>
        <p:grpSpPr>
          <a:xfrm>
            <a:off x="9695606" y="5089657"/>
            <a:ext cx="1913208" cy="1434564"/>
            <a:chOff x="356315" y="5173119"/>
            <a:chExt cx="1944869" cy="1391447"/>
          </a:xfrm>
        </p:grpSpPr>
        <p:pic>
          <p:nvPicPr>
            <p:cNvPr id="14" name="Gráfico 10" descr="Huellas de animal">
              <a:hlinkClick r:id="rId3" action="ppaction://hlinksldjump"/>
              <a:extLst>
                <a:ext uri="{FF2B5EF4-FFF2-40B4-BE49-F238E27FC236}">
                  <a16:creationId xmlns:a16="http://schemas.microsoft.com/office/drawing/2014/main" id="{8F7681DA-8EA2-4880-831C-69A7BB4485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5" name="CuadroTexto 11">
              <a:hlinkClick r:id="rId3" action="ppaction://hlinksldjump"/>
              <a:extLst>
                <a:ext uri="{FF2B5EF4-FFF2-40B4-BE49-F238E27FC236}">
                  <a16:creationId xmlns:a16="http://schemas.microsoft.com/office/drawing/2014/main" id="{502E9350-0EA6-4562-ABCD-AF9427F5154B}"/>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D2A00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157933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l="41758" t="33398" r="11572" b="20703"/>
          <a:stretch>
            <a:fillRect/>
          </a:stretch>
        </p:blipFill>
        <p:spPr bwMode="auto">
          <a:xfrm>
            <a:off x="0" y="0"/>
            <a:ext cx="12190412" cy="6858000"/>
          </a:xfrm>
          <a:prstGeom prst="rect">
            <a:avLst/>
          </a:prstGeom>
          <a:noFill/>
          <a:ln w="9525">
            <a:noFill/>
            <a:miter lim="800000"/>
            <a:headEnd/>
            <a:tailEnd/>
          </a:ln>
          <a:effectLst/>
        </p:spPr>
      </p:pic>
      <p:sp>
        <p:nvSpPr>
          <p:cNvPr id="5" name="4 CuadroTexto"/>
          <p:cNvSpPr txBox="1"/>
          <p:nvPr/>
        </p:nvSpPr>
        <p:spPr>
          <a:xfrm>
            <a:off x="2809058" y="93434"/>
            <a:ext cx="3071834" cy="6494085"/>
          </a:xfrm>
          <a:prstGeom prst="rect">
            <a:avLst/>
          </a:prstGeom>
          <a:noFill/>
        </p:spPr>
        <p:txBody>
          <a:bodyPr wrap="square" rtlCol="0">
            <a:spAutoFit/>
          </a:bodyPr>
          <a:lstStyle/>
          <a:p>
            <a:pPr marL="285750" indent="-285750">
              <a:buClr>
                <a:srgbClr val="CFA50B"/>
              </a:buClr>
              <a:buFont typeface="Wingdings" panose="05000000000000000000" pitchFamily="2" charset="2"/>
              <a:buChar char="v"/>
            </a:pPr>
            <a:r>
              <a:rPr lang="es-MX" sz="1600" dirty="0">
                <a:solidFill>
                  <a:schemeClr val="bg1"/>
                </a:solidFill>
                <a:hlinkClick r:id="rId3" action="ppaction://hlinksldjump">
                  <a:extLst>
                    <a:ext uri="{A12FA001-AC4F-418D-AE19-62706E023703}">
                      <ahyp:hlinkClr xmlns:ahyp="http://schemas.microsoft.com/office/drawing/2018/hyperlinkcolor" val="tx"/>
                    </a:ext>
                  </a:extLst>
                </a:hlinkClick>
              </a:rPr>
              <a:t>Actuaría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4" action="ppaction://hlinksldjump">
                  <a:extLst>
                    <a:ext uri="{A12FA001-AC4F-418D-AE19-62706E023703}">
                      <ahyp:hlinkClr xmlns:ahyp="http://schemas.microsoft.com/office/drawing/2018/hyperlinkcolor" val="tx"/>
                    </a:ext>
                  </a:extLst>
                </a:hlinkClick>
              </a:rPr>
              <a:t>Arquitectura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5" action="ppaction://hlinksldjump">
                  <a:extLst>
                    <a:ext uri="{A12FA001-AC4F-418D-AE19-62706E023703}">
                      <ahyp:hlinkClr xmlns:ahyp="http://schemas.microsoft.com/office/drawing/2018/hyperlinkcolor" val="tx"/>
                    </a:ext>
                  </a:extLst>
                </a:hlinkClick>
              </a:rPr>
              <a:t>Arquitectura del paisaje</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6" action="ppaction://hlinksldjump">
                  <a:extLst>
                    <a:ext uri="{A12FA001-AC4F-418D-AE19-62706E023703}">
                      <ahyp:hlinkClr xmlns:ahyp="http://schemas.microsoft.com/office/drawing/2018/hyperlinkcolor" val="tx"/>
                    </a:ext>
                  </a:extLst>
                </a:hlinkClick>
              </a:rPr>
              <a:t>Ciencia de materiales sustentables</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7" action="ppaction://hlinksldjump">
                  <a:extLst>
                    <a:ext uri="{A12FA001-AC4F-418D-AE19-62706E023703}">
                      <ahyp:hlinkClr xmlns:ahyp="http://schemas.microsoft.com/office/drawing/2018/hyperlinkcolor" val="tx"/>
                    </a:ext>
                  </a:extLst>
                </a:hlinkClick>
              </a:rPr>
              <a:t>Ciencias de la computación</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8" action="ppaction://hlinksldjump">
                  <a:extLst>
                    <a:ext uri="{A12FA001-AC4F-418D-AE19-62706E023703}">
                      <ahyp:hlinkClr xmlns:ahyp="http://schemas.microsoft.com/office/drawing/2018/hyperlinkcolor" val="tx"/>
                    </a:ext>
                  </a:extLst>
                </a:hlinkClick>
              </a:rPr>
              <a:t>Ciencias de la tierra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9" action="ppaction://hlinksldjump">
                  <a:extLst>
                    <a:ext uri="{A12FA001-AC4F-418D-AE19-62706E023703}">
                      <ahyp:hlinkClr xmlns:ahyp="http://schemas.microsoft.com/office/drawing/2018/hyperlinkcolor" val="tx"/>
                    </a:ext>
                  </a:extLst>
                </a:hlinkClick>
              </a:rPr>
              <a:t>Diseño Industrial</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0" action="ppaction://hlinksldjump">
                  <a:extLst>
                    <a:ext uri="{A12FA001-AC4F-418D-AE19-62706E023703}">
                      <ahyp:hlinkClr xmlns:ahyp="http://schemas.microsoft.com/office/drawing/2018/hyperlinkcolor" val="tx"/>
                    </a:ext>
                  </a:extLst>
                </a:hlinkClick>
              </a:rPr>
              <a:t>Física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1" action="ppaction://hlinksldjump">
                  <a:extLst>
                    <a:ext uri="{A12FA001-AC4F-418D-AE19-62706E023703}">
                      <ahyp:hlinkClr xmlns:ahyp="http://schemas.microsoft.com/office/drawing/2018/hyperlinkcolor" val="tx"/>
                    </a:ext>
                  </a:extLst>
                </a:hlinkClick>
              </a:rPr>
              <a:t>Física biomédica</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2" action="ppaction://hlinksldjump">
                  <a:extLst>
                    <a:ext uri="{A12FA001-AC4F-418D-AE19-62706E023703}">
                      <ahyp:hlinkClr xmlns:ahyp="http://schemas.microsoft.com/office/drawing/2018/hyperlinkcolor" val="tx"/>
                    </a:ext>
                  </a:extLst>
                </a:hlinkClick>
              </a:rPr>
              <a:t>Geociencias</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3" action="ppaction://hlinksldjump">
                  <a:extLst>
                    <a:ext uri="{A12FA001-AC4F-418D-AE19-62706E023703}">
                      <ahyp:hlinkClr xmlns:ahyp="http://schemas.microsoft.com/office/drawing/2018/hyperlinkcolor" val="tx"/>
                    </a:ext>
                  </a:extLst>
                </a:hlinkClick>
              </a:rPr>
              <a:t>Ingeniería ambiental</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4" action="ppaction://hlinksldjump">
                  <a:extLst>
                    <a:ext uri="{A12FA001-AC4F-418D-AE19-62706E023703}">
                      <ahyp:hlinkClr xmlns:ahyp="http://schemas.microsoft.com/office/drawing/2018/hyperlinkcolor" val="tx"/>
                    </a:ext>
                  </a:extLst>
                </a:hlinkClick>
              </a:rPr>
              <a:t>Ingeniería Aeroespacial</a:t>
            </a:r>
            <a:endParaRPr lang="es-MX" sz="1600" dirty="0">
              <a:solidFill>
                <a:schemeClr val="bg1"/>
              </a:solidFill>
            </a:endParaRPr>
          </a:p>
          <a:p>
            <a:pPr marL="285750" indent="-285750">
              <a:buClr>
                <a:srgbClr val="CFA50B"/>
              </a:buClr>
              <a:buFont typeface="Wingdings" panose="05000000000000000000" pitchFamily="2" charset="2"/>
              <a:buChar char="v"/>
            </a:pPr>
            <a:endParaRPr lang="es-MX" sz="1600" dirty="0">
              <a:solidFill>
                <a:schemeClr val="bg1"/>
              </a:solidFill>
            </a:endParaRPr>
          </a:p>
          <a:p>
            <a:pPr marL="285750" indent="-285750">
              <a:buClr>
                <a:srgbClr val="CFA50B"/>
              </a:buClr>
              <a:buFont typeface="Wingdings" panose="05000000000000000000" pitchFamily="2" charset="2"/>
              <a:buChar char="v"/>
            </a:pPr>
            <a:r>
              <a:rPr lang="es-MX" sz="1600" dirty="0">
                <a:solidFill>
                  <a:schemeClr val="bg1"/>
                </a:solidFill>
                <a:hlinkClick r:id="rId15" action="ppaction://hlinksldjump">
                  <a:extLst>
                    <a:ext uri="{A12FA001-AC4F-418D-AE19-62706E023703}">
                      <ahyp:hlinkClr xmlns:ahyp="http://schemas.microsoft.com/office/drawing/2018/hyperlinkcolor" val="tx"/>
                    </a:ext>
                  </a:extLst>
                </a:hlinkClick>
              </a:rPr>
              <a:t>Ingeniería civil</a:t>
            </a:r>
            <a:endParaRPr lang="es-MX" sz="1600" dirty="0">
              <a:solidFill>
                <a:schemeClr val="bg1"/>
              </a:solidFill>
            </a:endParaRPr>
          </a:p>
        </p:txBody>
      </p:sp>
      <p:sp>
        <p:nvSpPr>
          <p:cNvPr id="8" name="7 Rectángulo"/>
          <p:cNvSpPr/>
          <p:nvPr/>
        </p:nvSpPr>
        <p:spPr>
          <a:xfrm>
            <a:off x="-12024" y="1928802"/>
            <a:ext cx="2866780" cy="3231654"/>
          </a:xfrm>
          <a:prstGeom prst="rect">
            <a:avLst/>
          </a:prstGeom>
        </p:spPr>
        <p:txBody>
          <a:bodyPr wrap="square">
            <a:spAutoFit/>
          </a:bodyPr>
          <a:lstStyle/>
          <a:p>
            <a:pPr algn="ctr" defTabSz="1088502"/>
            <a:r>
              <a:rPr lang="es-MX" sz="2600" b="1" spc="50" dirty="0">
                <a:ln w="0"/>
                <a:solidFill>
                  <a:schemeClr val="bg2"/>
                </a:solidFill>
                <a:effectLst>
                  <a:innerShdw blurRad="63500" dist="50800" dir="13500000">
                    <a:srgbClr val="000000">
                      <a:alpha val="50000"/>
                    </a:srgbClr>
                  </a:innerShdw>
                </a:effectLst>
                <a:latin typeface="Californian FB" pitchFamily="18" charset="0"/>
              </a:rPr>
              <a:t>Área  de las Ciencias Físico-Matemáticas y de las Ingenierías</a:t>
            </a:r>
          </a:p>
          <a:p>
            <a:pPr algn="ctr"/>
            <a:endParaRPr lang="es-MX" sz="2800" b="1" spc="50" dirty="0">
              <a:ln w="0"/>
              <a:solidFill>
                <a:schemeClr val="bg2"/>
              </a:solidFill>
              <a:effectLst>
                <a:innerShdw blurRad="63500" dist="50800" dir="13500000">
                  <a:srgbClr val="000000">
                    <a:alpha val="50000"/>
                  </a:srgbClr>
                </a:innerShdw>
              </a:effectLst>
              <a:latin typeface="Californian FB" pitchFamily="18" charset="0"/>
            </a:endParaRPr>
          </a:p>
          <a:p>
            <a:pPr algn="ctr"/>
            <a:r>
              <a:rPr lang="es-MX" sz="2400" spc="300" dirty="0">
                <a:ln w="0"/>
                <a:solidFill>
                  <a:schemeClr val="bg2"/>
                </a:solidFill>
                <a:effectLst>
                  <a:innerShdw blurRad="63500" dist="50800" dir="13500000">
                    <a:srgbClr val="000000">
                      <a:alpha val="50000"/>
                    </a:srgbClr>
                  </a:innerShdw>
                </a:effectLst>
                <a:latin typeface="Californian FB" pitchFamily="18" charset="0"/>
              </a:rPr>
              <a:t>Da clic en la carrera de tu interés </a:t>
            </a:r>
            <a:r>
              <a:rPr lang="es-MX" sz="2400" b="1" i="1" spc="300" dirty="0">
                <a:ln w="0"/>
                <a:solidFill>
                  <a:schemeClr val="bg2"/>
                </a:solidFill>
                <a:effectLst>
                  <a:innerShdw blurRad="63500" dist="50800" dir="13500000">
                    <a:srgbClr val="000000">
                      <a:alpha val="50000"/>
                    </a:srgbClr>
                  </a:innerShdw>
                </a:effectLst>
                <a:latin typeface="Californian FB" pitchFamily="18" charset="0"/>
              </a:rPr>
              <a:t>​</a:t>
            </a:r>
          </a:p>
        </p:txBody>
      </p:sp>
      <p:grpSp>
        <p:nvGrpSpPr>
          <p:cNvPr id="6" name="Grupo 9">
            <a:extLst>
              <a:ext uri="{FF2B5EF4-FFF2-40B4-BE49-F238E27FC236}">
                <a16:creationId xmlns:a16="http://schemas.microsoft.com/office/drawing/2014/main" id="{D12B643C-FDB9-444C-8035-0F8870E28BC2}"/>
              </a:ext>
            </a:extLst>
          </p:cNvPr>
          <p:cNvGrpSpPr/>
          <p:nvPr/>
        </p:nvGrpSpPr>
        <p:grpSpPr>
          <a:xfrm>
            <a:off x="94414" y="5661310"/>
            <a:ext cx="1472855" cy="1242188"/>
            <a:chOff x="698189" y="5262289"/>
            <a:chExt cx="1473047" cy="1242188"/>
          </a:xfrm>
        </p:grpSpPr>
        <p:pic>
          <p:nvPicPr>
            <p:cNvPr id="4" name="Gráfico 3" descr="Huellas de animal">
              <a:hlinkClick r:id="rId3" action="ppaction://hlinksldjump"/>
              <a:extLst>
                <a:ext uri="{FF2B5EF4-FFF2-40B4-BE49-F238E27FC236}">
                  <a16:creationId xmlns:a16="http://schemas.microsoft.com/office/drawing/2014/main" id="{3D322697-E223-41F6-807D-80BD580310F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6025" y="5262289"/>
              <a:ext cx="914400" cy="914400"/>
            </a:xfrm>
            <a:prstGeom prst="rect">
              <a:avLst/>
            </a:prstGeom>
          </p:spPr>
        </p:pic>
        <p:sp>
          <p:nvSpPr>
            <p:cNvPr id="9" name="CuadroTexto 8">
              <a:hlinkClick r:id="rId3" action="ppaction://hlinksldjump"/>
              <a:extLst>
                <a:ext uri="{FF2B5EF4-FFF2-40B4-BE49-F238E27FC236}">
                  <a16:creationId xmlns:a16="http://schemas.microsoft.com/office/drawing/2014/main" id="{3F0F8AD2-EC55-42C5-BC71-DCF6228BBB5F}"/>
                </a:ext>
              </a:extLst>
            </p:cNvPr>
            <p:cNvSpPr txBox="1"/>
            <p:nvPr/>
          </p:nvSpPr>
          <p:spPr>
            <a:xfrm>
              <a:off x="698189" y="6042812"/>
              <a:ext cx="1473047" cy="461665"/>
            </a:xfrm>
            <a:prstGeom prst="rect">
              <a:avLst/>
            </a:prstGeom>
            <a:noFill/>
          </p:spPr>
          <p:txBody>
            <a:bodyPr wrap="square" rtlCol="0">
              <a:spAutoFit/>
            </a:bodyPr>
            <a:lstStyle/>
            <a:p>
              <a:r>
                <a:rPr lang="es-MX" sz="2400" b="1" spc="300" dirty="0">
                  <a:effectLst>
                    <a:outerShdw blurRad="38100" dist="38100" dir="2700000" algn="tl">
                      <a:srgbClr val="000000">
                        <a:alpha val="43137"/>
                      </a:srgbClr>
                    </a:outerShdw>
                  </a:effectLst>
                </a:rPr>
                <a:t>INICIO</a:t>
              </a:r>
            </a:p>
          </p:txBody>
        </p:sp>
      </p:grpSp>
      <p:sp>
        <p:nvSpPr>
          <p:cNvPr id="3" name="Rectángulo 2">
            <a:extLst>
              <a:ext uri="{FF2B5EF4-FFF2-40B4-BE49-F238E27FC236}">
                <a16:creationId xmlns:a16="http://schemas.microsoft.com/office/drawing/2014/main" id="{71157F13-BC66-4E22-9AD8-7FC9CBC95DA5}"/>
              </a:ext>
            </a:extLst>
          </p:cNvPr>
          <p:cNvSpPr/>
          <p:nvPr/>
        </p:nvSpPr>
        <p:spPr>
          <a:xfrm>
            <a:off x="5666578" y="44624"/>
            <a:ext cx="3286148" cy="7232749"/>
          </a:xfrm>
          <a:prstGeom prst="rect">
            <a:avLst/>
          </a:prstGeom>
        </p:spPr>
        <p:txBody>
          <a:bodyPr wrap="square">
            <a:spAutoFit/>
          </a:bodyPr>
          <a:lstStyle/>
          <a:p>
            <a:pPr marL="285750" indent="-285750">
              <a:buClr>
                <a:srgbClr val="CFA50B"/>
              </a:buClr>
              <a:buFont typeface="Wingdings" pitchFamily="2" charset="2"/>
              <a:buChar char="v"/>
            </a:pPr>
            <a:r>
              <a:rPr lang="es-MX" sz="1600" dirty="0">
                <a:solidFill>
                  <a:schemeClr val="bg1"/>
                </a:solidFill>
                <a:hlinkClick r:id="rId18" action="ppaction://hlinksldjump">
                  <a:extLst>
                    <a:ext uri="{A12FA001-AC4F-418D-AE19-62706E023703}">
                      <ahyp:hlinkClr xmlns:ahyp="http://schemas.microsoft.com/office/drawing/2018/hyperlinkcolor" val="tx"/>
                    </a:ext>
                  </a:extLst>
                </a:hlinkClick>
              </a:rPr>
              <a:t>Ingeniería de minas y metalurgia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19" action="ppaction://hlinksldjump">
                  <a:extLst>
                    <a:ext uri="{A12FA001-AC4F-418D-AE19-62706E023703}">
                      <ahyp:hlinkClr xmlns:ahyp="http://schemas.microsoft.com/office/drawing/2018/hyperlinkcolor" val="tx"/>
                    </a:ext>
                  </a:extLst>
                </a:hlinkClick>
              </a:rPr>
              <a:t>Ingeniería eléctrica y electrónica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0" action="ppaction://hlinksldjump">
                  <a:extLst>
                    <a:ext uri="{A12FA001-AC4F-418D-AE19-62706E023703}">
                      <ahyp:hlinkClr xmlns:ahyp="http://schemas.microsoft.com/office/drawing/2018/hyperlinkcolor" val="tx"/>
                    </a:ext>
                  </a:extLst>
                </a:hlinkClick>
              </a:rPr>
              <a:t>Ingeniería en computación</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1" action="ppaction://hlinksldjump">
                  <a:extLst>
                    <a:ext uri="{A12FA001-AC4F-418D-AE19-62706E023703}">
                      <ahyp:hlinkClr xmlns:ahyp="http://schemas.microsoft.com/office/drawing/2018/hyperlinkcolor" val="tx"/>
                    </a:ext>
                  </a:extLst>
                </a:hlinkClick>
              </a:rPr>
              <a:t>Ingeniería en energías renovables</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2" action="ppaction://hlinksldjump">
                  <a:extLst>
                    <a:ext uri="{A12FA001-AC4F-418D-AE19-62706E023703}">
                      <ahyp:hlinkClr xmlns:ahyp="http://schemas.microsoft.com/office/drawing/2018/hyperlinkcolor" val="tx"/>
                    </a:ext>
                  </a:extLst>
                </a:hlinkClick>
              </a:rPr>
              <a:t>Ingeniería en sistemas biomédicos</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3" action="ppaction://hlinksldjump">
                  <a:extLst>
                    <a:ext uri="{A12FA001-AC4F-418D-AE19-62706E023703}">
                      <ahyp:hlinkClr xmlns:ahyp="http://schemas.microsoft.com/office/drawing/2018/hyperlinkcolor" val="tx"/>
                    </a:ext>
                  </a:extLst>
                </a:hlinkClick>
              </a:rPr>
              <a:t>Ingeniería en telecomunicaciones</a:t>
            </a:r>
            <a:endParaRPr lang="es-MX" sz="1600" dirty="0">
              <a:solidFill>
                <a:schemeClr val="bg1"/>
              </a:solidFill>
            </a:endParaRPr>
          </a:p>
          <a:p>
            <a:pPr marL="285750" indent="-285750">
              <a:buClr>
                <a:srgbClr val="CFA50B"/>
              </a:buClr>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4" action="ppaction://hlinksldjump">
                  <a:extLst>
                    <a:ext uri="{A12FA001-AC4F-418D-AE19-62706E023703}">
                      <ahyp:hlinkClr xmlns:ahyp="http://schemas.microsoft.com/office/drawing/2018/hyperlinkcolor" val="tx"/>
                    </a:ext>
                  </a:extLst>
                </a:hlinkClick>
              </a:rPr>
              <a:t>Ingeniería en telecomunicaciones, sistemas y electrónica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5" action="ppaction://hlinksldjump">
                  <a:extLst>
                    <a:ext uri="{A12FA001-AC4F-418D-AE19-62706E023703}">
                      <ahyp:hlinkClr xmlns:ahyp="http://schemas.microsoft.com/office/drawing/2018/hyperlinkcolor" val="tx"/>
                    </a:ext>
                  </a:extLst>
                </a:hlinkClick>
              </a:rPr>
              <a:t>Ingeniería geofísica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6" action="ppaction://hlinksldjump">
                  <a:extLst>
                    <a:ext uri="{A12FA001-AC4F-418D-AE19-62706E023703}">
                      <ahyp:hlinkClr xmlns:ahyp="http://schemas.microsoft.com/office/drawing/2018/hyperlinkcolor" val="tx"/>
                    </a:ext>
                  </a:extLst>
                </a:hlinkClick>
              </a:rPr>
              <a:t>Ingeniería geológica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7" action="ppaction://hlinksldjump">
                  <a:extLst>
                    <a:ext uri="{A12FA001-AC4F-418D-AE19-62706E023703}">
                      <ahyp:hlinkClr xmlns:ahyp="http://schemas.microsoft.com/office/drawing/2018/hyperlinkcolor" val="tx"/>
                    </a:ext>
                  </a:extLst>
                </a:hlinkClick>
              </a:rPr>
              <a:t>Ingeniería </a:t>
            </a:r>
            <a:r>
              <a:rPr lang="es-MX" sz="1600" dirty="0" err="1">
                <a:solidFill>
                  <a:schemeClr val="bg1"/>
                </a:solidFill>
                <a:hlinkClick r:id="rId27" action="ppaction://hlinksldjump">
                  <a:extLst>
                    <a:ext uri="{A12FA001-AC4F-418D-AE19-62706E023703}">
                      <ahyp:hlinkClr xmlns:ahyp="http://schemas.microsoft.com/office/drawing/2018/hyperlinkcolor" val="tx"/>
                    </a:ext>
                  </a:extLst>
                </a:hlinkClick>
              </a:rPr>
              <a:t>geomática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8" action="ppaction://hlinksldjump">
                  <a:extLst>
                    <a:ext uri="{A12FA001-AC4F-418D-AE19-62706E023703}">
                      <ahyp:hlinkClr xmlns:ahyp="http://schemas.microsoft.com/office/drawing/2018/hyperlinkcolor" val="tx"/>
                    </a:ext>
                  </a:extLst>
                </a:hlinkClick>
              </a:rPr>
              <a:t>Ingeniería industrial</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29" action="ppaction://hlinksldjump">
                  <a:extLst>
                    <a:ext uri="{A12FA001-AC4F-418D-AE19-62706E023703}">
                      <ahyp:hlinkClr xmlns:ahyp="http://schemas.microsoft.com/office/drawing/2018/hyperlinkcolor" val="tx"/>
                    </a:ext>
                  </a:extLst>
                </a:hlinkClick>
              </a:rPr>
              <a:t>Ingeniería mecánica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0" action="ppaction://hlinksldjump">
                  <a:extLst>
                    <a:ext uri="{A12FA001-AC4F-418D-AE19-62706E023703}">
                      <ahyp:hlinkClr xmlns:ahyp="http://schemas.microsoft.com/office/drawing/2018/hyperlinkcolor" val="tx"/>
                    </a:ext>
                  </a:extLst>
                </a:hlinkClick>
              </a:rPr>
              <a:t>Ingeniería mecánica eléctrica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p:txBody>
      </p:sp>
      <p:sp>
        <p:nvSpPr>
          <p:cNvPr id="12" name="Rectángulo 11">
            <a:extLst>
              <a:ext uri="{FF2B5EF4-FFF2-40B4-BE49-F238E27FC236}">
                <a16:creationId xmlns:a16="http://schemas.microsoft.com/office/drawing/2014/main" id="{1DDA3DBC-1C19-40A8-8B48-D0D299CC2273}"/>
              </a:ext>
            </a:extLst>
          </p:cNvPr>
          <p:cNvSpPr/>
          <p:nvPr/>
        </p:nvSpPr>
        <p:spPr>
          <a:xfrm>
            <a:off x="9095602" y="673974"/>
            <a:ext cx="3021179" cy="5755422"/>
          </a:xfrm>
          <a:prstGeom prst="rect">
            <a:avLst/>
          </a:prstGeom>
        </p:spPr>
        <p:txBody>
          <a:bodyPr wrap="square">
            <a:spAutoFit/>
          </a:bodyPr>
          <a:lstStyle/>
          <a:p>
            <a:pPr marL="285750" indent="-285750">
              <a:buClr>
                <a:srgbClr val="CFA50B"/>
              </a:buClr>
              <a:buFont typeface="Wingdings" pitchFamily="2" charset="2"/>
              <a:buChar char="v"/>
            </a:pPr>
            <a:r>
              <a:rPr lang="es-MX" sz="1600" dirty="0">
                <a:solidFill>
                  <a:schemeClr val="bg1"/>
                </a:solidFill>
                <a:hlinkClick r:id="rId31" action="ppaction://hlinksldjump">
                  <a:extLst>
                    <a:ext uri="{A12FA001-AC4F-418D-AE19-62706E023703}">
                      <ahyp:hlinkClr xmlns:ahyp="http://schemas.microsoft.com/office/drawing/2018/hyperlinkcolor" val="tx"/>
                    </a:ext>
                  </a:extLst>
                </a:hlinkClick>
              </a:rPr>
              <a:t>Ingeniería </a:t>
            </a:r>
            <a:r>
              <a:rPr lang="es-MX" sz="1600" dirty="0" err="1">
                <a:solidFill>
                  <a:schemeClr val="bg1"/>
                </a:solidFill>
                <a:hlinkClick r:id="rId31" action="ppaction://hlinksldjump">
                  <a:extLst>
                    <a:ext uri="{A12FA001-AC4F-418D-AE19-62706E023703}">
                      <ahyp:hlinkClr xmlns:ahyp="http://schemas.microsoft.com/office/drawing/2018/hyperlinkcolor" val="tx"/>
                    </a:ext>
                  </a:extLst>
                </a:hlinkClick>
              </a:rPr>
              <a:t>mecatrónica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2" action="ppaction://hlinksldjump">
                  <a:extLst>
                    <a:ext uri="{A12FA001-AC4F-418D-AE19-62706E023703}">
                      <ahyp:hlinkClr xmlns:ahyp="http://schemas.microsoft.com/office/drawing/2018/hyperlinkcolor" val="tx"/>
                    </a:ext>
                  </a:extLst>
                </a:hlinkClick>
              </a:rPr>
              <a:t>Ingeniería petrolera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3" action="ppaction://hlinksldjump">
                  <a:extLst>
                    <a:ext uri="{A12FA001-AC4F-418D-AE19-62706E023703}">
                      <ahyp:hlinkClr xmlns:ahyp="http://schemas.microsoft.com/office/drawing/2018/hyperlinkcolor" val="tx"/>
                    </a:ext>
                  </a:extLst>
                </a:hlinkClick>
              </a:rPr>
              <a:t>Ingeniería química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4" action="ppaction://hlinksldjump">
                  <a:extLst>
                    <a:ext uri="{A12FA001-AC4F-418D-AE19-62706E023703}">
                      <ahyp:hlinkClr xmlns:ahyp="http://schemas.microsoft.com/office/drawing/2018/hyperlinkcolor" val="tx"/>
                    </a:ext>
                  </a:extLst>
                </a:hlinkClick>
              </a:rPr>
              <a:t>Ingeniería química metalúrgica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5" action="ppaction://hlinksldjump">
                  <a:extLst>
                    <a:ext uri="{A12FA001-AC4F-418D-AE19-62706E023703}">
                      <ahyp:hlinkClr xmlns:ahyp="http://schemas.microsoft.com/office/drawing/2018/hyperlinkcolor" val="tx"/>
                    </a:ext>
                  </a:extLst>
                </a:hlinkClick>
              </a:rPr>
              <a:t>Matemáticas</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6" action="ppaction://hlinksldjump">
                  <a:extLst>
                    <a:ext uri="{A12FA001-AC4F-418D-AE19-62706E023703}">
                      <ahyp:hlinkClr xmlns:ahyp="http://schemas.microsoft.com/office/drawing/2018/hyperlinkcolor" val="tx"/>
                    </a:ext>
                  </a:extLst>
                </a:hlinkClick>
              </a:rPr>
              <a:t>Matemáticas aplicadas</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7" action="ppaction://hlinksldjump">
                  <a:extLst>
                    <a:ext uri="{A12FA001-AC4F-418D-AE19-62706E023703}">
                      <ahyp:hlinkClr xmlns:ahyp="http://schemas.microsoft.com/office/drawing/2018/hyperlinkcolor" val="tx"/>
                    </a:ext>
                  </a:extLst>
                </a:hlinkClick>
              </a:rPr>
              <a:t>Matemáticas aplicadas y computación</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8" action="ppaction://hlinksldjump">
                  <a:extLst>
                    <a:ext uri="{A12FA001-AC4F-418D-AE19-62706E023703}">
                      <ahyp:hlinkClr xmlns:ahyp="http://schemas.microsoft.com/office/drawing/2018/hyperlinkcolor" val="tx"/>
                    </a:ext>
                  </a:extLst>
                </a:hlinkClick>
              </a:rPr>
              <a:t>Nanotecnología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39" action="ppaction://hlinksldjump">
                  <a:extLst>
                    <a:ext uri="{A12FA001-AC4F-418D-AE19-62706E023703}">
                      <ahyp:hlinkClr xmlns:ahyp="http://schemas.microsoft.com/office/drawing/2018/hyperlinkcolor" val="tx"/>
                    </a:ext>
                  </a:extLst>
                </a:hlinkClick>
              </a:rPr>
              <a:t>Tecnología</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hlinkClick r:id="rId40" action="ppaction://hlinksldjump">
                <a:extLst>
                  <a:ext uri="{A12FA001-AC4F-418D-AE19-62706E023703}">
                    <ahyp:hlinkClr xmlns:ahyp="http://schemas.microsoft.com/office/drawing/2018/hyperlinkcolor" val="tx"/>
                  </a:ext>
                </a:extLst>
              </a:hlinkClick>
            </a:endParaRPr>
          </a:p>
          <a:p>
            <a:pPr marL="285750" indent="-285750">
              <a:buClr>
                <a:srgbClr val="CFA50B"/>
              </a:buClr>
              <a:buFont typeface="Wingdings" pitchFamily="2" charset="2"/>
              <a:buChar char="v"/>
            </a:pPr>
            <a:r>
              <a:rPr lang="es-MX" sz="1600" dirty="0">
                <a:solidFill>
                  <a:schemeClr val="bg1"/>
                </a:solidFill>
                <a:hlinkClick r:id="rId40" action="ppaction://hlinksldjump">
                  <a:extLst>
                    <a:ext uri="{A12FA001-AC4F-418D-AE19-62706E023703}">
                      <ahyp:hlinkClr xmlns:ahyp="http://schemas.microsoft.com/office/drawing/2018/hyperlinkcolor" val="tx"/>
                    </a:ext>
                  </a:extLst>
                </a:hlinkClick>
              </a:rPr>
              <a:t>Tecnologías para la información en ciencias</a:t>
            </a:r>
            <a:endParaRPr lang="es-MX" sz="1600" dirty="0">
              <a:solidFill>
                <a:schemeClr val="bg1"/>
              </a:solidFill>
            </a:endParaRPr>
          </a:p>
          <a:p>
            <a:pPr marL="285750" indent="-285750">
              <a:buClr>
                <a:srgbClr val="CFA50B"/>
              </a:buClr>
              <a:buFont typeface="Wingdings" pitchFamily="2" charset="2"/>
              <a:buChar char="v"/>
            </a:pPr>
            <a:endParaRPr lang="es-MX" sz="1600" dirty="0">
              <a:solidFill>
                <a:schemeClr val="bg1"/>
              </a:solidFill>
            </a:endParaRPr>
          </a:p>
          <a:p>
            <a:pPr marL="285750" indent="-285750">
              <a:buClr>
                <a:srgbClr val="CFA50B"/>
              </a:buClr>
              <a:buFont typeface="Wingdings" pitchFamily="2" charset="2"/>
              <a:buChar char="v"/>
            </a:pPr>
            <a:r>
              <a:rPr lang="es-MX" sz="1600" dirty="0">
                <a:solidFill>
                  <a:schemeClr val="bg1"/>
                </a:solidFill>
                <a:hlinkClick r:id="rId41" action="ppaction://hlinksldjump">
                  <a:extLst>
                    <a:ext uri="{A12FA001-AC4F-418D-AE19-62706E023703}">
                      <ahyp:hlinkClr xmlns:ahyp="http://schemas.microsoft.com/office/drawing/2018/hyperlinkcolor" val="tx"/>
                    </a:ext>
                  </a:extLst>
                </a:hlinkClick>
              </a:rPr>
              <a:t>Urbanismo</a:t>
            </a:r>
            <a:endParaRPr lang="es-MX" sz="16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F312EB-6A5E-4C0E-9C05-D9C7E8F89399}"/>
              </a:ext>
            </a:extLst>
          </p:cNvPr>
          <p:cNvPicPr>
            <a:picLocks noChangeAspect="1"/>
          </p:cNvPicPr>
          <p:nvPr/>
        </p:nvPicPr>
        <p:blipFill rotWithShape="1">
          <a:blip r:embed="rId2"/>
          <a:srcRect l="41730" t="33190" r="11605" b="20582"/>
          <a:stretch/>
        </p:blipFill>
        <p:spPr>
          <a:xfrm>
            <a:off x="0" y="0"/>
            <a:ext cx="12190413" cy="6860690"/>
          </a:xfrm>
          <a:prstGeom prst="rect">
            <a:avLst/>
          </a:prstGeom>
        </p:spPr>
      </p:pic>
      <p:sp>
        <p:nvSpPr>
          <p:cNvPr id="2" name="Título 1">
            <a:extLst>
              <a:ext uri="{FF2B5EF4-FFF2-40B4-BE49-F238E27FC236}">
                <a16:creationId xmlns:a16="http://schemas.microsoft.com/office/drawing/2014/main" id="{B1EDD8B3-00AF-422F-83A6-B95C9A90C014}"/>
              </a:ext>
            </a:extLst>
          </p:cNvPr>
          <p:cNvSpPr>
            <a:spLocks noGrp="1"/>
          </p:cNvSpPr>
          <p:nvPr>
            <p:ph type="title"/>
          </p:nvPr>
        </p:nvSpPr>
        <p:spPr>
          <a:xfrm>
            <a:off x="0" y="0"/>
            <a:ext cx="5690342" cy="1143000"/>
          </a:xfrm>
        </p:spPr>
        <p:txBody>
          <a:bodyPr>
            <a:normAutofit fontScale="90000"/>
          </a:bodyPr>
          <a:lstStyle/>
          <a:p>
            <a:r>
              <a:rPr lang="es-MX" dirty="0"/>
              <a:t>Ingeniería Mecatrónica</a:t>
            </a:r>
          </a:p>
        </p:txBody>
      </p:sp>
      <p:sp>
        <p:nvSpPr>
          <p:cNvPr id="5" name="Rectángulo 4">
            <a:extLst>
              <a:ext uri="{FF2B5EF4-FFF2-40B4-BE49-F238E27FC236}">
                <a16:creationId xmlns:a16="http://schemas.microsoft.com/office/drawing/2014/main" id="{49492DF0-2ED4-48A8-9364-E3FB0348825B}"/>
              </a:ext>
            </a:extLst>
          </p:cNvPr>
          <p:cNvSpPr/>
          <p:nvPr/>
        </p:nvSpPr>
        <p:spPr>
          <a:xfrm>
            <a:off x="5523702" y="285728"/>
            <a:ext cx="3143272" cy="1200329"/>
          </a:xfrm>
          <a:prstGeom prst="rect">
            <a:avLst/>
          </a:prstGeom>
        </p:spPr>
        <p:txBody>
          <a:bodyPr wrap="square">
            <a:spAutoFit/>
          </a:bodyPr>
          <a:lstStyle/>
          <a:p>
            <a:pPr algn="ctr"/>
            <a:r>
              <a:rPr lang="es-MX" b="1" u="sng" spc="300" dirty="0">
                <a:solidFill>
                  <a:srgbClr val="92D050"/>
                </a:solidFill>
              </a:rPr>
              <a:t>IMPORTANTE</a:t>
            </a:r>
          </a:p>
          <a:p>
            <a:endParaRPr lang="es-MX" dirty="0">
              <a:solidFill>
                <a:srgbClr val="92D050"/>
              </a:solidFill>
            </a:endParaRPr>
          </a:p>
          <a:p>
            <a:pPr marL="285750" indent="-285750" algn="just">
              <a:buFont typeface="Calibri" panose="020F0502020204030204" pitchFamily="34" charset="0"/>
              <a:buChar char="→"/>
            </a:pPr>
            <a:r>
              <a:rPr lang="es-MX" dirty="0">
                <a:solidFill>
                  <a:srgbClr val="92D050"/>
                </a:solidFill>
              </a:rPr>
              <a:t>Carrera de Ingreso Indirecto</a:t>
            </a:r>
          </a:p>
          <a:p>
            <a:pPr marL="285750" indent="-285750" algn="just">
              <a:buFont typeface="Calibri" panose="020F0502020204030204" pitchFamily="34" charset="0"/>
              <a:buChar char="→"/>
            </a:pPr>
            <a:r>
              <a:rPr lang="es-MX" dirty="0">
                <a:solidFill>
                  <a:srgbClr val="92D050"/>
                </a:solidFill>
              </a:rPr>
              <a:t>Carrera de alta demanda</a:t>
            </a:r>
          </a:p>
        </p:txBody>
      </p:sp>
      <p:sp>
        <p:nvSpPr>
          <p:cNvPr id="6" name="CuadroTexto 5">
            <a:extLst>
              <a:ext uri="{FF2B5EF4-FFF2-40B4-BE49-F238E27FC236}">
                <a16:creationId xmlns:a16="http://schemas.microsoft.com/office/drawing/2014/main" id="{0176AEDF-C012-4ED6-8283-472BEFEBB04A}"/>
              </a:ext>
            </a:extLst>
          </p:cNvPr>
          <p:cNvSpPr txBox="1"/>
          <p:nvPr/>
        </p:nvSpPr>
        <p:spPr>
          <a:xfrm>
            <a:off x="308728" y="1285860"/>
            <a:ext cx="8001056" cy="1169551"/>
          </a:xfrm>
          <a:prstGeom prst="rect">
            <a:avLst/>
          </a:prstGeom>
          <a:noFill/>
        </p:spPr>
        <p:txBody>
          <a:bodyPr wrap="square" rtlCol="0">
            <a:spAutoFit/>
          </a:bodyPr>
          <a:lstStyle/>
          <a:p>
            <a:r>
              <a:rPr lang="es-MX" sz="1400" b="1" spc="300" dirty="0">
                <a:solidFill>
                  <a:schemeClr val="accent1">
                    <a:lumMod val="75000"/>
                  </a:schemeClr>
                </a:solidFill>
              </a:rPr>
              <a:t>¿Qué es?</a:t>
            </a:r>
          </a:p>
          <a:p>
            <a:pPr algn="just"/>
            <a:br>
              <a:rPr lang="es-MX" sz="1400" dirty="0"/>
            </a:br>
            <a:r>
              <a:rPr lang="es-MX" sz="1400" dirty="0"/>
              <a:t> Dentro de la Ingeniería serán capaz de diseñar, mejorar y mantener los sistemas de automatización y control de las fábricas, al integrar los sistemas mecánicos de precisión, la electrónica de control y los sistemas de información computacionales.</a:t>
            </a:r>
          </a:p>
        </p:txBody>
      </p:sp>
      <p:sp>
        <p:nvSpPr>
          <p:cNvPr id="7" name="CuadroTexto 6">
            <a:extLst>
              <a:ext uri="{FF2B5EF4-FFF2-40B4-BE49-F238E27FC236}">
                <a16:creationId xmlns:a16="http://schemas.microsoft.com/office/drawing/2014/main" id="{E6D001D2-40A1-4C41-B179-1CBA812EE532}"/>
              </a:ext>
            </a:extLst>
          </p:cNvPr>
          <p:cNvSpPr txBox="1"/>
          <p:nvPr/>
        </p:nvSpPr>
        <p:spPr>
          <a:xfrm>
            <a:off x="308728" y="2500306"/>
            <a:ext cx="8072494" cy="1446550"/>
          </a:xfrm>
          <a:prstGeom prst="rect">
            <a:avLst/>
          </a:prstGeom>
          <a:noFill/>
        </p:spPr>
        <p:txBody>
          <a:bodyPr wrap="square" rtlCol="0">
            <a:spAutoFit/>
          </a:bodyPr>
          <a:lstStyle/>
          <a:p>
            <a:pPr algn="just"/>
            <a:r>
              <a:rPr lang="es-MX" sz="1400" b="1" spc="300" dirty="0">
                <a:solidFill>
                  <a:schemeClr val="accent1">
                    <a:lumMod val="75000"/>
                  </a:schemeClr>
                </a:solidFill>
              </a:rPr>
              <a:t>¿Qué hace?</a:t>
            </a:r>
          </a:p>
          <a:p>
            <a:pPr algn="just"/>
            <a:br>
              <a:rPr lang="es-MX" b="1" spc="300" dirty="0">
                <a:effectLst>
                  <a:outerShdw blurRad="38100" dist="38100" dir="2700000" algn="tl">
                    <a:srgbClr val="000000">
                      <a:alpha val="43137"/>
                    </a:srgbClr>
                  </a:outerShdw>
                </a:effectLst>
              </a:rPr>
            </a:br>
            <a:r>
              <a:rPr lang="es-MX" sz="1400" dirty="0"/>
              <a:t>Diseña, fabrica, implanta y controla equipos y sistemas de producción en la micro, pequeña y gran industria.  Diseña e instrumenta sistemas de automatización de procesos y líneas de producción en la industria.  Programa e instrumenta sistemas robóticos. Diseña equipos médicos y productos de bioingeniería. Diseña y mejora productos y  aparatos de uso cotidiano.</a:t>
            </a:r>
          </a:p>
        </p:txBody>
      </p:sp>
      <p:sp>
        <p:nvSpPr>
          <p:cNvPr id="8" name="CuadroTexto 7">
            <a:extLst>
              <a:ext uri="{FF2B5EF4-FFF2-40B4-BE49-F238E27FC236}">
                <a16:creationId xmlns:a16="http://schemas.microsoft.com/office/drawing/2014/main" id="{50D2F045-D2FC-420C-9701-87EFBE0866DF}"/>
              </a:ext>
            </a:extLst>
          </p:cNvPr>
          <p:cNvSpPr txBox="1"/>
          <p:nvPr/>
        </p:nvSpPr>
        <p:spPr>
          <a:xfrm>
            <a:off x="308728" y="4071942"/>
            <a:ext cx="4071966" cy="2308324"/>
          </a:xfrm>
          <a:prstGeom prst="rect">
            <a:avLst/>
          </a:prstGeom>
          <a:noFill/>
        </p:spPr>
        <p:txBody>
          <a:bodyPr wrap="square" rtlCol="0">
            <a:spAutoFit/>
          </a:bodyPr>
          <a:lstStyle/>
          <a:p>
            <a:pPr algn="just"/>
            <a:r>
              <a:rPr lang="es-MX" sz="1400" b="1" spc="300" dirty="0">
                <a:solidFill>
                  <a:schemeClr val="accent1">
                    <a:lumMod val="75000"/>
                  </a:schemeClr>
                </a:solidFill>
              </a:rPr>
              <a:t>¿Dónde es su campo de trabajo?</a:t>
            </a:r>
            <a:br>
              <a:rPr lang="es-MX" dirty="0"/>
            </a:br>
            <a:r>
              <a:rPr lang="es-MX" dirty="0"/>
              <a:t> </a:t>
            </a:r>
            <a:r>
              <a:rPr lang="es-MX" sz="1400" dirty="0"/>
              <a:t>En ámbitos relacionados con la mecánica de precisión, los sistemas de control electrónicos y los sistemas de información computarizados, tanto en el sector público como en el privado, de producción de servicios. Diseña, controla e implanta dichos sistemas. Se desarrolla en las industrias automotriz, manufacturera, petrolera, de generación de energía eléctrica, minera, siderúrgica, agroindustrial, de alimentación, de salud, y  en servicios de transporte. </a:t>
            </a:r>
          </a:p>
        </p:txBody>
      </p:sp>
      <p:sp>
        <p:nvSpPr>
          <p:cNvPr id="9" name="CuadroTexto 8">
            <a:extLst>
              <a:ext uri="{FF2B5EF4-FFF2-40B4-BE49-F238E27FC236}">
                <a16:creationId xmlns:a16="http://schemas.microsoft.com/office/drawing/2014/main" id="{6A216858-7167-4189-875D-D4BB7A1F8D82}"/>
              </a:ext>
            </a:extLst>
          </p:cNvPr>
          <p:cNvSpPr txBox="1"/>
          <p:nvPr/>
        </p:nvSpPr>
        <p:spPr>
          <a:xfrm>
            <a:off x="4809322" y="4071942"/>
            <a:ext cx="3349165" cy="800219"/>
          </a:xfrm>
          <a:prstGeom prst="rect">
            <a:avLst/>
          </a:prstGeom>
          <a:noFill/>
        </p:spPr>
        <p:txBody>
          <a:bodyPr wrap="square" rtlCol="0">
            <a:spAutoFit/>
          </a:bodyPr>
          <a:lstStyle/>
          <a:p>
            <a:r>
              <a:rPr lang="es-MX" sz="1400" b="1" spc="300" dirty="0">
                <a:solidFill>
                  <a:schemeClr val="accent1">
                    <a:lumMod val="75000"/>
                  </a:schemeClr>
                </a:solidFill>
              </a:rPr>
              <a:t>¿Dónde se estudia?</a:t>
            </a:r>
          </a:p>
          <a:p>
            <a:endParaRPr lang="es-MX" dirty="0"/>
          </a:p>
          <a:p>
            <a:r>
              <a:rPr lang="es-MX" sz="1400" dirty="0"/>
              <a:t>Facultad de Ingeniería</a:t>
            </a:r>
          </a:p>
        </p:txBody>
      </p:sp>
      <p:grpSp>
        <p:nvGrpSpPr>
          <p:cNvPr id="13" name="Grupo 9">
            <a:extLst>
              <a:ext uri="{FF2B5EF4-FFF2-40B4-BE49-F238E27FC236}">
                <a16:creationId xmlns:a16="http://schemas.microsoft.com/office/drawing/2014/main" id="{8C00EB6F-F039-47D1-8838-1B330784BDFB}"/>
              </a:ext>
            </a:extLst>
          </p:cNvPr>
          <p:cNvGrpSpPr/>
          <p:nvPr/>
        </p:nvGrpSpPr>
        <p:grpSpPr>
          <a:xfrm>
            <a:off x="9381354" y="5072074"/>
            <a:ext cx="1913208" cy="1434564"/>
            <a:chOff x="356315" y="5173119"/>
            <a:chExt cx="1944869" cy="1391447"/>
          </a:xfrm>
        </p:grpSpPr>
        <p:pic>
          <p:nvPicPr>
            <p:cNvPr id="14" name="Gráfico 10" descr="Huellas de animal">
              <a:hlinkClick r:id="rId3" action="ppaction://hlinksldjump"/>
              <a:extLst>
                <a:ext uri="{FF2B5EF4-FFF2-40B4-BE49-F238E27FC236}">
                  <a16:creationId xmlns:a16="http://schemas.microsoft.com/office/drawing/2014/main" id="{44AA5360-31B6-47F5-A82F-8041552EF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5" name="CuadroTexto 11">
              <a:hlinkClick r:id="rId3" action="ppaction://hlinksldjump"/>
              <a:extLst>
                <a:ext uri="{FF2B5EF4-FFF2-40B4-BE49-F238E27FC236}">
                  <a16:creationId xmlns:a16="http://schemas.microsoft.com/office/drawing/2014/main" id="{B7BFCB7E-1324-4DE7-BBAC-8F272DFA3850}"/>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2">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77676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01DBB9-0F27-4FEB-AE2C-E9B9A68CEC1C}"/>
              </a:ext>
            </a:extLst>
          </p:cNvPr>
          <p:cNvPicPr>
            <a:picLocks noChangeAspect="1"/>
          </p:cNvPicPr>
          <p:nvPr/>
        </p:nvPicPr>
        <p:blipFill rotWithShape="1">
          <a:blip r:embed="rId2">
            <a:alphaModFix amt="85000"/>
          </a:blip>
          <a:srcRect l="41730" t="33190" r="11605" b="20582"/>
          <a:stretch/>
        </p:blipFill>
        <p:spPr>
          <a:xfrm>
            <a:off x="0" y="0"/>
            <a:ext cx="12190413" cy="6858000"/>
          </a:xfrm>
          <a:prstGeom prst="rect">
            <a:avLst/>
          </a:prstGeom>
        </p:spPr>
      </p:pic>
      <p:sp>
        <p:nvSpPr>
          <p:cNvPr id="2" name="Título 1">
            <a:extLst>
              <a:ext uri="{FF2B5EF4-FFF2-40B4-BE49-F238E27FC236}">
                <a16:creationId xmlns:a16="http://schemas.microsoft.com/office/drawing/2014/main" id="{2093DE79-0E24-4D60-894D-91D491573767}"/>
              </a:ext>
            </a:extLst>
          </p:cNvPr>
          <p:cNvSpPr>
            <a:spLocks noGrp="1"/>
          </p:cNvSpPr>
          <p:nvPr>
            <p:ph type="title"/>
          </p:nvPr>
        </p:nvSpPr>
        <p:spPr>
          <a:xfrm>
            <a:off x="6666710" y="71422"/>
            <a:ext cx="5271372" cy="1143000"/>
          </a:xfrm>
        </p:spPr>
        <p:txBody>
          <a:bodyPr/>
          <a:lstStyle/>
          <a:p>
            <a:r>
              <a:rPr lang="es-MX" dirty="0"/>
              <a:t>Ingeniería Petrolera</a:t>
            </a:r>
          </a:p>
        </p:txBody>
      </p:sp>
      <p:sp>
        <p:nvSpPr>
          <p:cNvPr id="6" name="CuadroTexto 5">
            <a:extLst>
              <a:ext uri="{FF2B5EF4-FFF2-40B4-BE49-F238E27FC236}">
                <a16:creationId xmlns:a16="http://schemas.microsoft.com/office/drawing/2014/main" id="{15790F56-AF50-45EC-A2D4-1188070D5CB6}"/>
              </a:ext>
            </a:extLst>
          </p:cNvPr>
          <p:cNvSpPr txBox="1"/>
          <p:nvPr/>
        </p:nvSpPr>
        <p:spPr>
          <a:xfrm>
            <a:off x="1451736" y="974695"/>
            <a:ext cx="9501254" cy="954107"/>
          </a:xfrm>
          <a:prstGeom prst="rect">
            <a:avLst/>
          </a:prstGeom>
          <a:noFill/>
        </p:spPr>
        <p:txBody>
          <a:bodyPr wrap="square" rtlCol="0">
            <a:spAutoFit/>
          </a:bodyPr>
          <a:lstStyle/>
          <a:p>
            <a:r>
              <a:rPr lang="es-MX" sz="1400" b="1" spc="300" dirty="0"/>
              <a:t>¿Qué es?</a:t>
            </a:r>
          </a:p>
          <a:p>
            <a:pPr algn="just"/>
            <a:br>
              <a:rPr lang="es-MX" sz="1400" dirty="0"/>
            </a:br>
            <a:r>
              <a:rPr lang="es-MX" sz="1400" dirty="0"/>
              <a:t> Es la profesión que capacita para llevar a cabo la ejecución y dirección de los procesos de explotación de hidrocarburos, de agua y de energía geotérmica a fin de redituar beneficios económicos al país y prevenir posibles daños ecológicos.</a:t>
            </a:r>
          </a:p>
        </p:txBody>
      </p:sp>
      <p:sp>
        <p:nvSpPr>
          <p:cNvPr id="7" name="CuadroTexto 6">
            <a:extLst>
              <a:ext uri="{FF2B5EF4-FFF2-40B4-BE49-F238E27FC236}">
                <a16:creationId xmlns:a16="http://schemas.microsoft.com/office/drawing/2014/main" id="{22540842-7F9B-4DC8-A1C7-A12FF335F3C1}"/>
              </a:ext>
            </a:extLst>
          </p:cNvPr>
          <p:cNvSpPr txBox="1"/>
          <p:nvPr/>
        </p:nvSpPr>
        <p:spPr>
          <a:xfrm>
            <a:off x="1451736" y="2071678"/>
            <a:ext cx="9429816" cy="1015663"/>
          </a:xfrm>
          <a:prstGeom prst="rect">
            <a:avLst/>
          </a:prstGeom>
          <a:noFill/>
        </p:spPr>
        <p:txBody>
          <a:bodyPr wrap="square" rtlCol="0">
            <a:spAutoFit/>
          </a:bodyPr>
          <a:lstStyle/>
          <a:p>
            <a:pPr algn="just"/>
            <a:r>
              <a:rPr lang="es-MX" sz="1400" b="1" spc="300" dirty="0"/>
              <a:t>¿Qué hace?</a:t>
            </a:r>
          </a:p>
          <a:p>
            <a:pPr algn="just"/>
            <a:endParaRPr lang="es-MX" b="1" spc="300" dirty="0">
              <a:effectLst>
                <a:outerShdw blurRad="38100" dist="38100" dir="2700000" algn="tl">
                  <a:srgbClr val="000000">
                    <a:alpha val="43137"/>
                  </a:srgbClr>
                </a:outerShdw>
              </a:effectLst>
            </a:endParaRPr>
          </a:p>
          <a:p>
            <a:pPr algn="just"/>
            <a:r>
              <a:rPr lang="es-MX" sz="1400" dirty="0"/>
              <a:t>Planea, proyecta, diseña, construye, administra, conserva, opera y repara la infraestructura de la industria petrolera, geotérmica y de acuíferos utilizada en la exploración y explotación de los yacimientos.</a:t>
            </a:r>
          </a:p>
        </p:txBody>
      </p:sp>
      <p:sp>
        <p:nvSpPr>
          <p:cNvPr id="8" name="CuadroTexto 7">
            <a:extLst>
              <a:ext uri="{FF2B5EF4-FFF2-40B4-BE49-F238E27FC236}">
                <a16:creationId xmlns:a16="http://schemas.microsoft.com/office/drawing/2014/main" id="{F4EB83DB-FFBE-4E40-81E4-33C26F9C5F77}"/>
              </a:ext>
            </a:extLst>
          </p:cNvPr>
          <p:cNvSpPr txBox="1"/>
          <p:nvPr/>
        </p:nvSpPr>
        <p:spPr>
          <a:xfrm>
            <a:off x="1451736" y="3214686"/>
            <a:ext cx="9429816" cy="1384995"/>
          </a:xfrm>
          <a:prstGeom prst="rect">
            <a:avLst/>
          </a:prstGeom>
          <a:noFill/>
        </p:spPr>
        <p:txBody>
          <a:bodyPr wrap="square" rtlCol="0">
            <a:spAutoFit/>
          </a:bodyPr>
          <a:lstStyle/>
          <a:p>
            <a:r>
              <a:rPr lang="es-MX" sz="1400" b="1" spc="300" dirty="0"/>
              <a:t>¿Dónde es su campo de trabajo?</a:t>
            </a:r>
          </a:p>
          <a:p>
            <a:endParaRPr lang="es-MX" sz="1400" b="1" spc="300" dirty="0"/>
          </a:p>
          <a:p>
            <a:pPr algn="just"/>
            <a:r>
              <a:rPr lang="es-MX" sz="1400" dirty="0"/>
              <a:t>Principalmente en el sector público donde puede aplicar sus conocimientos: Instituto Mexicano del Petróleo, Comisión Federal de Electricidad, Petróleos Mexicanos,  Secretaría de Energía, Secretaría de Agricultura, Comisión Nacional del Agua. Igualmente, en centros educativos, como docente o investigador. Dentro del sector privado puede laborar en empresas que suministran bienes y servicios a las paraestatales antes descritas.</a:t>
            </a:r>
          </a:p>
        </p:txBody>
      </p:sp>
      <p:sp>
        <p:nvSpPr>
          <p:cNvPr id="9" name="CuadroTexto 8">
            <a:extLst>
              <a:ext uri="{FF2B5EF4-FFF2-40B4-BE49-F238E27FC236}">
                <a16:creationId xmlns:a16="http://schemas.microsoft.com/office/drawing/2014/main" id="{A788C2DF-451B-4B88-8658-56CB58E3A162}"/>
              </a:ext>
            </a:extLst>
          </p:cNvPr>
          <p:cNvSpPr txBox="1"/>
          <p:nvPr/>
        </p:nvSpPr>
        <p:spPr>
          <a:xfrm>
            <a:off x="3094810" y="4714884"/>
            <a:ext cx="3349165" cy="800219"/>
          </a:xfrm>
          <a:prstGeom prst="rect">
            <a:avLst/>
          </a:prstGeom>
          <a:noFill/>
        </p:spPr>
        <p:txBody>
          <a:bodyPr wrap="square" rtlCol="0">
            <a:spAutoFit/>
          </a:bodyPr>
          <a:lstStyle/>
          <a:p>
            <a:r>
              <a:rPr lang="es-MX" sz="1400" b="1" spc="300" dirty="0"/>
              <a:t>¿Dónde se estudia?</a:t>
            </a:r>
          </a:p>
          <a:p>
            <a:endParaRPr lang="es-MX" dirty="0"/>
          </a:p>
          <a:p>
            <a:r>
              <a:rPr lang="es-MX" sz="1400" dirty="0"/>
              <a:t>Facultad de Ingeniería</a:t>
            </a:r>
          </a:p>
        </p:txBody>
      </p:sp>
      <p:grpSp>
        <p:nvGrpSpPr>
          <p:cNvPr id="13" name="Grupo 8">
            <a:extLst>
              <a:ext uri="{FF2B5EF4-FFF2-40B4-BE49-F238E27FC236}">
                <a16:creationId xmlns:a16="http://schemas.microsoft.com/office/drawing/2014/main" id="{D34729FB-A580-457D-9CFC-EF198E71709D}"/>
              </a:ext>
            </a:extLst>
          </p:cNvPr>
          <p:cNvGrpSpPr/>
          <p:nvPr/>
        </p:nvGrpSpPr>
        <p:grpSpPr>
          <a:xfrm>
            <a:off x="8809850" y="5214950"/>
            <a:ext cx="1913208" cy="1434564"/>
            <a:chOff x="356315" y="5173119"/>
            <a:chExt cx="1944869" cy="1391447"/>
          </a:xfrm>
        </p:grpSpPr>
        <p:pic>
          <p:nvPicPr>
            <p:cNvPr id="14" name="Gráfico 9" descr="Huellas de animal">
              <a:hlinkClick r:id="rId3" action="ppaction://hlinksldjump"/>
              <a:extLst>
                <a:ext uri="{FF2B5EF4-FFF2-40B4-BE49-F238E27FC236}">
                  <a16:creationId xmlns:a16="http://schemas.microsoft.com/office/drawing/2014/main" id="{AE4D56EB-F95D-430D-9119-C07550E36E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5" name="CuadroTexto 10">
              <a:hlinkClick r:id="rId3" action="ppaction://hlinksldjump"/>
              <a:extLst>
                <a:ext uri="{FF2B5EF4-FFF2-40B4-BE49-F238E27FC236}">
                  <a16:creationId xmlns:a16="http://schemas.microsoft.com/office/drawing/2014/main" id="{2062AE68-C8B4-45CF-B2BE-3FFA00109CC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1">
                      <a:lumMod val="65000"/>
                      <a:lumOff val="3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138656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0FCF886-7309-4098-B3BE-D414AADDE3BB}"/>
              </a:ext>
            </a:extLst>
          </p:cNvPr>
          <p:cNvPicPr>
            <a:picLocks noChangeAspect="1"/>
          </p:cNvPicPr>
          <p:nvPr/>
        </p:nvPicPr>
        <p:blipFill rotWithShape="1">
          <a:blip r:embed="rId2"/>
          <a:srcRect l="42321" t="33190" r="11604" b="19531"/>
          <a:stretch/>
        </p:blipFill>
        <p:spPr>
          <a:xfrm>
            <a:off x="0" y="0"/>
            <a:ext cx="12205316" cy="6858000"/>
          </a:xfrm>
          <a:prstGeom prst="rect">
            <a:avLst/>
          </a:prstGeom>
        </p:spPr>
      </p:pic>
      <p:sp>
        <p:nvSpPr>
          <p:cNvPr id="2" name="Título 1">
            <a:extLst>
              <a:ext uri="{FF2B5EF4-FFF2-40B4-BE49-F238E27FC236}">
                <a16:creationId xmlns:a16="http://schemas.microsoft.com/office/drawing/2014/main" id="{81116805-9AB9-4B9E-A756-EF564922342E}"/>
              </a:ext>
            </a:extLst>
          </p:cNvPr>
          <p:cNvSpPr>
            <a:spLocks noGrp="1"/>
          </p:cNvSpPr>
          <p:nvPr>
            <p:ph type="title"/>
          </p:nvPr>
        </p:nvSpPr>
        <p:spPr/>
        <p:txBody>
          <a:bodyPr/>
          <a:lstStyle/>
          <a:p>
            <a:r>
              <a:rPr lang="es-MX" dirty="0"/>
              <a:t>Ingeniería Química</a:t>
            </a:r>
          </a:p>
        </p:txBody>
      </p:sp>
      <p:sp>
        <p:nvSpPr>
          <p:cNvPr id="6" name="CuadroTexto 5">
            <a:extLst>
              <a:ext uri="{FF2B5EF4-FFF2-40B4-BE49-F238E27FC236}">
                <a16:creationId xmlns:a16="http://schemas.microsoft.com/office/drawing/2014/main" id="{9D9F583C-D713-4C45-87BA-FBD39235D422}"/>
              </a:ext>
            </a:extLst>
          </p:cNvPr>
          <p:cNvSpPr txBox="1"/>
          <p:nvPr/>
        </p:nvSpPr>
        <p:spPr>
          <a:xfrm>
            <a:off x="665918" y="2000240"/>
            <a:ext cx="3214710" cy="1384995"/>
          </a:xfrm>
          <a:prstGeom prst="rect">
            <a:avLst/>
          </a:prstGeom>
          <a:noFill/>
        </p:spPr>
        <p:txBody>
          <a:bodyPr wrap="square" rtlCol="0">
            <a:spAutoFit/>
          </a:bodyPr>
          <a:lstStyle/>
          <a:p>
            <a:r>
              <a:rPr lang="es-MX" sz="1400" b="1" spc="300" dirty="0">
                <a:solidFill>
                  <a:schemeClr val="bg2">
                    <a:lumMod val="50000"/>
                  </a:schemeClr>
                </a:solidFill>
              </a:rPr>
              <a:t>¿Qué es?</a:t>
            </a:r>
          </a:p>
          <a:p>
            <a:pPr algn="just"/>
            <a:br>
              <a:rPr lang="es-MX" sz="1400" dirty="0"/>
            </a:br>
            <a:r>
              <a:rPr lang="es-MX" sz="1400" dirty="0"/>
              <a:t> Esta Ingeniería se encarga del diseño y operación de plantas químicas en las que la materia prima se transforma en productos útiles para la sociedad.</a:t>
            </a:r>
          </a:p>
        </p:txBody>
      </p:sp>
      <p:sp>
        <p:nvSpPr>
          <p:cNvPr id="7" name="CuadroTexto 6">
            <a:extLst>
              <a:ext uri="{FF2B5EF4-FFF2-40B4-BE49-F238E27FC236}">
                <a16:creationId xmlns:a16="http://schemas.microsoft.com/office/drawing/2014/main" id="{DD1CA27F-05EF-4251-B090-9129F83B0056}"/>
              </a:ext>
            </a:extLst>
          </p:cNvPr>
          <p:cNvSpPr txBox="1"/>
          <p:nvPr/>
        </p:nvSpPr>
        <p:spPr>
          <a:xfrm>
            <a:off x="4309256" y="1977932"/>
            <a:ext cx="3286148" cy="2031325"/>
          </a:xfrm>
          <a:prstGeom prst="rect">
            <a:avLst/>
          </a:prstGeom>
          <a:noFill/>
        </p:spPr>
        <p:txBody>
          <a:bodyPr wrap="square" rtlCol="0">
            <a:spAutoFit/>
          </a:bodyPr>
          <a:lstStyle/>
          <a:p>
            <a:pPr algn="just"/>
            <a:r>
              <a:rPr lang="es-MX" sz="1400" b="1" spc="300" dirty="0">
                <a:solidFill>
                  <a:schemeClr val="bg2">
                    <a:lumMod val="50000"/>
                  </a:schemeClr>
                </a:solidFill>
              </a:rPr>
              <a:t>¿Qué hace?</a:t>
            </a:r>
          </a:p>
          <a:p>
            <a:pPr algn="just"/>
            <a:endParaRPr lang="es-MX" sz="1400" b="1" spc="300" dirty="0">
              <a:solidFill>
                <a:schemeClr val="bg2">
                  <a:lumMod val="50000"/>
                </a:schemeClr>
              </a:solidFill>
            </a:endParaRPr>
          </a:p>
          <a:p>
            <a:pPr algn="just"/>
            <a:r>
              <a:rPr lang="es-MX" sz="1400" dirty="0"/>
              <a:t>Desarrollo de procesos químicos. Investigación y adaptación de tecnología para la industria química. Asesoramiento técnico en ventas de productos químicos y equipos industriales. Control y aseguramiento de calidad de materias primas, productos y procesos químicos. </a:t>
            </a:r>
          </a:p>
        </p:txBody>
      </p:sp>
      <p:sp>
        <p:nvSpPr>
          <p:cNvPr id="8" name="CuadroTexto 7">
            <a:extLst>
              <a:ext uri="{FF2B5EF4-FFF2-40B4-BE49-F238E27FC236}">
                <a16:creationId xmlns:a16="http://schemas.microsoft.com/office/drawing/2014/main" id="{AFB036EF-F4F3-4605-853F-83B3F3725986}"/>
              </a:ext>
            </a:extLst>
          </p:cNvPr>
          <p:cNvSpPr txBox="1"/>
          <p:nvPr/>
        </p:nvSpPr>
        <p:spPr>
          <a:xfrm>
            <a:off x="8095470" y="1977932"/>
            <a:ext cx="3654991" cy="2308324"/>
          </a:xfrm>
          <a:prstGeom prst="rect">
            <a:avLst/>
          </a:prstGeom>
          <a:noFill/>
        </p:spPr>
        <p:txBody>
          <a:bodyPr wrap="square" rtlCol="0">
            <a:spAutoFit/>
          </a:bodyPr>
          <a:lstStyle/>
          <a:p>
            <a:r>
              <a:rPr lang="es-MX" sz="1400" b="1" spc="300" dirty="0">
                <a:solidFill>
                  <a:schemeClr val="bg2">
                    <a:lumMod val="50000"/>
                  </a:schemeClr>
                </a:solidFill>
              </a:rPr>
              <a:t>¿​Dónde es su campo de trabajo?</a:t>
            </a:r>
            <a:br>
              <a:rPr lang="es-MX" dirty="0"/>
            </a:br>
            <a:endParaRPr lang="es-MX" dirty="0"/>
          </a:p>
          <a:p>
            <a:pPr algn="just"/>
            <a:r>
              <a:rPr lang="es-MX" sz="1400" dirty="0"/>
              <a:t>Puede trabajar en el sector público o privado en las siguientes áreas: petroquímicos,  pigmentos y pinturas, la industria químico-farmacéutica, la industria de las fibras sintéticas, el sector energético, la industria textil y del papel o la de plásticos. También puede dedicarse al ejercicio privado o a la investigación y docencia.</a:t>
            </a:r>
          </a:p>
        </p:txBody>
      </p:sp>
      <p:sp>
        <p:nvSpPr>
          <p:cNvPr id="9" name="CuadroTexto 8">
            <a:extLst>
              <a:ext uri="{FF2B5EF4-FFF2-40B4-BE49-F238E27FC236}">
                <a16:creationId xmlns:a16="http://schemas.microsoft.com/office/drawing/2014/main" id="{0C7E4429-C53D-4769-A49D-9F0740FE77D7}"/>
              </a:ext>
            </a:extLst>
          </p:cNvPr>
          <p:cNvSpPr txBox="1"/>
          <p:nvPr/>
        </p:nvSpPr>
        <p:spPr>
          <a:xfrm>
            <a:off x="594480" y="3571876"/>
            <a:ext cx="3349165" cy="1661993"/>
          </a:xfrm>
          <a:prstGeom prst="rect">
            <a:avLst/>
          </a:prstGeom>
          <a:noFill/>
        </p:spPr>
        <p:txBody>
          <a:bodyPr wrap="square" rtlCol="0">
            <a:spAutoFit/>
          </a:bodyPr>
          <a:lstStyle/>
          <a:p>
            <a:r>
              <a:rPr lang="es-MX" sz="1400" b="1" spc="300" dirty="0">
                <a:solidFill>
                  <a:schemeClr val="bg2">
                    <a:lumMod val="50000"/>
                  </a:schemeClr>
                </a:solidFill>
              </a:rPr>
              <a:t>¿Dónde se estudia?</a:t>
            </a:r>
          </a:p>
          <a:p>
            <a:endParaRPr lang="es-MX" dirty="0"/>
          </a:p>
          <a:p>
            <a:r>
              <a:rPr lang="es-MX" sz="1400" dirty="0"/>
              <a:t>Facultad de Química</a:t>
            </a:r>
          </a:p>
          <a:p>
            <a:endParaRPr lang="es-MX" sz="1400" dirty="0"/>
          </a:p>
          <a:p>
            <a:r>
              <a:rPr lang="es-MX" sz="1400" dirty="0"/>
              <a:t>Facultad de Estudios Superiores </a:t>
            </a:r>
            <a:r>
              <a:rPr lang="es-MX" sz="1400" dirty="0" err="1"/>
              <a:t>Cuautitlán</a:t>
            </a:r>
            <a:endParaRPr lang="es-MX" sz="1400" dirty="0"/>
          </a:p>
          <a:p>
            <a:endParaRPr lang="es-MX" sz="1400" dirty="0"/>
          </a:p>
          <a:p>
            <a:r>
              <a:rPr lang="es-MX" sz="1400" dirty="0"/>
              <a:t>Facultad de Estudios Superiores Zaragoza</a:t>
            </a:r>
          </a:p>
        </p:txBody>
      </p:sp>
      <p:grpSp>
        <p:nvGrpSpPr>
          <p:cNvPr id="10" name="Grupo 9">
            <a:extLst>
              <a:ext uri="{FF2B5EF4-FFF2-40B4-BE49-F238E27FC236}">
                <a16:creationId xmlns:a16="http://schemas.microsoft.com/office/drawing/2014/main" id="{5E141DC6-459A-47F1-BC04-AE2A1A1189AA}"/>
              </a:ext>
            </a:extLst>
          </p:cNvPr>
          <p:cNvGrpSpPr/>
          <p:nvPr/>
        </p:nvGrpSpPr>
        <p:grpSpPr>
          <a:xfrm>
            <a:off x="4880760" y="4994832"/>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9BDCB0FA-2C67-4E7A-9AD6-A646AC6FF9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D68FF5DF-9573-4FAD-9D3A-07C33F4404ED}"/>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7030A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127420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58C2A8-F5E5-40E0-9155-DB0C6B265CEC}"/>
              </a:ext>
            </a:extLst>
          </p:cNvPr>
          <p:cNvPicPr>
            <a:picLocks noChangeAspect="1"/>
          </p:cNvPicPr>
          <p:nvPr/>
        </p:nvPicPr>
        <p:blipFill rotWithShape="1">
          <a:blip r:embed="rId2">
            <a:alphaModFix/>
          </a:blip>
          <a:srcRect l="41730" t="33190" r="11605" b="20582"/>
          <a:stretch/>
        </p:blipFill>
        <p:spPr>
          <a:xfrm>
            <a:off x="0" y="0"/>
            <a:ext cx="12190414" cy="6858000"/>
          </a:xfrm>
          <a:prstGeom prst="rect">
            <a:avLst/>
          </a:prstGeom>
        </p:spPr>
      </p:pic>
      <p:sp>
        <p:nvSpPr>
          <p:cNvPr id="2" name="Título 1">
            <a:extLst>
              <a:ext uri="{FF2B5EF4-FFF2-40B4-BE49-F238E27FC236}">
                <a16:creationId xmlns:a16="http://schemas.microsoft.com/office/drawing/2014/main" id="{161A7E33-663C-4DD1-ACB8-9011952C8A1C}"/>
              </a:ext>
            </a:extLst>
          </p:cNvPr>
          <p:cNvSpPr>
            <a:spLocks noGrp="1"/>
          </p:cNvSpPr>
          <p:nvPr>
            <p:ph type="title"/>
          </p:nvPr>
        </p:nvSpPr>
        <p:spPr/>
        <p:txBody>
          <a:bodyPr>
            <a:normAutofit/>
          </a:bodyPr>
          <a:lstStyle/>
          <a:p>
            <a:r>
              <a:rPr lang="es-MX" i="1" dirty="0"/>
              <a:t>Ingeniería química metalúrgica</a:t>
            </a:r>
          </a:p>
        </p:txBody>
      </p:sp>
      <p:sp>
        <p:nvSpPr>
          <p:cNvPr id="5" name="CuadroTexto 4">
            <a:extLst>
              <a:ext uri="{FF2B5EF4-FFF2-40B4-BE49-F238E27FC236}">
                <a16:creationId xmlns:a16="http://schemas.microsoft.com/office/drawing/2014/main" id="{6139CC2C-859C-4FBF-BDB0-BED76A421FB3}"/>
              </a:ext>
            </a:extLst>
          </p:cNvPr>
          <p:cNvSpPr txBox="1"/>
          <p:nvPr/>
        </p:nvSpPr>
        <p:spPr>
          <a:xfrm>
            <a:off x="1237422" y="1428736"/>
            <a:ext cx="9501254" cy="954107"/>
          </a:xfrm>
          <a:prstGeom prst="rect">
            <a:avLst/>
          </a:prstGeom>
          <a:noFill/>
        </p:spPr>
        <p:txBody>
          <a:bodyPr wrap="square" rtlCol="0">
            <a:spAutoFit/>
          </a:bodyPr>
          <a:lstStyle/>
          <a:p>
            <a:r>
              <a:rPr lang="es-MX" sz="1400" b="1" spc="300" dirty="0">
                <a:solidFill>
                  <a:schemeClr val="accent2">
                    <a:lumMod val="60000"/>
                    <a:lumOff val="40000"/>
                  </a:schemeClr>
                </a:solidFill>
              </a:rPr>
              <a:t>¿Qué es?</a:t>
            </a:r>
          </a:p>
          <a:p>
            <a:pPr algn="just"/>
            <a:endParaRPr lang="es-MX" sz="1400" dirty="0"/>
          </a:p>
          <a:p>
            <a:pPr algn="just"/>
            <a:r>
              <a:rPr lang="es-MX" sz="1400" dirty="0"/>
              <a:t>El alumnado da seguimiento y supervisa la obtención y preparación de aleaciones de diferentes metales para la producción y conservación de objetos metálicos útiles en beneficio del ser humano.</a:t>
            </a:r>
          </a:p>
        </p:txBody>
      </p:sp>
      <p:sp>
        <p:nvSpPr>
          <p:cNvPr id="6" name="CuadroTexto 5">
            <a:extLst>
              <a:ext uri="{FF2B5EF4-FFF2-40B4-BE49-F238E27FC236}">
                <a16:creationId xmlns:a16="http://schemas.microsoft.com/office/drawing/2014/main" id="{42A261C2-2AF0-4293-8A1B-C43629DC4048}"/>
              </a:ext>
            </a:extLst>
          </p:cNvPr>
          <p:cNvSpPr txBox="1"/>
          <p:nvPr/>
        </p:nvSpPr>
        <p:spPr>
          <a:xfrm>
            <a:off x="1308860" y="2500306"/>
            <a:ext cx="9358378" cy="1446550"/>
          </a:xfrm>
          <a:prstGeom prst="rect">
            <a:avLst/>
          </a:prstGeom>
          <a:noFill/>
        </p:spPr>
        <p:txBody>
          <a:bodyPr wrap="square" rtlCol="0">
            <a:spAutoFit/>
          </a:bodyPr>
          <a:lstStyle/>
          <a:p>
            <a:pPr algn="just"/>
            <a:r>
              <a:rPr lang="es-MX" sz="1400" b="1" spc="300" dirty="0">
                <a:solidFill>
                  <a:schemeClr val="accent2">
                    <a:lumMod val="60000"/>
                    <a:lumOff val="40000"/>
                  </a:schemeClr>
                </a:solidFill>
              </a:rPr>
              <a:t>¿Qué hace?</a:t>
            </a:r>
          </a:p>
          <a:p>
            <a:pPr algn="just"/>
            <a:br>
              <a:rPr lang="es-MX" b="1" spc="300" dirty="0">
                <a:effectLst>
                  <a:outerShdw blurRad="38100" dist="38100" dir="2700000" algn="tl">
                    <a:srgbClr val="000000">
                      <a:alpha val="43137"/>
                    </a:srgbClr>
                  </a:outerShdw>
                </a:effectLst>
              </a:rPr>
            </a:br>
            <a:r>
              <a:rPr lang="es-MX" sz="1400" dirty="0"/>
              <a:t>Analiza, evalúa y optimiza los procesos metalúrgicos. Diseña y pone en operación las plantas metalúrgicas. La aplicación industrial de la relación entre la estructura de los metales y las aleaciones, sus propiedades, métodos de producción, así como el comportamiento de dichos materiales. La elaboración de modelos matemáticos que permitan la      transformación de los materiales metálicos. Diseño, evaluación y selección de materiales para cada uso específico.</a:t>
            </a:r>
          </a:p>
        </p:txBody>
      </p:sp>
      <p:sp>
        <p:nvSpPr>
          <p:cNvPr id="7" name="CuadroTexto 6">
            <a:extLst>
              <a:ext uri="{FF2B5EF4-FFF2-40B4-BE49-F238E27FC236}">
                <a16:creationId xmlns:a16="http://schemas.microsoft.com/office/drawing/2014/main" id="{D4EBE0E5-2A07-455E-88DA-CF08C1112941}"/>
              </a:ext>
            </a:extLst>
          </p:cNvPr>
          <p:cNvSpPr txBox="1"/>
          <p:nvPr/>
        </p:nvSpPr>
        <p:spPr>
          <a:xfrm>
            <a:off x="1368645" y="4071942"/>
            <a:ext cx="9227155" cy="1015663"/>
          </a:xfrm>
          <a:prstGeom prst="rect">
            <a:avLst/>
          </a:prstGeom>
          <a:noFill/>
        </p:spPr>
        <p:txBody>
          <a:bodyPr wrap="square" rtlCol="0">
            <a:spAutoFit/>
          </a:bodyPr>
          <a:lstStyle/>
          <a:p>
            <a:r>
              <a:rPr lang="es-MX" sz="1400" b="1" spc="300" dirty="0">
                <a:solidFill>
                  <a:schemeClr val="accent2">
                    <a:lumMod val="60000"/>
                    <a:lumOff val="40000"/>
                  </a:schemeClr>
                </a:solidFill>
              </a:rPr>
              <a:t>¿Dónde es su campo de trabajo?</a:t>
            </a:r>
          </a:p>
          <a:p>
            <a:br>
              <a:rPr lang="es-MX" dirty="0"/>
            </a:br>
            <a:r>
              <a:rPr lang="es-MX" sz="1400" dirty="0"/>
              <a:t>En todas aquellas industrias que manejen metales como la automotriz, mecánica, minera, etc. Asimismo puede dedicarse a la docencia e investigación.</a:t>
            </a:r>
          </a:p>
        </p:txBody>
      </p:sp>
      <p:sp>
        <p:nvSpPr>
          <p:cNvPr id="8" name="CuadroTexto 7">
            <a:extLst>
              <a:ext uri="{FF2B5EF4-FFF2-40B4-BE49-F238E27FC236}">
                <a16:creationId xmlns:a16="http://schemas.microsoft.com/office/drawing/2014/main" id="{44F37830-7A4B-432A-BEED-50EF286FE292}"/>
              </a:ext>
            </a:extLst>
          </p:cNvPr>
          <p:cNvSpPr txBox="1"/>
          <p:nvPr/>
        </p:nvSpPr>
        <p:spPr>
          <a:xfrm>
            <a:off x="1451736" y="5286388"/>
            <a:ext cx="3349165" cy="800219"/>
          </a:xfrm>
          <a:prstGeom prst="rect">
            <a:avLst/>
          </a:prstGeom>
          <a:noFill/>
        </p:spPr>
        <p:txBody>
          <a:bodyPr wrap="square" rtlCol="0">
            <a:spAutoFit/>
          </a:bodyPr>
          <a:lstStyle/>
          <a:p>
            <a:r>
              <a:rPr lang="es-MX" sz="1400" b="1" spc="300" dirty="0">
                <a:solidFill>
                  <a:schemeClr val="accent2">
                    <a:lumMod val="60000"/>
                    <a:lumOff val="40000"/>
                  </a:schemeClr>
                </a:solidFill>
              </a:rPr>
              <a:t>¿Dónde se estudia?</a:t>
            </a:r>
          </a:p>
          <a:p>
            <a:endParaRPr lang="es-MX" dirty="0"/>
          </a:p>
          <a:p>
            <a:r>
              <a:rPr lang="es-MX" sz="1400" dirty="0"/>
              <a:t>Facultad de Química</a:t>
            </a:r>
          </a:p>
        </p:txBody>
      </p:sp>
      <p:grpSp>
        <p:nvGrpSpPr>
          <p:cNvPr id="9" name="Grupo 8">
            <a:extLst>
              <a:ext uri="{FF2B5EF4-FFF2-40B4-BE49-F238E27FC236}">
                <a16:creationId xmlns:a16="http://schemas.microsoft.com/office/drawing/2014/main" id="{4BFFD8DD-7562-4D9C-98E0-FADBAB142020}"/>
              </a:ext>
            </a:extLst>
          </p:cNvPr>
          <p:cNvGrpSpPr/>
          <p:nvPr/>
        </p:nvGrpSpPr>
        <p:grpSpPr>
          <a:xfrm>
            <a:off x="7880408" y="5326718"/>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4027FE69-92BF-4309-830A-D71E6C58E4AB}"/>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4A1D6EF1-AFC6-4C80-A927-B7B9FE66C556}"/>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2">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084954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35B5D3-ED6E-40B0-9FE1-F9303BA910BE}"/>
              </a:ext>
            </a:extLst>
          </p:cNvPr>
          <p:cNvPicPr>
            <a:picLocks noChangeAspect="1"/>
          </p:cNvPicPr>
          <p:nvPr/>
        </p:nvPicPr>
        <p:blipFill rotWithShape="1">
          <a:blip r:embed="rId2"/>
          <a:srcRect l="41730" t="33620" r="11605" b="21202"/>
          <a:stretch/>
        </p:blipFill>
        <p:spPr>
          <a:xfrm>
            <a:off x="0" y="0"/>
            <a:ext cx="12190413" cy="6878899"/>
          </a:xfrm>
          <a:prstGeom prst="rect">
            <a:avLst/>
          </a:prstGeom>
        </p:spPr>
      </p:pic>
      <p:sp>
        <p:nvSpPr>
          <p:cNvPr id="2" name="Título 1">
            <a:extLst>
              <a:ext uri="{FF2B5EF4-FFF2-40B4-BE49-F238E27FC236}">
                <a16:creationId xmlns:a16="http://schemas.microsoft.com/office/drawing/2014/main" id="{9AF2376A-6BA0-4BDC-A61B-9A1966DD4A4B}"/>
              </a:ext>
            </a:extLst>
          </p:cNvPr>
          <p:cNvSpPr>
            <a:spLocks noGrp="1"/>
          </p:cNvSpPr>
          <p:nvPr>
            <p:ph type="title"/>
          </p:nvPr>
        </p:nvSpPr>
        <p:spPr/>
        <p:txBody>
          <a:bodyPr>
            <a:normAutofit/>
          </a:bodyPr>
          <a:lstStyle/>
          <a:p>
            <a:r>
              <a:rPr lang="es-MX" i="1" dirty="0"/>
              <a:t>Matemáticas</a:t>
            </a:r>
          </a:p>
        </p:txBody>
      </p:sp>
      <p:sp>
        <p:nvSpPr>
          <p:cNvPr id="5" name="CuadroTexto 4">
            <a:extLst>
              <a:ext uri="{FF2B5EF4-FFF2-40B4-BE49-F238E27FC236}">
                <a16:creationId xmlns:a16="http://schemas.microsoft.com/office/drawing/2014/main" id="{CA96E5D9-8696-4E33-AFCA-0E036C460DE8}"/>
              </a:ext>
            </a:extLst>
          </p:cNvPr>
          <p:cNvSpPr txBox="1"/>
          <p:nvPr/>
        </p:nvSpPr>
        <p:spPr>
          <a:xfrm>
            <a:off x="808794" y="1928802"/>
            <a:ext cx="3888432" cy="1600438"/>
          </a:xfrm>
          <a:prstGeom prst="rect">
            <a:avLst/>
          </a:prstGeom>
          <a:noFill/>
        </p:spPr>
        <p:txBody>
          <a:bodyPr wrap="square" rtlCol="0">
            <a:spAutoFit/>
          </a:bodyPr>
          <a:lstStyle/>
          <a:p>
            <a:r>
              <a:rPr lang="es-MX" sz="1400" b="1" spc="300" dirty="0">
                <a:solidFill>
                  <a:schemeClr val="bg1"/>
                </a:solidFill>
              </a:rPr>
              <a:t>¿Qué es?</a:t>
            </a:r>
            <a:br>
              <a:rPr lang="es-MX" sz="1400" dirty="0"/>
            </a:br>
            <a:endParaRPr lang="es-MX" sz="1400" dirty="0"/>
          </a:p>
          <a:p>
            <a:pPr algn="just"/>
            <a:r>
              <a:rPr lang="es-MX" sz="1400" dirty="0"/>
              <a:t>Las y los profesionistas que realizan investigación pura o aplicada en alguna rama de las Matemáticas. También puede integrarse al aparato productivo resolviendo problemas de distintas áreas.</a:t>
            </a:r>
          </a:p>
        </p:txBody>
      </p:sp>
      <p:sp>
        <p:nvSpPr>
          <p:cNvPr id="6" name="CuadroTexto 5">
            <a:extLst>
              <a:ext uri="{FF2B5EF4-FFF2-40B4-BE49-F238E27FC236}">
                <a16:creationId xmlns:a16="http://schemas.microsoft.com/office/drawing/2014/main" id="{C49AB35F-50FA-422F-A4DC-2CDC2310A7E8}"/>
              </a:ext>
            </a:extLst>
          </p:cNvPr>
          <p:cNvSpPr txBox="1"/>
          <p:nvPr/>
        </p:nvSpPr>
        <p:spPr>
          <a:xfrm>
            <a:off x="5023636" y="1928802"/>
            <a:ext cx="6500858" cy="2031325"/>
          </a:xfrm>
          <a:prstGeom prst="rect">
            <a:avLst/>
          </a:prstGeom>
          <a:noFill/>
        </p:spPr>
        <p:txBody>
          <a:bodyPr wrap="square" rtlCol="0">
            <a:spAutoFit/>
          </a:bodyPr>
          <a:lstStyle/>
          <a:p>
            <a:pPr algn="just"/>
            <a:r>
              <a:rPr lang="es-MX" sz="1400" b="1" spc="300" dirty="0">
                <a:solidFill>
                  <a:schemeClr val="bg1"/>
                </a:solidFill>
              </a:rPr>
              <a:t>¿Qué hace?</a:t>
            </a:r>
          </a:p>
          <a:p>
            <a:pPr algn="just"/>
            <a:endParaRPr lang="es-MX" sz="1400" dirty="0"/>
          </a:p>
          <a:p>
            <a:pPr algn="just"/>
            <a:r>
              <a:rPr lang="es-MX" sz="1400" dirty="0"/>
              <a:t>Investigación pura: crea estructuras, teorías y conceptos matemáticos nuevos y aclara, mejora, adapta y maneja los ya existentes.  Investigación aplicada: participa en equipos multidisciplinarios para resolver problemas en distintas áreas. En el aparato productivo: utiliza la herramienta matemática para entender y resolver problemas de diversas áreas. Ejerce la docencia y difunde las Matemáticas en diferentes niveles educativos. Brinda asesoría y consultoría a dependencias oficiales, empresas privadas y centros de cómputo.</a:t>
            </a:r>
          </a:p>
        </p:txBody>
      </p:sp>
      <p:sp>
        <p:nvSpPr>
          <p:cNvPr id="7" name="CuadroTexto 6">
            <a:extLst>
              <a:ext uri="{FF2B5EF4-FFF2-40B4-BE49-F238E27FC236}">
                <a16:creationId xmlns:a16="http://schemas.microsoft.com/office/drawing/2014/main" id="{BC684D0B-404B-4272-B95B-81CCBC622D2E}"/>
              </a:ext>
            </a:extLst>
          </p:cNvPr>
          <p:cNvSpPr txBox="1"/>
          <p:nvPr/>
        </p:nvSpPr>
        <p:spPr>
          <a:xfrm>
            <a:off x="880232" y="4186016"/>
            <a:ext cx="3654991" cy="1600438"/>
          </a:xfrm>
          <a:prstGeom prst="rect">
            <a:avLst/>
          </a:prstGeom>
          <a:noFill/>
        </p:spPr>
        <p:txBody>
          <a:bodyPr wrap="square" rtlCol="0">
            <a:spAutoFit/>
          </a:bodyPr>
          <a:lstStyle/>
          <a:p>
            <a:r>
              <a:rPr lang="es-MX" sz="1400" b="1" spc="300" dirty="0">
                <a:solidFill>
                  <a:schemeClr val="bg1"/>
                </a:solidFill>
              </a:rPr>
              <a:t>¿​Dónde es su campo de trabajo?</a:t>
            </a:r>
          </a:p>
          <a:p>
            <a:pPr algn="just"/>
            <a:endParaRPr lang="es-MX" sz="1400" dirty="0"/>
          </a:p>
          <a:p>
            <a:pPr algn="just"/>
            <a:r>
              <a:rPr lang="es-MX" sz="1400" dirty="0"/>
              <a:t>En la docencia principalmente en el nivel medio y superior, en centros de investigación y de desarrollo dependientes  tanto del sector público o privado. </a:t>
            </a:r>
            <a:endParaRPr lang="es-MX" dirty="0"/>
          </a:p>
        </p:txBody>
      </p:sp>
      <p:sp>
        <p:nvSpPr>
          <p:cNvPr id="8" name="CuadroTexto 7">
            <a:extLst>
              <a:ext uri="{FF2B5EF4-FFF2-40B4-BE49-F238E27FC236}">
                <a16:creationId xmlns:a16="http://schemas.microsoft.com/office/drawing/2014/main" id="{3210AE62-BF9F-441B-99F4-CF0AC3A5515B}"/>
              </a:ext>
            </a:extLst>
          </p:cNvPr>
          <p:cNvSpPr txBox="1"/>
          <p:nvPr/>
        </p:nvSpPr>
        <p:spPr>
          <a:xfrm>
            <a:off x="5166512" y="4200417"/>
            <a:ext cx="3349165" cy="800219"/>
          </a:xfrm>
          <a:prstGeom prst="rect">
            <a:avLst/>
          </a:prstGeom>
          <a:noFill/>
        </p:spPr>
        <p:txBody>
          <a:bodyPr wrap="square" rtlCol="0">
            <a:spAutoFit/>
          </a:bodyPr>
          <a:lstStyle/>
          <a:p>
            <a:r>
              <a:rPr lang="es-MX" sz="1400" b="1" spc="300" dirty="0">
                <a:solidFill>
                  <a:schemeClr val="bg1"/>
                </a:solidFill>
              </a:rPr>
              <a:t>¿Dónde se estudia?</a:t>
            </a:r>
          </a:p>
          <a:p>
            <a:endParaRPr lang="es-MX" dirty="0"/>
          </a:p>
          <a:p>
            <a:r>
              <a:rPr lang="es-MX" sz="1400" dirty="0"/>
              <a:t>Facultad de Ciencias</a:t>
            </a:r>
          </a:p>
        </p:txBody>
      </p:sp>
      <p:grpSp>
        <p:nvGrpSpPr>
          <p:cNvPr id="9" name="Grupo 8">
            <a:extLst>
              <a:ext uri="{FF2B5EF4-FFF2-40B4-BE49-F238E27FC236}">
                <a16:creationId xmlns:a16="http://schemas.microsoft.com/office/drawing/2014/main" id="{DE5D4EE9-201A-4B32-88AD-3BD6FAF6F9F1}"/>
              </a:ext>
            </a:extLst>
          </p:cNvPr>
          <p:cNvGrpSpPr/>
          <p:nvPr/>
        </p:nvGrpSpPr>
        <p:grpSpPr>
          <a:xfrm>
            <a:off x="9667106" y="214290"/>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8959B724-637F-4E47-8758-5D45076C2E11}"/>
                </a:ext>
              </a:extLst>
            </p:cNvPr>
            <p:cNvPicPr>
              <a:picLocks noChangeAspect="1"/>
            </p:cNvPicPr>
            <p:nvPr/>
          </p:nvPicPr>
          <p:blipFill>
            <a:blip r:embed="rId4" cstate="print">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0E50046A-C2F3-4386-B8F6-84554655E0BF}"/>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1">
                      <a:lumMod val="9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021437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4F5EB4-C7BE-4C58-910E-8D840CF89646}"/>
              </a:ext>
            </a:extLst>
          </p:cNvPr>
          <p:cNvPicPr>
            <a:picLocks noChangeAspect="1"/>
          </p:cNvPicPr>
          <p:nvPr/>
        </p:nvPicPr>
        <p:blipFill rotWithShape="1">
          <a:blip r:embed="rId2">
            <a:alphaModFix amt="50000"/>
          </a:blip>
          <a:srcRect l="41994" t="33620" r="11932" b="20151"/>
          <a:stretch/>
        </p:blipFill>
        <p:spPr>
          <a:xfrm>
            <a:off x="5521" y="0"/>
            <a:ext cx="12184891" cy="6873528"/>
          </a:xfrm>
          <a:prstGeom prst="rect">
            <a:avLst/>
          </a:prstGeom>
        </p:spPr>
      </p:pic>
      <p:sp>
        <p:nvSpPr>
          <p:cNvPr id="2" name="Título 1">
            <a:extLst>
              <a:ext uri="{FF2B5EF4-FFF2-40B4-BE49-F238E27FC236}">
                <a16:creationId xmlns:a16="http://schemas.microsoft.com/office/drawing/2014/main" id="{6B53222B-CD88-4C64-8701-1E5EDDA70E35}"/>
              </a:ext>
            </a:extLst>
          </p:cNvPr>
          <p:cNvSpPr>
            <a:spLocks noGrp="1"/>
          </p:cNvSpPr>
          <p:nvPr>
            <p:ph type="title"/>
          </p:nvPr>
        </p:nvSpPr>
        <p:spPr/>
        <p:txBody>
          <a:bodyPr>
            <a:normAutofit/>
          </a:bodyPr>
          <a:lstStyle/>
          <a:p>
            <a:r>
              <a:rPr lang="es-MX" i="1" dirty="0"/>
              <a:t>Matemáticas aplicadas</a:t>
            </a:r>
          </a:p>
        </p:txBody>
      </p:sp>
      <p:sp>
        <p:nvSpPr>
          <p:cNvPr id="6" name="CuadroTexto 5">
            <a:extLst>
              <a:ext uri="{FF2B5EF4-FFF2-40B4-BE49-F238E27FC236}">
                <a16:creationId xmlns:a16="http://schemas.microsoft.com/office/drawing/2014/main" id="{1759E573-1CF7-43B4-92FE-2117DB030083}"/>
              </a:ext>
            </a:extLst>
          </p:cNvPr>
          <p:cNvSpPr txBox="1"/>
          <p:nvPr/>
        </p:nvSpPr>
        <p:spPr>
          <a:xfrm>
            <a:off x="1880364" y="1142984"/>
            <a:ext cx="9787006" cy="1600438"/>
          </a:xfrm>
          <a:prstGeom prst="rect">
            <a:avLst/>
          </a:prstGeom>
          <a:noFill/>
        </p:spPr>
        <p:txBody>
          <a:bodyPr wrap="square" rtlCol="0">
            <a:spAutoFit/>
          </a:bodyPr>
          <a:lstStyle/>
          <a:p>
            <a:r>
              <a:rPr lang="es-MX" sz="1400" b="1" spc="300" dirty="0">
                <a:solidFill>
                  <a:srgbClr val="993366"/>
                </a:solidFill>
              </a:rPr>
              <a:t>¿Qué es?</a:t>
            </a:r>
            <a:br>
              <a:rPr lang="es-MX" sz="1400" dirty="0"/>
            </a:br>
            <a:endParaRPr lang="es-MX" sz="1400" dirty="0"/>
          </a:p>
          <a:p>
            <a:pPr algn="just"/>
            <a:r>
              <a:rPr lang="es-MX" sz="1400" dirty="0"/>
              <a:t>En la licenciatura se incide en la solución de problemas concretos, de distintos orígenes, ya sean científicos, tecnológicos y socioeconómicos. Colabora con otros y otras profesionistas en la formulación de problemas reales en términos matemáticos, así como en su resolución, o en la determinación del tipo de matemáticas que se requerirían. Interpreta matemáticamente descripciones de fenómenos de otras disciplinas. Interviene en el desarrollo de enfoques, modelos y procedimientos novedosos que le permitan tratar un problema.</a:t>
            </a:r>
          </a:p>
        </p:txBody>
      </p:sp>
      <p:sp>
        <p:nvSpPr>
          <p:cNvPr id="7" name="CuadroTexto 6">
            <a:extLst>
              <a:ext uri="{FF2B5EF4-FFF2-40B4-BE49-F238E27FC236}">
                <a16:creationId xmlns:a16="http://schemas.microsoft.com/office/drawing/2014/main" id="{73C11363-3B82-40E0-B543-BEA1CF1207FC}"/>
              </a:ext>
            </a:extLst>
          </p:cNvPr>
          <p:cNvSpPr txBox="1"/>
          <p:nvPr/>
        </p:nvSpPr>
        <p:spPr>
          <a:xfrm>
            <a:off x="1808926" y="2769398"/>
            <a:ext cx="9858444" cy="1231106"/>
          </a:xfrm>
          <a:prstGeom prst="rect">
            <a:avLst/>
          </a:prstGeom>
          <a:noFill/>
        </p:spPr>
        <p:txBody>
          <a:bodyPr wrap="square" rtlCol="0">
            <a:spAutoFit/>
          </a:bodyPr>
          <a:lstStyle/>
          <a:p>
            <a:pPr algn="just"/>
            <a:r>
              <a:rPr lang="es-MX" sz="1400" b="1" spc="300" dirty="0">
                <a:solidFill>
                  <a:srgbClr val="993366"/>
                </a:solidFill>
              </a:rPr>
              <a:t>¿Qué hace?</a:t>
            </a:r>
          </a:p>
          <a:p>
            <a:pPr algn="just"/>
            <a:br>
              <a:rPr lang="es-MX" b="1" spc="300" dirty="0">
                <a:effectLst>
                  <a:outerShdw blurRad="38100" dist="38100" dir="2700000" algn="tl">
                    <a:srgbClr val="000000">
                      <a:alpha val="43137"/>
                    </a:srgbClr>
                  </a:outerShdw>
                </a:effectLst>
              </a:rPr>
            </a:br>
            <a:r>
              <a:rPr lang="es-MX" sz="1400" dirty="0"/>
              <a:t>Tiene una formación matemática sólida para formular, analizar y resolver, en términos matemáticos, problemas reales mediante el uso de diversas herramientas computacionales y procedimientos novedosos, además para interpretar los resultados en el contexto del problema.</a:t>
            </a:r>
          </a:p>
        </p:txBody>
      </p:sp>
      <p:sp>
        <p:nvSpPr>
          <p:cNvPr id="8" name="CuadroTexto 7">
            <a:extLst>
              <a:ext uri="{FF2B5EF4-FFF2-40B4-BE49-F238E27FC236}">
                <a16:creationId xmlns:a16="http://schemas.microsoft.com/office/drawing/2014/main" id="{0DC67C0F-696B-46F9-84E1-6E72C25AD93E}"/>
              </a:ext>
            </a:extLst>
          </p:cNvPr>
          <p:cNvSpPr txBox="1"/>
          <p:nvPr/>
        </p:nvSpPr>
        <p:spPr>
          <a:xfrm>
            <a:off x="2666182" y="3929066"/>
            <a:ext cx="8929750" cy="1446550"/>
          </a:xfrm>
          <a:prstGeom prst="rect">
            <a:avLst/>
          </a:prstGeom>
          <a:noFill/>
        </p:spPr>
        <p:txBody>
          <a:bodyPr wrap="square" rtlCol="0">
            <a:spAutoFit/>
          </a:bodyPr>
          <a:lstStyle/>
          <a:p>
            <a:r>
              <a:rPr lang="es-MX" sz="1400" b="1" spc="300" dirty="0">
                <a:solidFill>
                  <a:srgbClr val="993366"/>
                </a:solidFill>
              </a:rPr>
              <a:t>¿​Dónde es su campo de trabajo?</a:t>
            </a:r>
            <a:br>
              <a:rPr lang="es-MX" dirty="0"/>
            </a:br>
            <a:endParaRPr lang="es-MX" dirty="0"/>
          </a:p>
          <a:p>
            <a:pPr algn="just"/>
            <a:r>
              <a:rPr lang="es-MX" sz="1400" dirty="0"/>
              <a:t>En diversas instituciones  del sector público y privado, como la industria petrolera, eléctrica, automotriz, aeroespacial, manufacturera, de las telecomunicaciones, farmacéutica, bancos, transporte, sectores minero, agropecuario, piscícola y forestal, empresas de servicios informáticos, centros de investigación, hospitales e institutos nacionales de salud, escuelas de educación media y media superior y universidades.</a:t>
            </a:r>
          </a:p>
        </p:txBody>
      </p:sp>
      <p:sp>
        <p:nvSpPr>
          <p:cNvPr id="9" name="CuadroTexto 8">
            <a:extLst>
              <a:ext uri="{FF2B5EF4-FFF2-40B4-BE49-F238E27FC236}">
                <a16:creationId xmlns:a16="http://schemas.microsoft.com/office/drawing/2014/main" id="{6DDC4CE3-8730-4EBD-85B7-6D65F832CBEB}"/>
              </a:ext>
            </a:extLst>
          </p:cNvPr>
          <p:cNvSpPr txBox="1"/>
          <p:nvPr/>
        </p:nvSpPr>
        <p:spPr>
          <a:xfrm>
            <a:off x="3594876" y="5572140"/>
            <a:ext cx="3349165" cy="800219"/>
          </a:xfrm>
          <a:prstGeom prst="rect">
            <a:avLst/>
          </a:prstGeom>
          <a:noFill/>
        </p:spPr>
        <p:txBody>
          <a:bodyPr wrap="square" rtlCol="0">
            <a:spAutoFit/>
          </a:bodyPr>
          <a:lstStyle/>
          <a:p>
            <a:r>
              <a:rPr lang="es-MX" sz="1400" b="1" spc="300" dirty="0">
                <a:solidFill>
                  <a:srgbClr val="993366"/>
                </a:solidFill>
              </a:rPr>
              <a:t>¿Dónde se estudia?</a:t>
            </a:r>
          </a:p>
          <a:p>
            <a:endParaRPr lang="es-MX" dirty="0"/>
          </a:p>
          <a:p>
            <a:r>
              <a:rPr lang="es-MX" sz="1400" dirty="0"/>
              <a:t>Facultad de Ciencias</a:t>
            </a:r>
          </a:p>
        </p:txBody>
      </p:sp>
      <p:grpSp>
        <p:nvGrpSpPr>
          <p:cNvPr id="13" name="Grupo 9">
            <a:extLst>
              <a:ext uri="{FF2B5EF4-FFF2-40B4-BE49-F238E27FC236}">
                <a16:creationId xmlns:a16="http://schemas.microsoft.com/office/drawing/2014/main" id="{56984D7C-06AF-4AF6-A5D5-E0EB4C424E24}"/>
              </a:ext>
            </a:extLst>
          </p:cNvPr>
          <p:cNvGrpSpPr/>
          <p:nvPr/>
        </p:nvGrpSpPr>
        <p:grpSpPr>
          <a:xfrm>
            <a:off x="9667106" y="5214950"/>
            <a:ext cx="1913208" cy="1434564"/>
            <a:chOff x="356315" y="5173119"/>
            <a:chExt cx="1944869" cy="1391447"/>
          </a:xfrm>
        </p:grpSpPr>
        <p:pic>
          <p:nvPicPr>
            <p:cNvPr id="14" name="Gráfico 10" descr="Huellas de animal">
              <a:hlinkClick r:id="rId3" action="ppaction://hlinksldjump"/>
              <a:extLst>
                <a:ext uri="{FF2B5EF4-FFF2-40B4-BE49-F238E27FC236}">
                  <a16:creationId xmlns:a16="http://schemas.microsoft.com/office/drawing/2014/main" id="{8F7681DA-8EA2-4880-831C-69A7BB4485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5" name="CuadroTexto 11">
              <a:hlinkClick r:id="rId3" action="ppaction://hlinksldjump"/>
              <a:extLst>
                <a:ext uri="{FF2B5EF4-FFF2-40B4-BE49-F238E27FC236}">
                  <a16:creationId xmlns:a16="http://schemas.microsoft.com/office/drawing/2014/main" id="{502E9350-0EA6-4562-ABCD-AF9427F5154B}"/>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D2A00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118343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5819C7-9C8C-4C2C-9B60-37800D064299}"/>
              </a:ext>
            </a:extLst>
          </p:cNvPr>
          <p:cNvPicPr>
            <a:picLocks noChangeAspect="1"/>
          </p:cNvPicPr>
          <p:nvPr/>
        </p:nvPicPr>
        <p:blipFill rotWithShape="1">
          <a:blip r:embed="rId2">
            <a:alphaModFix amt="50000"/>
          </a:blip>
          <a:srcRect l="42321" t="33190" r="11604" b="21632"/>
          <a:stretch/>
        </p:blipFill>
        <p:spPr>
          <a:xfrm>
            <a:off x="0" y="0"/>
            <a:ext cx="12190413" cy="6858000"/>
          </a:xfrm>
          <a:prstGeom prst="rect">
            <a:avLst/>
          </a:prstGeom>
        </p:spPr>
      </p:pic>
      <p:sp>
        <p:nvSpPr>
          <p:cNvPr id="2" name="Título 1">
            <a:extLst>
              <a:ext uri="{FF2B5EF4-FFF2-40B4-BE49-F238E27FC236}">
                <a16:creationId xmlns:a16="http://schemas.microsoft.com/office/drawing/2014/main" id="{28DFC062-F037-4696-829F-5F9DCBE4788C}"/>
              </a:ext>
            </a:extLst>
          </p:cNvPr>
          <p:cNvSpPr>
            <a:spLocks noGrp="1"/>
          </p:cNvSpPr>
          <p:nvPr>
            <p:ph type="title"/>
          </p:nvPr>
        </p:nvSpPr>
        <p:spPr>
          <a:xfrm>
            <a:off x="3166248" y="142852"/>
            <a:ext cx="9057586" cy="1143000"/>
          </a:xfrm>
        </p:spPr>
        <p:txBody>
          <a:bodyPr>
            <a:normAutofit/>
          </a:bodyPr>
          <a:lstStyle/>
          <a:p>
            <a:r>
              <a:rPr lang="es-MX" i="1" dirty="0"/>
              <a:t>Matemáticas aplicadas y computación</a:t>
            </a:r>
          </a:p>
        </p:txBody>
      </p:sp>
      <p:sp>
        <p:nvSpPr>
          <p:cNvPr id="6" name="CuadroTexto 5">
            <a:extLst>
              <a:ext uri="{FF2B5EF4-FFF2-40B4-BE49-F238E27FC236}">
                <a16:creationId xmlns:a16="http://schemas.microsoft.com/office/drawing/2014/main" id="{FE7FA1BD-3BE0-4D34-A6C0-53B8ED970C66}"/>
              </a:ext>
            </a:extLst>
          </p:cNvPr>
          <p:cNvSpPr txBox="1"/>
          <p:nvPr/>
        </p:nvSpPr>
        <p:spPr>
          <a:xfrm>
            <a:off x="3380562" y="1214422"/>
            <a:ext cx="8358246" cy="1384995"/>
          </a:xfrm>
          <a:prstGeom prst="rect">
            <a:avLst/>
          </a:prstGeom>
          <a:noFill/>
        </p:spPr>
        <p:txBody>
          <a:bodyPr wrap="square" rtlCol="0">
            <a:spAutoFit/>
          </a:bodyPr>
          <a:lstStyle/>
          <a:p>
            <a:r>
              <a:rPr lang="es-MX" sz="1400" b="1" spc="300" dirty="0">
                <a:solidFill>
                  <a:srgbClr val="008080"/>
                </a:solidFill>
              </a:rPr>
              <a:t>¿Qué es?</a:t>
            </a:r>
            <a:br>
              <a:rPr lang="es-MX" sz="1400" dirty="0"/>
            </a:br>
            <a:endParaRPr lang="es-MX" sz="1400" dirty="0"/>
          </a:p>
          <a:p>
            <a:pPr algn="just"/>
            <a:r>
              <a:rPr lang="es-MX" sz="1400" dirty="0"/>
              <a:t>Son los y las profesionistas que resuelven problemas diversos que afectan a la sociedad, a través de técnicas matemáticas y computacionales como modelos de simulación, análisis de algoritmos, procesamiento de datos, diseño de modelos y sistemas cualitativos y cuantitativos; métodos estadísticos de contabilidad y lenguajes de programación.</a:t>
            </a:r>
          </a:p>
        </p:txBody>
      </p:sp>
      <p:sp>
        <p:nvSpPr>
          <p:cNvPr id="7" name="CuadroTexto 6">
            <a:extLst>
              <a:ext uri="{FF2B5EF4-FFF2-40B4-BE49-F238E27FC236}">
                <a16:creationId xmlns:a16="http://schemas.microsoft.com/office/drawing/2014/main" id="{40C19223-51E8-4B5E-BDE7-235AFD4ED3F1}"/>
              </a:ext>
            </a:extLst>
          </p:cNvPr>
          <p:cNvSpPr txBox="1"/>
          <p:nvPr/>
        </p:nvSpPr>
        <p:spPr>
          <a:xfrm>
            <a:off x="2594744" y="2643182"/>
            <a:ext cx="9144064" cy="1231106"/>
          </a:xfrm>
          <a:prstGeom prst="rect">
            <a:avLst/>
          </a:prstGeom>
          <a:noFill/>
        </p:spPr>
        <p:txBody>
          <a:bodyPr wrap="square" rtlCol="0">
            <a:spAutoFit/>
          </a:bodyPr>
          <a:lstStyle/>
          <a:p>
            <a:pPr algn="just"/>
            <a:r>
              <a:rPr lang="es-MX" sz="1400" b="1" spc="300" dirty="0">
                <a:solidFill>
                  <a:srgbClr val="008080"/>
                </a:solidFill>
              </a:rPr>
              <a:t>¿Qué hace?</a:t>
            </a:r>
          </a:p>
          <a:p>
            <a:pPr algn="just"/>
            <a:br>
              <a:rPr lang="es-MX" b="1" spc="300" dirty="0">
                <a:effectLst>
                  <a:outerShdw blurRad="38100" dist="38100" dir="2700000" algn="tl">
                    <a:srgbClr val="000000">
                      <a:alpha val="43137"/>
                    </a:srgbClr>
                  </a:outerShdw>
                </a:effectLst>
              </a:rPr>
            </a:br>
            <a:r>
              <a:rPr lang="es-MX" sz="1400" dirty="0"/>
              <a:t>Evalúa y diseña instrumentos financieros para definir estrategias de inversión. Analiza datos estadísticos para estudios de mercado, opinión pública y procesos electorales. Controla y mejora procesos productivos y administrativos. Evalúa proyectos de ingeniería de software. Desarrolla aplicaciones en la web para solucionar problemas de tipo informático.</a:t>
            </a:r>
          </a:p>
        </p:txBody>
      </p:sp>
      <p:sp>
        <p:nvSpPr>
          <p:cNvPr id="8" name="CuadroTexto 7">
            <a:extLst>
              <a:ext uri="{FF2B5EF4-FFF2-40B4-BE49-F238E27FC236}">
                <a16:creationId xmlns:a16="http://schemas.microsoft.com/office/drawing/2014/main" id="{4A07529C-095A-496F-9B49-B0FA6D63572A}"/>
              </a:ext>
            </a:extLst>
          </p:cNvPr>
          <p:cNvSpPr txBox="1"/>
          <p:nvPr/>
        </p:nvSpPr>
        <p:spPr>
          <a:xfrm>
            <a:off x="451604" y="4057541"/>
            <a:ext cx="11358642" cy="1015663"/>
          </a:xfrm>
          <a:prstGeom prst="rect">
            <a:avLst/>
          </a:prstGeom>
          <a:noFill/>
        </p:spPr>
        <p:txBody>
          <a:bodyPr wrap="square" rtlCol="0">
            <a:spAutoFit/>
          </a:bodyPr>
          <a:lstStyle/>
          <a:p>
            <a:r>
              <a:rPr lang="es-MX" sz="1400" b="1" spc="300" dirty="0">
                <a:solidFill>
                  <a:srgbClr val="008080"/>
                </a:solidFill>
              </a:rPr>
              <a:t>¿Dónde es su campo de trabajo?</a:t>
            </a:r>
            <a:br>
              <a:rPr lang="es-MX" dirty="0"/>
            </a:br>
            <a:endParaRPr lang="es-MX" dirty="0"/>
          </a:p>
          <a:p>
            <a:pPr algn="just"/>
            <a:r>
              <a:rPr lang="es-MX" sz="1400" dirty="0"/>
              <a:t>Puede ser en instituciones financieras o bancarias; realizando consultorías; en empresas dedicadas al desarrollo e innovación de software; en centros de cómputo; ejerciendo de manera independiente o en instituciones educativas.</a:t>
            </a:r>
          </a:p>
        </p:txBody>
      </p:sp>
      <p:sp>
        <p:nvSpPr>
          <p:cNvPr id="9" name="CuadroTexto 8">
            <a:extLst>
              <a:ext uri="{FF2B5EF4-FFF2-40B4-BE49-F238E27FC236}">
                <a16:creationId xmlns:a16="http://schemas.microsoft.com/office/drawing/2014/main" id="{981496D8-B5B7-425A-A1DE-5EBD58E63332}"/>
              </a:ext>
            </a:extLst>
          </p:cNvPr>
          <p:cNvSpPr txBox="1"/>
          <p:nvPr/>
        </p:nvSpPr>
        <p:spPr>
          <a:xfrm>
            <a:off x="380166" y="5214950"/>
            <a:ext cx="3349165" cy="800219"/>
          </a:xfrm>
          <a:prstGeom prst="rect">
            <a:avLst/>
          </a:prstGeom>
          <a:noFill/>
        </p:spPr>
        <p:txBody>
          <a:bodyPr wrap="square" rtlCol="0">
            <a:spAutoFit/>
          </a:bodyPr>
          <a:lstStyle/>
          <a:p>
            <a:r>
              <a:rPr lang="es-MX" sz="1400" b="1" spc="300" dirty="0">
                <a:solidFill>
                  <a:srgbClr val="008080"/>
                </a:solidFill>
              </a:rPr>
              <a:t>¿Dónde se estudia?</a:t>
            </a:r>
          </a:p>
          <a:p>
            <a:endParaRPr lang="es-MX" dirty="0"/>
          </a:p>
          <a:p>
            <a:r>
              <a:rPr lang="es-MX" sz="1400" dirty="0"/>
              <a:t>Facultad de Estudios Superiores </a:t>
            </a:r>
            <a:r>
              <a:rPr lang="es-MX" sz="1400" dirty="0" err="1"/>
              <a:t>Acatlán</a:t>
            </a:r>
            <a:endParaRPr lang="es-MX" sz="1400" dirty="0"/>
          </a:p>
        </p:txBody>
      </p:sp>
      <p:grpSp>
        <p:nvGrpSpPr>
          <p:cNvPr id="10" name="Grupo 9">
            <a:extLst>
              <a:ext uri="{FF2B5EF4-FFF2-40B4-BE49-F238E27FC236}">
                <a16:creationId xmlns:a16="http://schemas.microsoft.com/office/drawing/2014/main" id="{2F93B3EC-51C4-45D5-B1FC-8AF68FC2E5B5}"/>
              </a:ext>
            </a:extLst>
          </p:cNvPr>
          <p:cNvGrpSpPr/>
          <p:nvPr/>
        </p:nvGrpSpPr>
        <p:grpSpPr>
          <a:xfrm>
            <a:off x="6666710" y="5286388"/>
            <a:ext cx="1913208" cy="1434563"/>
            <a:chOff x="356315" y="5173120"/>
            <a:chExt cx="1944869" cy="1391446"/>
          </a:xfrm>
        </p:grpSpPr>
        <p:pic>
          <p:nvPicPr>
            <p:cNvPr id="11" name="Gráfico 10" descr="Huellas de animal">
              <a:hlinkClick r:id="rId3" action="ppaction://hlinksldjump"/>
              <a:extLst>
                <a:ext uri="{FF2B5EF4-FFF2-40B4-BE49-F238E27FC236}">
                  <a16:creationId xmlns:a16="http://schemas.microsoft.com/office/drawing/2014/main" id="{51E2205F-A1E3-4447-A0D8-84151C34B0C3}"/>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20"/>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76C228EC-7580-47E4-984A-1841AA424329}"/>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6">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663274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D0C7C9-5228-4D00-924B-08B509A864B5}"/>
              </a:ext>
            </a:extLst>
          </p:cNvPr>
          <p:cNvPicPr>
            <a:picLocks noChangeAspect="1"/>
          </p:cNvPicPr>
          <p:nvPr/>
        </p:nvPicPr>
        <p:blipFill rotWithShape="1">
          <a:blip r:embed="rId2">
            <a:alphaModFix amt="50000"/>
          </a:blip>
          <a:srcRect l="41730" t="34241" r="11605" b="21632"/>
          <a:stretch/>
        </p:blipFill>
        <p:spPr>
          <a:xfrm>
            <a:off x="0" y="0"/>
            <a:ext cx="12190413" cy="6872462"/>
          </a:xfrm>
          <a:prstGeom prst="rect">
            <a:avLst/>
          </a:prstGeom>
        </p:spPr>
      </p:pic>
      <p:sp>
        <p:nvSpPr>
          <p:cNvPr id="2" name="Título 1">
            <a:extLst>
              <a:ext uri="{FF2B5EF4-FFF2-40B4-BE49-F238E27FC236}">
                <a16:creationId xmlns:a16="http://schemas.microsoft.com/office/drawing/2014/main" id="{4E965247-31DC-4178-A7DA-B8E865B990B1}"/>
              </a:ext>
            </a:extLst>
          </p:cNvPr>
          <p:cNvSpPr>
            <a:spLocks noGrp="1"/>
          </p:cNvSpPr>
          <p:nvPr>
            <p:ph type="title"/>
          </p:nvPr>
        </p:nvSpPr>
        <p:spPr>
          <a:xfrm>
            <a:off x="0" y="0"/>
            <a:ext cx="4056925" cy="1143000"/>
          </a:xfrm>
        </p:spPr>
        <p:txBody>
          <a:bodyPr/>
          <a:lstStyle/>
          <a:p>
            <a:r>
              <a:rPr lang="es-MX" i="1" dirty="0"/>
              <a:t>Nanotecnología</a:t>
            </a:r>
          </a:p>
        </p:txBody>
      </p:sp>
      <p:sp>
        <p:nvSpPr>
          <p:cNvPr id="5" name="Rectángulo 4">
            <a:extLst>
              <a:ext uri="{FF2B5EF4-FFF2-40B4-BE49-F238E27FC236}">
                <a16:creationId xmlns:a16="http://schemas.microsoft.com/office/drawing/2014/main" id="{0DA03AD4-FAE9-4058-A9E8-ED491261B408}"/>
              </a:ext>
            </a:extLst>
          </p:cNvPr>
          <p:cNvSpPr/>
          <p:nvPr/>
        </p:nvSpPr>
        <p:spPr>
          <a:xfrm>
            <a:off x="3880628" y="0"/>
            <a:ext cx="4429706" cy="1200329"/>
          </a:xfrm>
          <a:prstGeom prst="rect">
            <a:avLst/>
          </a:prstGeom>
        </p:spPr>
        <p:txBody>
          <a:bodyPr wrap="square">
            <a:spAutoFit/>
          </a:bodyPr>
          <a:lstStyle/>
          <a:p>
            <a:pPr algn="ctr"/>
            <a:r>
              <a:rPr lang="es-MX" b="1" u="sng" spc="300" dirty="0">
                <a:solidFill>
                  <a:srgbClr val="FF0066"/>
                </a:solidFill>
              </a:rPr>
              <a:t>IMPORTANTE</a:t>
            </a:r>
          </a:p>
          <a:p>
            <a:endParaRPr lang="es-MX" dirty="0">
              <a:solidFill>
                <a:srgbClr val="FF0066"/>
              </a:solidFill>
            </a:endParaRPr>
          </a:p>
          <a:p>
            <a:pPr marL="285750" indent="-285750" algn="ctr">
              <a:buFont typeface="Calibri" panose="020F0502020204030204" pitchFamily="34" charset="0"/>
              <a:buChar char="→"/>
            </a:pPr>
            <a:r>
              <a:rPr lang="es-MX" dirty="0">
                <a:solidFill>
                  <a:srgbClr val="FF0066"/>
                </a:solidFill>
              </a:rPr>
              <a:t>Carrera de ingreso indirecto</a:t>
            </a:r>
          </a:p>
          <a:p>
            <a:pPr marL="285750" indent="-285750" algn="ctr">
              <a:buFont typeface="Calibri" panose="020F0502020204030204" pitchFamily="34" charset="0"/>
              <a:buChar char="→"/>
            </a:pPr>
            <a:r>
              <a:rPr lang="es-MX" dirty="0">
                <a:solidFill>
                  <a:srgbClr val="FF0066"/>
                </a:solidFill>
              </a:rPr>
              <a:t>Carrera de alta demanda</a:t>
            </a:r>
          </a:p>
        </p:txBody>
      </p:sp>
      <p:sp>
        <p:nvSpPr>
          <p:cNvPr id="6" name="CuadroTexto 5">
            <a:extLst>
              <a:ext uri="{FF2B5EF4-FFF2-40B4-BE49-F238E27FC236}">
                <a16:creationId xmlns:a16="http://schemas.microsoft.com/office/drawing/2014/main" id="{BC8F21BB-EBC5-429C-A306-45FEA12D0901}"/>
              </a:ext>
            </a:extLst>
          </p:cNvPr>
          <p:cNvSpPr txBox="1"/>
          <p:nvPr/>
        </p:nvSpPr>
        <p:spPr>
          <a:xfrm>
            <a:off x="3452000" y="1357298"/>
            <a:ext cx="8286808" cy="954107"/>
          </a:xfrm>
          <a:prstGeom prst="rect">
            <a:avLst/>
          </a:prstGeom>
          <a:noFill/>
        </p:spPr>
        <p:txBody>
          <a:bodyPr wrap="square" rtlCol="0">
            <a:spAutoFit/>
          </a:bodyPr>
          <a:lstStyle/>
          <a:p>
            <a:r>
              <a:rPr lang="es-MX" sz="1400" b="1" spc="300" dirty="0">
                <a:solidFill>
                  <a:srgbClr val="CC0099"/>
                </a:solidFill>
              </a:rPr>
              <a:t>¿Qué es?</a:t>
            </a:r>
            <a:br>
              <a:rPr lang="es-MX" sz="1400" dirty="0"/>
            </a:br>
            <a:endParaRPr lang="es-MX" sz="1400" dirty="0"/>
          </a:p>
          <a:p>
            <a:pPr algn="just"/>
            <a:r>
              <a:rPr lang="es-MX" sz="1400" dirty="0"/>
              <a:t>Profesionista cuyo objetivo es entender, manipular y explotar las características físicas de la materia a la </a:t>
            </a:r>
            <a:r>
              <a:rPr lang="es-MX" sz="1400" dirty="0" err="1"/>
              <a:t>nanoescala</a:t>
            </a:r>
            <a:r>
              <a:rPr lang="es-MX" sz="1400" dirty="0"/>
              <a:t>.</a:t>
            </a:r>
          </a:p>
        </p:txBody>
      </p:sp>
      <p:sp>
        <p:nvSpPr>
          <p:cNvPr id="7" name="CuadroTexto 6">
            <a:extLst>
              <a:ext uri="{FF2B5EF4-FFF2-40B4-BE49-F238E27FC236}">
                <a16:creationId xmlns:a16="http://schemas.microsoft.com/office/drawing/2014/main" id="{BD6D7198-CBEF-42F8-8245-E76DCE67F21A}"/>
              </a:ext>
            </a:extLst>
          </p:cNvPr>
          <p:cNvSpPr txBox="1"/>
          <p:nvPr/>
        </p:nvSpPr>
        <p:spPr>
          <a:xfrm>
            <a:off x="3523438" y="2428868"/>
            <a:ext cx="8215370" cy="1446550"/>
          </a:xfrm>
          <a:prstGeom prst="rect">
            <a:avLst/>
          </a:prstGeom>
          <a:noFill/>
        </p:spPr>
        <p:txBody>
          <a:bodyPr wrap="square" rtlCol="0">
            <a:spAutoFit/>
          </a:bodyPr>
          <a:lstStyle/>
          <a:p>
            <a:pPr algn="just"/>
            <a:r>
              <a:rPr lang="es-MX" sz="1400" b="1" spc="300" dirty="0">
                <a:solidFill>
                  <a:srgbClr val="CC0099"/>
                </a:solidFill>
              </a:rPr>
              <a:t>¿Qué hace?</a:t>
            </a:r>
          </a:p>
          <a:p>
            <a:pPr algn="just"/>
            <a:br>
              <a:rPr lang="es-MX" b="1" spc="300" dirty="0">
                <a:effectLst>
                  <a:outerShdw blurRad="38100" dist="38100" dir="2700000" algn="tl">
                    <a:srgbClr val="000000">
                      <a:alpha val="43137"/>
                    </a:srgbClr>
                  </a:outerShdw>
                </a:effectLst>
              </a:rPr>
            </a:br>
            <a:r>
              <a:rPr lang="es-MX" sz="1400" dirty="0"/>
              <a:t>Generar innovaciones tecnológicas teniendo en cuenta su impacto social y ambiental. Fabricación de </a:t>
            </a:r>
            <a:r>
              <a:rPr lang="es-MX" sz="1400" dirty="0" err="1"/>
              <a:t>biosensores</a:t>
            </a:r>
            <a:r>
              <a:rPr lang="es-MX" sz="1400" dirty="0"/>
              <a:t>, manufactura de microprocesadores, desarrollo de biomateriales, desarrollo de dispositivos electrónicos, desarrollo de nuevos tratamientos médicos y medicamentos, así como aplicaciones energéticas y ambientales.</a:t>
            </a:r>
          </a:p>
        </p:txBody>
      </p:sp>
      <p:sp>
        <p:nvSpPr>
          <p:cNvPr id="8" name="CuadroTexto 7">
            <a:extLst>
              <a:ext uri="{FF2B5EF4-FFF2-40B4-BE49-F238E27FC236}">
                <a16:creationId xmlns:a16="http://schemas.microsoft.com/office/drawing/2014/main" id="{F6FF328D-31AE-4C0F-BBD6-F490D6EEF159}"/>
              </a:ext>
            </a:extLst>
          </p:cNvPr>
          <p:cNvSpPr txBox="1"/>
          <p:nvPr/>
        </p:nvSpPr>
        <p:spPr>
          <a:xfrm>
            <a:off x="3952066" y="4000504"/>
            <a:ext cx="7858180" cy="1384995"/>
          </a:xfrm>
          <a:prstGeom prst="rect">
            <a:avLst/>
          </a:prstGeom>
          <a:noFill/>
        </p:spPr>
        <p:txBody>
          <a:bodyPr wrap="square" rtlCol="0">
            <a:spAutoFit/>
          </a:bodyPr>
          <a:lstStyle/>
          <a:p>
            <a:r>
              <a:rPr lang="es-MX" sz="1400" b="1" spc="300" dirty="0">
                <a:solidFill>
                  <a:srgbClr val="CC0099"/>
                </a:solidFill>
              </a:rPr>
              <a:t>¿​Dónde es su campo de trabajo?</a:t>
            </a:r>
          </a:p>
          <a:p>
            <a:endParaRPr lang="es-MX" sz="1400" b="1" spc="300" dirty="0">
              <a:solidFill>
                <a:srgbClr val="CC0099"/>
              </a:solidFill>
            </a:endParaRPr>
          </a:p>
          <a:p>
            <a:pPr algn="just"/>
            <a:r>
              <a:rPr lang="es-MX" sz="1400" dirty="0"/>
              <a:t>En empresas de alta o mediana tecnología, así como en los ámbitos energéticos, de comunicaciones, salud, etc.  En los campos de la microelectrónica, </a:t>
            </a:r>
            <a:r>
              <a:rPr lang="es-MX" sz="1400" dirty="0" err="1"/>
              <a:t>optoeléctrica</a:t>
            </a:r>
            <a:r>
              <a:rPr lang="es-MX" sz="1400" dirty="0"/>
              <a:t>, agricultura, medicina, industria farmacéutica o de cosméticos, industria textil, química, biotecnología, almacenamiento de información, combustibles alternos, fuentes limpias de energía, industria del cemento, etc.</a:t>
            </a:r>
          </a:p>
        </p:txBody>
      </p:sp>
      <p:sp>
        <p:nvSpPr>
          <p:cNvPr id="9" name="CuadroTexto 8">
            <a:extLst>
              <a:ext uri="{FF2B5EF4-FFF2-40B4-BE49-F238E27FC236}">
                <a16:creationId xmlns:a16="http://schemas.microsoft.com/office/drawing/2014/main" id="{E1A02216-36DA-4572-83B7-A4E9FA555164}"/>
              </a:ext>
            </a:extLst>
          </p:cNvPr>
          <p:cNvSpPr txBox="1"/>
          <p:nvPr/>
        </p:nvSpPr>
        <p:spPr>
          <a:xfrm>
            <a:off x="4023504" y="5473005"/>
            <a:ext cx="5500726" cy="1169551"/>
          </a:xfrm>
          <a:prstGeom prst="rect">
            <a:avLst/>
          </a:prstGeom>
          <a:noFill/>
        </p:spPr>
        <p:txBody>
          <a:bodyPr wrap="square" rtlCol="0">
            <a:spAutoFit/>
          </a:bodyPr>
          <a:lstStyle/>
          <a:p>
            <a:r>
              <a:rPr lang="es-MX" sz="1400" b="1" spc="300" dirty="0">
                <a:solidFill>
                  <a:srgbClr val="CC0099"/>
                </a:solidFill>
              </a:rPr>
              <a:t>¿Dónde se estudia?</a:t>
            </a:r>
          </a:p>
          <a:p>
            <a:endParaRPr lang="es-MX" sz="1400" dirty="0"/>
          </a:p>
          <a:p>
            <a:r>
              <a:rPr lang="es-MX" sz="1400" dirty="0"/>
              <a:t>Centro de </a:t>
            </a:r>
            <a:r>
              <a:rPr lang="es-MX" sz="1400" dirty="0" err="1"/>
              <a:t>Nanociencias</a:t>
            </a:r>
            <a:r>
              <a:rPr lang="es-MX" sz="1400" dirty="0"/>
              <a:t> y Nanotecnología</a:t>
            </a:r>
          </a:p>
          <a:p>
            <a:endParaRPr lang="es-MX" sz="1400" dirty="0"/>
          </a:p>
          <a:p>
            <a:r>
              <a:rPr lang="es-MX" sz="1400" dirty="0"/>
              <a:t>Centro de </a:t>
            </a:r>
            <a:r>
              <a:rPr lang="es-MX" sz="1400" dirty="0" err="1"/>
              <a:t>Nanociencias</a:t>
            </a:r>
            <a:r>
              <a:rPr lang="es-MX" sz="1400" dirty="0"/>
              <a:t> y Nanotecnología en Ensenada, Baja California​</a:t>
            </a:r>
          </a:p>
        </p:txBody>
      </p:sp>
      <p:grpSp>
        <p:nvGrpSpPr>
          <p:cNvPr id="13" name="Grupo 9">
            <a:extLst>
              <a:ext uri="{FF2B5EF4-FFF2-40B4-BE49-F238E27FC236}">
                <a16:creationId xmlns:a16="http://schemas.microsoft.com/office/drawing/2014/main" id="{DA892850-1273-4B19-9DBD-97851B738638}"/>
              </a:ext>
            </a:extLst>
          </p:cNvPr>
          <p:cNvGrpSpPr/>
          <p:nvPr/>
        </p:nvGrpSpPr>
        <p:grpSpPr>
          <a:xfrm>
            <a:off x="9887752" y="5209146"/>
            <a:ext cx="1913208" cy="1434564"/>
            <a:chOff x="356315" y="5173119"/>
            <a:chExt cx="1944869" cy="1391447"/>
          </a:xfrm>
        </p:grpSpPr>
        <p:pic>
          <p:nvPicPr>
            <p:cNvPr id="14" name="Gráfico 10" descr="Huellas de animal">
              <a:hlinkClick r:id="rId3" action="ppaction://hlinksldjump"/>
              <a:extLst>
                <a:ext uri="{FF2B5EF4-FFF2-40B4-BE49-F238E27FC236}">
                  <a16:creationId xmlns:a16="http://schemas.microsoft.com/office/drawing/2014/main" id="{D972B846-C54C-44D7-A885-3119C7F13E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5" name="CuadroTexto 11">
              <a:hlinkClick r:id="rId3" action="ppaction://hlinksldjump"/>
              <a:extLst>
                <a:ext uri="{FF2B5EF4-FFF2-40B4-BE49-F238E27FC236}">
                  <a16:creationId xmlns:a16="http://schemas.microsoft.com/office/drawing/2014/main" id="{200EEFE9-C3C3-40E7-80F8-40639AFFF9D1}"/>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2">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692029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46F0813-DF0C-4D1A-9BA7-3EAB7BD3C343}"/>
              </a:ext>
            </a:extLst>
          </p:cNvPr>
          <p:cNvPicPr>
            <a:picLocks noChangeAspect="1"/>
          </p:cNvPicPr>
          <p:nvPr/>
        </p:nvPicPr>
        <p:blipFill rotWithShape="1">
          <a:blip r:embed="rId2"/>
          <a:srcRect l="41730" t="28987" r="12196" b="26886"/>
          <a:stretch/>
        </p:blipFill>
        <p:spPr>
          <a:xfrm>
            <a:off x="0" y="0"/>
            <a:ext cx="12190413" cy="6867680"/>
          </a:xfrm>
          <a:prstGeom prst="rect">
            <a:avLst/>
          </a:prstGeom>
        </p:spPr>
      </p:pic>
      <p:sp>
        <p:nvSpPr>
          <p:cNvPr id="2" name="Título 1">
            <a:extLst>
              <a:ext uri="{FF2B5EF4-FFF2-40B4-BE49-F238E27FC236}">
                <a16:creationId xmlns:a16="http://schemas.microsoft.com/office/drawing/2014/main" id="{38E18B5A-D2FF-4743-BFC1-EA9C7ED2C003}"/>
              </a:ext>
            </a:extLst>
          </p:cNvPr>
          <p:cNvSpPr>
            <a:spLocks noGrp="1"/>
          </p:cNvSpPr>
          <p:nvPr>
            <p:ph type="title"/>
          </p:nvPr>
        </p:nvSpPr>
        <p:spPr>
          <a:xfrm>
            <a:off x="4523570" y="0"/>
            <a:ext cx="4128363" cy="1143000"/>
          </a:xfrm>
        </p:spPr>
        <p:txBody>
          <a:bodyPr/>
          <a:lstStyle/>
          <a:p>
            <a:r>
              <a:rPr lang="es-MX" i="1" dirty="0"/>
              <a:t>Tecnología</a:t>
            </a:r>
          </a:p>
        </p:txBody>
      </p:sp>
      <p:sp>
        <p:nvSpPr>
          <p:cNvPr id="8" name="CuadroTexto 7">
            <a:extLst>
              <a:ext uri="{FF2B5EF4-FFF2-40B4-BE49-F238E27FC236}">
                <a16:creationId xmlns:a16="http://schemas.microsoft.com/office/drawing/2014/main" id="{E986B8D8-D6F6-41B5-9692-75E83DC20E05}"/>
              </a:ext>
            </a:extLst>
          </p:cNvPr>
          <p:cNvSpPr txBox="1"/>
          <p:nvPr/>
        </p:nvSpPr>
        <p:spPr>
          <a:xfrm>
            <a:off x="237290" y="830689"/>
            <a:ext cx="7000924" cy="1169551"/>
          </a:xfrm>
          <a:prstGeom prst="rect">
            <a:avLst/>
          </a:prstGeom>
          <a:noFill/>
        </p:spPr>
        <p:txBody>
          <a:bodyPr wrap="square" rtlCol="0">
            <a:spAutoFit/>
          </a:bodyPr>
          <a:lstStyle/>
          <a:p>
            <a:r>
              <a:rPr lang="es-MX" sz="1400" b="1" spc="300" dirty="0">
                <a:solidFill>
                  <a:srgbClr val="FF0066"/>
                </a:solidFill>
              </a:rPr>
              <a:t>¿Qué es?</a:t>
            </a:r>
          </a:p>
          <a:p>
            <a:pPr algn="just"/>
            <a:br>
              <a:rPr lang="es-MX" sz="1400" dirty="0"/>
            </a:br>
            <a:r>
              <a:rPr lang="es-MX" sz="1400" dirty="0"/>
              <a:t> Profesionista con alta capacidad para desarrollar proyectos de innovación tecnológica que resuelvan necesidades o problemáticas específicas en diferentes áreas. Lo que permite la conversión óptima de los recursos naturales en beneficio del ser humano.</a:t>
            </a:r>
          </a:p>
        </p:txBody>
      </p:sp>
      <p:sp>
        <p:nvSpPr>
          <p:cNvPr id="9" name="CuadroTexto 8">
            <a:extLst>
              <a:ext uri="{FF2B5EF4-FFF2-40B4-BE49-F238E27FC236}">
                <a16:creationId xmlns:a16="http://schemas.microsoft.com/office/drawing/2014/main" id="{DF7FAABE-D78A-4778-8A75-CC46A812A11A}"/>
              </a:ext>
            </a:extLst>
          </p:cNvPr>
          <p:cNvSpPr txBox="1"/>
          <p:nvPr/>
        </p:nvSpPr>
        <p:spPr>
          <a:xfrm>
            <a:off x="308728" y="2143116"/>
            <a:ext cx="5786478" cy="1446550"/>
          </a:xfrm>
          <a:prstGeom prst="rect">
            <a:avLst/>
          </a:prstGeom>
          <a:noFill/>
        </p:spPr>
        <p:txBody>
          <a:bodyPr wrap="square" rtlCol="0">
            <a:spAutoFit/>
          </a:bodyPr>
          <a:lstStyle/>
          <a:p>
            <a:pPr algn="just"/>
            <a:r>
              <a:rPr lang="es-MX" sz="1400" b="1" spc="300" dirty="0">
                <a:solidFill>
                  <a:srgbClr val="FF0066"/>
                </a:solidFill>
              </a:rPr>
              <a:t>¿Qué hace?</a:t>
            </a:r>
          </a:p>
          <a:p>
            <a:pPr algn="just"/>
            <a:br>
              <a:rPr lang="es-MX" b="1" spc="300" dirty="0">
                <a:effectLst>
                  <a:outerShdw blurRad="38100" dist="38100" dir="2700000" algn="tl">
                    <a:srgbClr val="000000">
                      <a:alpha val="43137"/>
                    </a:srgbClr>
                  </a:outerShdw>
                </a:effectLst>
              </a:rPr>
            </a:br>
            <a:r>
              <a:rPr lang="es-MX" sz="1400" dirty="0"/>
              <a:t>Apoya en la instalación, adaptación y modificación de maquinarias. Desarrolla nuevas tecnologías, modifica y adapta las existentes. Participa  en tareas de desarrollo, mejoramiento y difusión  tecnológica que  promuevan el desarrollo del país. </a:t>
            </a:r>
          </a:p>
        </p:txBody>
      </p:sp>
      <p:sp>
        <p:nvSpPr>
          <p:cNvPr id="10" name="CuadroTexto 9">
            <a:extLst>
              <a:ext uri="{FF2B5EF4-FFF2-40B4-BE49-F238E27FC236}">
                <a16:creationId xmlns:a16="http://schemas.microsoft.com/office/drawing/2014/main" id="{F0F14C54-D46B-4647-AB7A-1013D41B5558}"/>
              </a:ext>
            </a:extLst>
          </p:cNvPr>
          <p:cNvSpPr txBox="1"/>
          <p:nvPr/>
        </p:nvSpPr>
        <p:spPr>
          <a:xfrm>
            <a:off x="308728" y="3714752"/>
            <a:ext cx="5929354" cy="1231106"/>
          </a:xfrm>
          <a:prstGeom prst="rect">
            <a:avLst/>
          </a:prstGeom>
          <a:noFill/>
        </p:spPr>
        <p:txBody>
          <a:bodyPr wrap="square" rtlCol="0">
            <a:spAutoFit/>
          </a:bodyPr>
          <a:lstStyle/>
          <a:p>
            <a:r>
              <a:rPr lang="es-MX" sz="1400" b="1" spc="300" dirty="0">
                <a:solidFill>
                  <a:srgbClr val="FF0066"/>
                </a:solidFill>
              </a:rPr>
              <a:t>¿​Dónde es su campo de trabajo?</a:t>
            </a:r>
            <a:br>
              <a:rPr lang="es-MX" dirty="0"/>
            </a:br>
            <a:endParaRPr lang="es-MX" dirty="0"/>
          </a:p>
          <a:p>
            <a:pPr algn="just"/>
            <a:r>
              <a:rPr lang="es-MX" sz="1400" dirty="0"/>
              <a:t>Se desempeña en  instituciones públicas, como la Secretaria de Energía, Desarrollo Urbano y de Vivienda, de Obras y Servicios, de Comunicaciones y Transportes, de Salud, y del Medio Ambiente, entre otras.</a:t>
            </a:r>
          </a:p>
        </p:txBody>
      </p:sp>
      <p:sp>
        <p:nvSpPr>
          <p:cNvPr id="11" name="CuadroTexto 10">
            <a:extLst>
              <a:ext uri="{FF2B5EF4-FFF2-40B4-BE49-F238E27FC236}">
                <a16:creationId xmlns:a16="http://schemas.microsoft.com/office/drawing/2014/main" id="{BD549F3B-659B-4BCB-A6A7-5B7B195F12E6}"/>
              </a:ext>
            </a:extLst>
          </p:cNvPr>
          <p:cNvSpPr txBox="1"/>
          <p:nvPr/>
        </p:nvSpPr>
        <p:spPr>
          <a:xfrm>
            <a:off x="380166" y="5072074"/>
            <a:ext cx="5500726" cy="1231106"/>
          </a:xfrm>
          <a:prstGeom prst="rect">
            <a:avLst/>
          </a:prstGeom>
          <a:noFill/>
        </p:spPr>
        <p:txBody>
          <a:bodyPr wrap="square" rtlCol="0">
            <a:spAutoFit/>
          </a:bodyPr>
          <a:lstStyle/>
          <a:p>
            <a:r>
              <a:rPr lang="es-MX" sz="1400" b="1" spc="300" dirty="0">
                <a:solidFill>
                  <a:srgbClr val="FF0066"/>
                </a:solidFill>
              </a:rPr>
              <a:t>¿Dónde se estudia?</a:t>
            </a:r>
          </a:p>
          <a:p>
            <a:endParaRPr lang="es-MX" dirty="0"/>
          </a:p>
          <a:p>
            <a:r>
              <a:rPr lang="es-MX" sz="1400" dirty="0"/>
              <a:t>Facultad de Estudios Superiores </a:t>
            </a:r>
            <a:r>
              <a:rPr lang="es-MX" sz="1400" dirty="0" err="1"/>
              <a:t>Cuautitlán</a:t>
            </a:r>
            <a:endParaRPr lang="es-MX" sz="1400" dirty="0"/>
          </a:p>
          <a:p>
            <a:endParaRPr lang="es-MX" sz="1400" dirty="0"/>
          </a:p>
          <a:p>
            <a:r>
              <a:rPr lang="es-MX" sz="1400" dirty="0"/>
              <a:t>Escuela Nacional de Estudios Superiores, Unidad </a:t>
            </a:r>
            <a:r>
              <a:rPr lang="es-MX" sz="1400" dirty="0" err="1"/>
              <a:t>Juriquilla</a:t>
            </a:r>
            <a:r>
              <a:rPr lang="es-MX" sz="1400" dirty="0"/>
              <a:t>, Querétaro</a:t>
            </a:r>
          </a:p>
        </p:txBody>
      </p:sp>
      <p:grpSp>
        <p:nvGrpSpPr>
          <p:cNvPr id="12" name="Grupo 11">
            <a:extLst>
              <a:ext uri="{FF2B5EF4-FFF2-40B4-BE49-F238E27FC236}">
                <a16:creationId xmlns:a16="http://schemas.microsoft.com/office/drawing/2014/main" id="{571461B5-908F-4913-B62A-9EA4CC923AE4}"/>
              </a:ext>
            </a:extLst>
          </p:cNvPr>
          <p:cNvGrpSpPr/>
          <p:nvPr/>
        </p:nvGrpSpPr>
        <p:grpSpPr>
          <a:xfrm>
            <a:off x="9309916" y="5286388"/>
            <a:ext cx="1913208" cy="1434564"/>
            <a:chOff x="356315" y="5173119"/>
            <a:chExt cx="1944869" cy="1391447"/>
          </a:xfrm>
        </p:grpSpPr>
        <p:pic>
          <p:nvPicPr>
            <p:cNvPr id="13" name="Gráfico 12" descr="Huellas de animal">
              <a:hlinkClick r:id="rId3" action="ppaction://hlinksldjump"/>
              <a:extLst>
                <a:ext uri="{FF2B5EF4-FFF2-40B4-BE49-F238E27FC236}">
                  <a16:creationId xmlns:a16="http://schemas.microsoft.com/office/drawing/2014/main" id="{DCE510F5-723A-45BE-915F-F0036723D1AC}"/>
                </a:ext>
              </a:extLst>
            </p:cNvPr>
            <p:cNvPicPr>
              <a:picLocks noChangeAspect="1"/>
            </p:cNvPicPr>
            <p:nvPr/>
          </p:nvPicPr>
          <p:blipFill>
            <a:blip r:embed="rId4" cstate="print">
              <a:duotone>
                <a:prstClr val="black"/>
                <a:srgbClr val="CC000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4" name="CuadroTexto 13">
              <a:hlinkClick r:id="rId3" action="ppaction://hlinksldjump"/>
              <a:extLst>
                <a:ext uri="{FF2B5EF4-FFF2-40B4-BE49-F238E27FC236}">
                  <a16:creationId xmlns:a16="http://schemas.microsoft.com/office/drawing/2014/main" id="{AAF1D36E-3BB1-4D83-A45C-90D424A35F89}"/>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C00000"/>
                  </a:solidFill>
                  <a:effectLst>
                    <a:outerShdw blurRad="38100" dist="38100" dir="2700000" algn="tl">
                      <a:srgbClr val="000000">
                        <a:alpha val="43137"/>
                      </a:srgbClr>
                    </a:outerShdw>
                  </a:effectLst>
                </a:rPr>
                <a:t>INICIO</a:t>
              </a:r>
            </a:p>
          </p:txBody>
        </p:sp>
      </p:grpSp>
      <p:sp>
        <p:nvSpPr>
          <p:cNvPr id="15" name="Rectángulo 4">
            <a:extLst>
              <a:ext uri="{FF2B5EF4-FFF2-40B4-BE49-F238E27FC236}">
                <a16:creationId xmlns:a16="http://schemas.microsoft.com/office/drawing/2014/main" id="{0DA03AD4-FAE9-4058-A9E8-ED491261B408}"/>
              </a:ext>
            </a:extLst>
          </p:cNvPr>
          <p:cNvSpPr/>
          <p:nvPr/>
        </p:nvSpPr>
        <p:spPr>
          <a:xfrm>
            <a:off x="7760707" y="0"/>
            <a:ext cx="4429706" cy="1200329"/>
          </a:xfrm>
          <a:prstGeom prst="rect">
            <a:avLst/>
          </a:prstGeom>
        </p:spPr>
        <p:txBody>
          <a:bodyPr wrap="square">
            <a:spAutoFit/>
          </a:bodyPr>
          <a:lstStyle/>
          <a:p>
            <a:pPr algn="ctr"/>
            <a:r>
              <a:rPr lang="es-MX" b="1" u="sng" spc="300" dirty="0">
                <a:solidFill>
                  <a:srgbClr val="993366"/>
                </a:solidFill>
              </a:rPr>
              <a:t>IMPORTANTE</a:t>
            </a:r>
          </a:p>
          <a:p>
            <a:endParaRPr lang="es-MX" dirty="0">
              <a:solidFill>
                <a:srgbClr val="993366"/>
              </a:solidFill>
            </a:endParaRPr>
          </a:p>
          <a:p>
            <a:pPr marL="285750" indent="-285750" algn="ctr">
              <a:buFont typeface="Calibri" panose="020F0502020204030204" pitchFamily="34" charset="0"/>
              <a:buChar char="→"/>
            </a:pPr>
            <a:r>
              <a:rPr lang="es-MX" dirty="0">
                <a:solidFill>
                  <a:srgbClr val="993366"/>
                </a:solidFill>
              </a:rPr>
              <a:t>Carrera de ingreso indirecto</a:t>
            </a:r>
          </a:p>
          <a:p>
            <a:pPr marL="285750" indent="-285750" algn="ctr">
              <a:buFont typeface="Calibri" panose="020F0502020204030204" pitchFamily="34" charset="0"/>
              <a:buChar char="→"/>
            </a:pPr>
            <a:r>
              <a:rPr lang="es-MX" dirty="0">
                <a:solidFill>
                  <a:srgbClr val="993366"/>
                </a:solidFill>
              </a:rPr>
              <a:t>Carrera de alta demanda</a:t>
            </a:r>
          </a:p>
        </p:txBody>
      </p:sp>
    </p:spTree>
    <p:extLst>
      <p:ext uri="{BB962C8B-B14F-4D97-AF65-F5344CB8AC3E}">
        <p14:creationId xmlns:p14="http://schemas.microsoft.com/office/powerpoint/2010/main" val="628083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F3C539-8B99-4415-8157-865773F18117}"/>
              </a:ext>
            </a:extLst>
          </p:cNvPr>
          <p:cNvPicPr>
            <a:picLocks noChangeAspect="1"/>
          </p:cNvPicPr>
          <p:nvPr/>
        </p:nvPicPr>
        <p:blipFill rotWithShape="1">
          <a:blip r:embed="rId2">
            <a:lum contrast="20000"/>
          </a:blip>
          <a:srcRect l="42321" t="32139" r="11604" b="23734"/>
          <a:stretch/>
        </p:blipFill>
        <p:spPr>
          <a:xfrm flipH="1">
            <a:off x="-2" y="0"/>
            <a:ext cx="12190413" cy="6885889"/>
          </a:xfrm>
          <a:prstGeom prst="rect">
            <a:avLst/>
          </a:prstGeom>
        </p:spPr>
      </p:pic>
      <p:sp>
        <p:nvSpPr>
          <p:cNvPr id="2" name="Título 1">
            <a:extLst>
              <a:ext uri="{FF2B5EF4-FFF2-40B4-BE49-F238E27FC236}">
                <a16:creationId xmlns:a16="http://schemas.microsoft.com/office/drawing/2014/main" id="{D782DFCB-7225-4CC2-B546-14B79061BAAB}"/>
              </a:ext>
            </a:extLst>
          </p:cNvPr>
          <p:cNvSpPr>
            <a:spLocks noGrp="1"/>
          </p:cNvSpPr>
          <p:nvPr>
            <p:ph type="title"/>
          </p:nvPr>
        </p:nvSpPr>
        <p:spPr>
          <a:xfrm>
            <a:off x="665918" y="0"/>
            <a:ext cx="10971372" cy="1143000"/>
          </a:xfrm>
        </p:spPr>
        <p:txBody>
          <a:bodyPr>
            <a:normAutofit/>
          </a:bodyPr>
          <a:lstStyle/>
          <a:p>
            <a:r>
              <a:rPr lang="es-MX" i="1" dirty="0"/>
              <a:t>Tecnologías para la información en ciencias</a:t>
            </a:r>
          </a:p>
        </p:txBody>
      </p:sp>
      <p:sp>
        <p:nvSpPr>
          <p:cNvPr id="6" name="Rectángulo 5">
            <a:extLst>
              <a:ext uri="{FF2B5EF4-FFF2-40B4-BE49-F238E27FC236}">
                <a16:creationId xmlns:a16="http://schemas.microsoft.com/office/drawing/2014/main" id="{69BBE457-BDE4-450A-8836-0354ADEEC1EF}"/>
              </a:ext>
            </a:extLst>
          </p:cNvPr>
          <p:cNvSpPr/>
          <p:nvPr/>
        </p:nvSpPr>
        <p:spPr>
          <a:xfrm>
            <a:off x="3880628" y="934034"/>
            <a:ext cx="4429706" cy="923330"/>
          </a:xfrm>
          <a:prstGeom prst="rect">
            <a:avLst/>
          </a:prstGeom>
        </p:spPr>
        <p:txBody>
          <a:bodyPr wrap="square">
            <a:spAutoFit/>
          </a:bodyPr>
          <a:lstStyle/>
          <a:p>
            <a:pPr algn="ctr"/>
            <a:r>
              <a:rPr lang="es-MX" b="1" u="sng" spc="300" dirty="0">
                <a:solidFill>
                  <a:srgbClr val="339966"/>
                </a:solidFill>
              </a:rPr>
              <a:t>IMPORTANTE</a:t>
            </a:r>
          </a:p>
          <a:p>
            <a:endParaRPr lang="es-MX" dirty="0">
              <a:solidFill>
                <a:srgbClr val="339966"/>
              </a:solidFill>
            </a:endParaRPr>
          </a:p>
          <a:p>
            <a:pPr marL="285750" indent="-285750" algn="ctr">
              <a:buFont typeface="Calibri" panose="020F0502020204030204" pitchFamily="34" charset="0"/>
              <a:buChar char="→"/>
            </a:pPr>
            <a:r>
              <a:rPr lang="es-MX" dirty="0">
                <a:solidFill>
                  <a:srgbClr val="339966"/>
                </a:solidFill>
              </a:rPr>
              <a:t>Carrera de alta demanda</a:t>
            </a:r>
          </a:p>
        </p:txBody>
      </p:sp>
      <p:sp>
        <p:nvSpPr>
          <p:cNvPr id="7" name="CuadroTexto 6">
            <a:extLst>
              <a:ext uri="{FF2B5EF4-FFF2-40B4-BE49-F238E27FC236}">
                <a16:creationId xmlns:a16="http://schemas.microsoft.com/office/drawing/2014/main" id="{F54DD49B-0898-47EA-9438-4B30CA257993}"/>
              </a:ext>
            </a:extLst>
          </p:cNvPr>
          <p:cNvSpPr txBox="1"/>
          <p:nvPr/>
        </p:nvSpPr>
        <p:spPr>
          <a:xfrm>
            <a:off x="308728" y="1826303"/>
            <a:ext cx="3888432" cy="2031325"/>
          </a:xfrm>
          <a:prstGeom prst="rect">
            <a:avLst/>
          </a:prstGeom>
          <a:noFill/>
        </p:spPr>
        <p:txBody>
          <a:bodyPr wrap="square" rtlCol="0">
            <a:spAutoFit/>
          </a:bodyPr>
          <a:lstStyle/>
          <a:p>
            <a:r>
              <a:rPr lang="es-MX" sz="1400" b="1" spc="300" dirty="0">
                <a:solidFill>
                  <a:schemeClr val="accent2">
                    <a:lumMod val="75000"/>
                  </a:schemeClr>
                </a:solidFill>
              </a:rPr>
              <a:t>¿Qué es?</a:t>
            </a:r>
            <a:br>
              <a:rPr lang="es-MX" sz="1400" dirty="0"/>
            </a:br>
            <a:endParaRPr lang="es-MX" sz="1400" dirty="0"/>
          </a:p>
          <a:p>
            <a:pPr algn="just"/>
            <a:r>
              <a:rPr lang="es-MX" sz="1400" dirty="0"/>
              <a:t>Profesionista con conocimientos sólidos en el uso de metodologías y herramientas de Matemáticas Aplicadas, así como de los beneficios que ofrecen las tecnologías de la información para construir modelos formales o computacionales, para planear, diseñar y administrar proyectos de investigación o de desarrollo tecnológico.</a:t>
            </a:r>
          </a:p>
        </p:txBody>
      </p:sp>
      <p:sp>
        <p:nvSpPr>
          <p:cNvPr id="8" name="CuadroTexto 7">
            <a:extLst>
              <a:ext uri="{FF2B5EF4-FFF2-40B4-BE49-F238E27FC236}">
                <a16:creationId xmlns:a16="http://schemas.microsoft.com/office/drawing/2014/main" id="{ED292CFE-E508-4B00-B7A6-B65FDAC67355}"/>
              </a:ext>
            </a:extLst>
          </p:cNvPr>
          <p:cNvSpPr txBox="1"/>
          <p:nvPr/>
        </p:nvSpPr>
        <p:spPr>
          <a:xfrm>
            <a:off x="4380694" y="2041746"/>
            <a:ext cx="3797148" cy="1815882"/>
          </a:xfrm>
          <a:prstGeom prst="rect">
            <a:avLst/>
          </a:prstGeom>
          <a:noFill/>
        </p:spPr>
        <p:txBody>
          <a:bodyPr wrap="square" rtlCol="0">
            <a:spAutoFit/>
          </a:bodyPr>
          <a:lstStyle/>
          <a:p>
            <a:pPr algn="just"/>
            <a:r>
              <a:rPr lang="es-MX" sz="1400" b="1" spc="300" dirty="0">
                <a:solidFill>
                  <a:schemeClr val="accent2">
                    <a:lumMod val="75000"/>
                  </a:schemeClr>
                </a:solidFill>
              </a:rPr>
              <a:t>¿Qué hace?</a:t>
            </a:r>
          </a:p>
          <a:p>
            <a:pPr algn="just"/>
            <a:endParaRPr lang="es-MX" sz="1400" b="1" spc="300" dirty="0"/>
          </a:p>
          <a:p>
            <a:pPr algn="just"/>
            <a:r>
              <a:rPr lang="es-MX" sz="1400" dirty="0"/>
              <a:t>Aplica herramientas y metodologías de matemáticas aplicadas. Su ámbito es el conocimiento de frontera, útil en el avance de diferentes campos de la Ciencia (Ciencias Biológicas, de la Tierra y de la Información). Diseña modelos formales o computacionales.</a:t>
            </a:r>
          </a:p>
        </p:txBody>
      </p:sp>
      <p:sp>
        <p:nvSpPr>
          <p:cNvPr id="9" name="CuadroTexto 8">
            <a:extLst>
              <a:ext uri="{FF2B5EF4-FFF2-40B4-BE49-F238E27FC236}">
                <a16:creationId xmlns:a16="http://schemas.microsoft.com/office/drawing/2014/main" id="{A45EB4BE-956C-416D-95A0-080BFEAF0BDE}"/>
              </a:ext>
            </a:extLst>
          </p:cNvPr>
          <p:cNvSpPr txBox="1"/>
          <p:nvPr/>
        </p:nvSpPr>
        <p:spPr>
          <a:xfrm>
            <a:off x="8369569" y="1476736"/>
            <a:ext cx="3654991" cy="2523768"/>
          </a:xfrm>
          <a:prstGeom prst="rect">
            <a:avLst/>
          </a:prstGeom>
          <a:noFill/>
        </p:spPr>
        <p:txBody>
          <a:bodyPr wrap="square" rtlCol="0">
            <a:spAutoFit/>
          </a:bodyPr>
          <a:lstStyle/>
          <a:p>
            <a:r>
              <a:rPr lang="es-MX" sz="1400" b="1" spc="300" dirty="0">
                <a:solidFill>
                  <a:schemeClr val="accent2">
                    <a:lumMod val="75000"/>
                  </a:schemeClr>
                </a:solidFill>
              </a:rPr>
              <a:t>¿​Dónde es su campo de trabajo?</a:t>
            </a:r>
            <a:br>
              <a:rPr lang="es-MX" dirty="0"/>
            </a:br>
            <a:endParaRPr lang="es-MX" dirty="0"/>
          </a:p>
          <a:p>
            <a:pPr algn="just"/>
            <a:r>
              <a:rPr lang="es-MX" sz="1400" dirty="0"/>
              <a:t>Puede laborar en la Comisión Nacional del Agua, Secretaría del Medio Ambiente y Recursos Naturales, Procuraduría Federal de Protección al Ambiente, Secretaría de Salud, Secretaría de Agricultura, Ganadería, Desarrollo Rural, Pesca y Alimentación, Secretarías estatales, etc. También puede ejercer en el Sector Privado.</a:t>
            </a:r>
          </a:p>
        </p:txBody>
      </p:sp>
      <p:sp>
        <p:nvSpPr>
          <p:cNvPr id="10" name="CuadroTexto 9">
            <a:extLst>
              <a:ext uri="{FF2B5EF4-FFF2-40B4-BE49-F238E27FC236}">
                <a16:creationId xmlns:a16="http://schemas.microsoft.com/office/drawing/2014/main" id="{2D0AD90C-3BC6-41EC-8D69-C2D5C41781FE}"/>
              </a:ext>
            </a:extLst>
          </p:cNvPr>
          <p:cNvSpPr txBox="1"/>
          <p:nvPr/>
        </p:nvSpPr>
        <p:spPr>
          <a:xfrm>
            <a:off x="4380694" y="4000504"/>
            <a:ext cx="3349165" cy="1015663"/>
          </a:xfrm>
          <a:prstGeom prst="rect">
            <a:avLst/>
          </a:prstGeom>
          <a:noFill/>
        </p:spPr>
        <p:txBody>
          <a:bodyPr wrap="square" rtlCol="0">
            <a:spAutoFit/>
          </a:bodyPr>
          <a:lstStyle/>
          <a:p>
            <a:r>
              <a:rPr lang="es-MX" sz="1400" b="1" spc="300" dirty="0">
                <a:solidFill>
                  <a:schemeClr val="accent2">
                    <a:lumMod val="75000"/>
                  </a:schemeClr>
                </a:solidFill>
              </a:rPr>
              <a:t>¿Dónde se estudia?</a:t>
            </a:r>
          </a:p>
          <a:p>
            <a:endParaRPr lang="es-MX" dirty="0"/>
          </a:p>
          <a:p>
            <a:r>
              <a:rPr lang="es-MX" sz="1400" dirty="0"/>
              <a:t>Escuela Nacional de Estudios Superiores, Unidad Morelia</a:t>
            </a:r>
          </a:p>
        </p:txBody>
      </p:sp>
      <p:grpSp>
        <p:nvGrpSpPr>
          <p:cNvPr id="11" name="Grupo 10">
            <a:extLst>
              <a:ext uri="{FF2B5EF4-FFF2-40B4-BE49-F238E27FC236}">
                <a16:creationId xmlns:a16="http://schemas.microsoft.com/office/drawing/2014/main" id="{BEFBB448-B703-4956-8F71-80E0D0B31AE5}"/>
              </a:ext>
            </a:extLst>
          </p:cNvPr>
          <p:cNvGrpSpPr/>
          <p:nvPr/>
        </p:nvGrpSpPr>
        <p:grpSpPr>
          <a:xfrm>
            <a:off x="9595668" y="5072074"/>
            <a:ext cx="1913208" cy="1434564"/>
            <a:chOff x="356315" y="5173119"/>
            <a:chExt cx="1944869" cy="1391447"/>
          </a:xfrm>
        </p:grpSpPr>
        <p:pic>
          <p:nvPicPr>
            <p:cNvPr id="12" name="Gráfico 11" descr="Huellas de animal">
              <a:hlinkClick r:id="rId3" action="ppaction://hlinksldjump"/>
              <a:extLst>
                <a:ext uri="{FF2B5EF4-FFF2-40B4-BE49-F238E27FC236}">
                  <a16:creationId xmlns:a16="http://schemas.microsoft.com/office/drawing/2014/main" id="{470B64B0-1E43-4779-BD27-DCC20C6780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3" name="CuadroTexto 12">
              <a:hlinkClick r:id="rId3" action="ppaction://hlinksldjump"/>
              <a:extLst>
                <a:ext uri="{FF2B5EF4-FFF2-40B4-BE49-F238E27FC236}">
                  <a16:creationId xmlns:a16="http://schemas.microsoft.com/office/drawing/2014/main" id="{24F429E2-E480-417A-9F63-7B9F6F4A2549}"/>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1">
                      <a:lumMod val="40000"/>
                      <a:lumOff val="6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151421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06BC87-1E18-44BC-B5D9-6AC967AE94FF}"/>
              </a:ext>
            </a:extLst>
          </p:cNvPr>
          <p:cNvPicPr>
            <a:picLocks noChangeAspect="1"/>
          </p:cNvPicPr>
          <p:nvPr/>
        </p:nvPicPr>
        <p:blipFill rotWithShape="1">
          <a:blip r:embed="rId2"/>
          <a:srcRect l="42321" t="34241" r="14773" b="19531"/>
          <a:stretch/>
        </p:blipFill>
        <p:spPr>
          <a:xfrm>
            <a:off x="838622" y="0"/>
            <a:ext cx="11351791" cy="6828272"/>
          </a:xfrm>
          <a:prstGeom prst="rect">
            <a:avLst/>
          </a:prstGeom>
        </p:spPr>
      </p:pic>
      <p:sp>
        <p:nvSpPr>
          <p:cNvPr id="2" name="1 Título"/>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Actuaría</a:t>
            </a:r>
          </a:p>
        </p:txBody>
      </p:sp>
      <p:sp>
        <p:nvSpPr>
          <p:cNvPr id="20" name="CuadroTexto 19">
            <a:extLst>
              <a:ext uri="{FF2B5EF4-FFF2-40B4-BE49-F238E27FC236}">
                <a16:creationId xmlns:a16="http://schemas.microsoft.com/office/drawing/2014/main" id="{FE7E5C06-7C0F-44DB-8A61-1855EA307157}"/>
              </a:ext>
            </a:extLst>
          </p:cNvPr>
          <p:cNvSpPr txBox="1"/>
          <p:nvPr/>
        </p:nvSpPr>
        <p:spPr>
          <a:xfrm>
            <a:off x="118542" y="963305"/>
            <a:ext cx="7560840" cy="1169551"/>
          </a:xfrm>
          <a:prstGeom prst="rect">
            <a:avLst/>
          </a:prstGeom>
          <a:noFill/>
        </p:spPr>
        <p:txBody>
          <a:bodyPr wrap="square" rtlCol="0">
            <a:spAutoFit/>
          </a:bodyPr>
          <a:lstStyle/>
          <a:p>
            <a:pPr algn="just"/>
            <a:r>
              <a:rPr lang="es-MX" sz="1400" b="1" spc="300" dirty="0">
                <a:solidFill>
                  <a:schemeClr val="accent6">
                    <a:lumMod val="75000"/>
                  </a:schemeClr>
                </a:solidFill>
              </a:rPr>
              <a:t>¿Qué es?</a:t>
            </a:r>
          </a:p>
          <a:p>
            <a:pPr algn="just"/>
            <a:br>
              <a:rPr lang="es-MX" sz="1400" dirty="0"/>
            </a:br>
            <a:r>
              <a:rPr lang="es-MX" sz="1400" dirty="0"/>
              <a:t>Desarrolla la capacidad para estudiar, plantear, formular y aplicar modelos de contenido matemático acerca de fenómenos que involucran riesgos, con el  fin de proveer información para la planeación, la previsión y la toma de decisiones.</a:t>
            </a:r>
          </a:p>
        </p:txBody>
      </p:sp>
      <p:sp>
        <p:nvSpPr>
          <p:cNvPr id="21" name="CuadroTexto 20">
            <a:extLst>
              <a:ext uri="{FF2B5EF4-FFF2-40B4-BE49-F238E27FC236}">
                <a16:creationId xmlns:a16="http://schemas.microsoft.com/office/drawing/2014/main" id="{82F5B947-16CC-4D92-A05F-C25DDA836926}"/>
              </a:ext>
            </a:extLst>
          </p:cNvPr>
          <p:cNvSpPr txBox="1"/>
          <p:nvPr/>
        </p:nvSpPr>
        <p:spPr>
          <a:xfrm>
            <a:off x="118542" y="2132856"/>
            <a:ext cx="7560840" cy="1169551"/>
          </a:xfrm>
          <a:prstGeom prst="rect">
            <a:avLst/>
          </a:prstGeom>
          <a:noFill/>
        </p:spPr>
        <p:txBody>
          <a:bodyPr wrap="square" rtlCol="0">
            <a:spAutoFit/>
          </a:bodyPr>
          <a:lstStyle/>
          <a:p>
            <a:pPr algn="just"/>
            <a:r>
              <a:rPr lang="es-MX" sz="1400" b="1" spc="300" dirty="0">
                <a:solidFill>
                  <a:schemeClr val="accent6">
                    <a:lumMod val="75000"/>
                  </a:schemeClr>
                </a:solidFill>
              </a:rPr>
              <a:t>¿Qué hace?</a:t>
            </a:r>
          </a:p>
          <a:p>
            <a:pPr algn="just"/>
            <a:br>
              <a:rPr lang="es-MX" sz="1400" dirty="0"/>
            </a:br>
            <a:r>
              <a:rPr lang="es-MX" sz="1400" dirty="0"/>
              <a:t>Identifican, evalúan, administran y previenen riesgos. Su aplicación está en áreas de conocimiento como las matemáticas aplicadas, las matemáticas actuariales, la probabilidad, la estadística, además de los aspectos socioeconómicos y administrativos de las situaciones en cuestión.</a:t>
            </a:r>
          </a:p>
        </p:txBody>
      </p:sp>
      <p:sp>
        <p:nvSpPr>
          <p:cNvPr id="22" name="CuadroTexto 21">
            <a:extLst>
              <a:ext uri="{FF2B5EF4-FFF2-40B4-BE49-F238E27FC236}">
                <a16:creationId xmlns:a16="http://schemas.microsoft.com/office/drawing/2014/main" id="{63662EE4-8E13-4F1C-BEB2-25C8F72F964A}"/>
              </a:ext>
            </a:extLst>
          </p:cNvPr>
          <p:cNvSpPr txBox="1"/>
          <p:nvPr/>
        </p:nvSpPr>
        <p:spPr>
          <a:xfrm>
            <a:off x="118542" y="3429000"/>
            <a:ext cx="7516972" cy="1661993"/>
          </a:xfrm>
          <a:prstGeom prst="rect">
            <a:avLst/>
          </a:prstGeom>
          <a:noFill/>
        </p:spPr>
        <p:txBody>
          <a:bodyPr wrap="square" rtlCol="0">
            <a:spAutoFit/>
          </a:bodyPr>
          <a:lstStyle/>
          <a:p>
            <a:r>
              <a:rPr lang="es-MX" sz="1400" b="1" spc="300" dirty="0">
                <a:solidFill>
                  <a:schemeClr val="accent6">
                    <a:lumMod val="75000"/>
                  </a:schemeClr>
                </a:solidFill>
              </a:rPr>
              <a:t>¿Dónde es su campo de trabajo?</a:t>
            </a:r>
            <a:br>
              <a:rPr lang="es-MX" dirty="0"/>
            </a:br>
            <a:endParaRPr lang="es-MX" dirty="0"/>
          </a:p>
          <a:p>
            <a:pPr algn="just"/>
            <a:r>
              <a:rPr lang="es-MX" sz="1400" dirty="0"/>
              <a:t>Su campo de trabajo actual y potencial le permite tener  un amplio desarrollo profesional y se concentra en  instituciones, empresas y compañías, entre las que se encuentran el sector público (instituciones gubernamentales y Secretarías) y el sector privado (instituciones bancarias y financieras, empresas informáticas, compañías aseguradoras, afianzadoras, despachos de consultoría, entre otras).</a:t>
            </a:r>
          </a:p>
        </p:txBody>
      </p:sp>
      <p:sp>
        <p:nvSpPr>
          <p:cNvPr id="23" name="CuadroTexto 22">
            <a:extLst>
              <a:ext uri="{FF2B5EF4-FFF2-40B4-BE49-F238E27FC236}">
                <a16:creationId xmlns:a16="http://schemas.microsoft.com/office/drawing/2014/main" id="{B6377B71-F708-4A18-B2C3-C926E2D73451}"/>
              </a:ext>
            </a:extLst>
          </p:cNvPr>
          <p:cNvSpPr txBox="1"/>
          <p:nvPr/>
        </p:nvSpPr>
        <p:spPr>
          <a:xfrm>
            <a:off x="153753" y="5301260"/>
            <a:ext cx="5329859" cy="1231106"/>
          </a:xfrm>
          <a:prstGeom prst="rect">
            <a:avLst/>
          </a:prstGeom>
          <a:noFill/>
        </p:spPr>
        <p:txBody>
          <a:bodyPr wrap="square" rtlCol="0">
            <a:spAutoFit/>
          </a:bodyPr>
          <a:lstStyle/>
          <a:p>
            <a:r>
              <a:rPr lang="es-MX" sz="1400" b="1" spc="300" dirty="0">
                <a:solidFill>
                  <a:schemeClr val="accent6">
                    <a:lumMod val="75000"/>
                  </a:schemeClr>
                </a:solidFill>
              </a:rPr>
              <a:t>¿Dónde se estudia?</a:t>
            </a:r>
          </a:p>
          <a:p>
            <a:endParaRPr lang="es-MX" dirty="0"/>
          </a:p>
          <a:p>
            <a:r>
              <a:rPr lang="es-MX" sz="1400" dirty="0"/>
              <a:t>Facultad de Ciencias</a:t>
            </a:r>
          </a:p>
          <a:p>
            <a:endParaRPr lang="es-MX" sz="1400" dirty="0"/>
          </a:p>
          <a:p>
            <a:r>
              <a:rPr lang="es-MX" sz="1400" dirty="0"/>
              <a:t>Facultad de Estudios Superiores Acatlán</a:t>
            </a:r>
          </a:p>
        </p:txBody>
      </p:sp>
      <p:grpSp>
        <p:nvGrpSpPr>
          <p:cNvPr id="24" name="Grupo 23">
            <a:extLst>
              <a:ext uri="{FF2B5EF4-FFF2-40B4-BE49-F238E27FC236}">
                <a16:creationId xmlns:a16="http://schemas.microsoft.com/office/drawing/2014/main" id="{DA3DD9F7-A314-4F72-8B05-DD2E22C4F206}"/>
              </a:ext>
            </a:extLst>
          </p:cNvPr>
          <p:cNvGrpSpPr/>
          <p:nvPr/>
        </p:nvGrpSpPr>
        <p:grpSpPr>
          <a:xfrm>
            <a:off x="7535407" y="5326718"/>
            <a:ext cx="2808389" cy="1420258"/>
            <a:chOff x="83933" y="5173119"/>
            <a:chExt cx="2217251" cy="1377571"/>
          </a:xfrm>
        </p:grpSpPr>
        <p:pic>
          <p:nvPicPr>
            <p:cNvPr id="25" name="Gráfico 24" descr="Huellas de animal">
              <a:hlinkClick r:id="rId3" action="ppaction://hlinksldjump"/>
              <a:extLst>
                <a:ext uri="{FF2B5EF4-FFF2-40B4-BE49-F238E27FC236}">
                  <a16:creationId xmlns:a16="http://schemas.microsoft.com/office/drawing/2014/main" id="{DE15148A-E450-41E8-A3AC-5D9D62F771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874740" cy="914400"/>
            </a:xfrm>
            <a:prstGeom prst="rect">
              <a:avLst/>
            </a:prstGeom>
          </p:spPr>
        </p:pic>
        <p:sp>
          <p:nvSpPr>
            <p:cNvPr id="26" name="CuadroTexto 25">
              <a:hlinkClick r:id="rId3" action="ppaction://hlinksldjump"/>
              <a:extLst>
                <a:ext uri="{FF2B5EF4-FFF2-40B4-BE49-F238E27FC236}">
                  <a16:creationId xmlns:a16="http://schemas.microsoft.com/office/drawing/2014/main" id="{EBBF00DC-766F-43C5-9DBF-316A5B41E566}"/>
                </a:ext>
              </a:extLst>
            </p:cNvPr>
            <p:cNvSpPr txBox="1"/>
            <p:nvPr/>
          </p:nvSpPr>
          <p:spPr>
            <a:xfrm>
              <a:off x="83933" y="6102901"/>
              <a:ext cx="2217251" cy="447789"/>
            </a:xfrm>
            <a:prstGeom prst="rect">
              <a:avLst/>
            </a:prstGeom>
            <a:noFill/>
          </p:spPr>
          <p:txBody>
            <a:bodyPr wrap="square" rtlCol="0">
              <a:spAutoFit/>
            </a:bodyPr>
            <a:lstStyle/>
            <a:p>
              <a:pPr algn="ctr"/>
              <a:r>
                <a:rPr lang="es-MX" sz="2400" b="1" spc="300" dirty="0">
                  <a:solidFill>
                    <a:srgbClr val="002060"/>
                  </a:solidFill>
                  <a:effectLst>
                    <a:outerShdw blurRad="38100" dist="38100" dir="2700000" algn="tl">
                      <a:srgbClr val="000000">
                        <a:alpha val="43137"/>
                      </a:srgbClr>
                    </a:outerShdw>
                  </a:effectLst>
                </a:rPr>
                <a:t>INICIO</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36DCA1-FBFF-470D-8F32-69E9CCBB7D5C}"/>
              </a:ext>
            </a:extLst>
          </p:cNvPr>
          <p:cNvPicPr>
            <a:picLocks noChangeAspect="1"/>
          </p:cNvPicPr>
          <p:nvPr/>
        </p:nvPicPr>
        <p:blipFill rotWithShape="1">
          <a:blip r:embed="rId2">
            <a:alphaModFix amt="50000"/>
          </a:blip>
          <a:srcRect l="41731" t="33190" r="11605" b="19531"/>
          <a:stretch/>
        </p:blipFill>
        <p:spPr>
          <a:xfrm>
            <a:off x="-1" y="-529"/>
            <a:ext cx="12190413" cy="6943906"/>
          </a:xfrm>
          <a:prstGeom prst="rect">
            <a:avLst/>
          </a:prstGeom>
        </p:spPr>
      </p:pic>
      <p:sp>
        <p:nvSpPr>
          <p:cNvPr id="2" name="Título 1">
            <a:extLst>
              <a:ext uri="{FF2B5EF4-FFF2-40B4-BE49-F238E27FC236}">
                <a16:creationId xmlns:a16="http://schemas.microsoft.com/office/drawing/2014/main" id="{D445DBD1-48F9-4E70-B9F5-1B2C86305E30}"/>
              </a:ext>
            </a:extLst>
          </p:cNvPr>
          <p:cNvSpPr>
            <a:spLocks noGrp="1"/>
          </p:cNvSpPr>
          <p:nvPr>
            <p:ph type="title"/>
          </p:nvPr>
        </p:nvSpPr>
        <p:spPr/>
        <p:txBody>
          <a:bodyPr/>
          <a:lstStyle/>
          <a:p>
            <a:r>
              <a:rPr lang="es-MX" i="1" dirty="0"/>
              <a:t>Urbanismo</a:t>
            </a:r>
          </a:p>
        </p:txBody>
      </p:sp>
      <p:sp>
        <p:nvSpPr>
          <p:cNvPr id="4" name="Rectángulo 3">
            <a:extLst>
              <a:ext uri="{FF2B5EF4-FFF2-40B4-BE49-F238E27FC236}">
                <a16:creationId xmlns:a16="http://schemas.microsoft.com/office/drawing/2014/main" id="{2E91FEA5-ECE6-4B45-80BE-11D7F3140009}"/>
              </a:ext>
            </a:extLst>
          </p:cNvPr>
          <p:cNvSpPr/>
          <p:nvPr/>
        </p:nvSpPr>
        <p:spPr>
          <a:xfrm>
            <a:off x="3880628" y="1142984"/>
            <a:ext cx="4429706" cy="923330"/>
          </a:xfrm>
          <a:prstGeom prst="rect">
            <a:avLst/>
          </a:prstGeom>
        </p:spPr>
        <p:txBody>
          <a:bodyPr wrap="square">
            <a:spAutoFit/>
          </a:bodyPr>
          <a:lstStyle/>
          <a:p>
            <a:pPr algn="ctr"/>
            <a:r>
              <a:rPr lang="es-MX" b="1" u="sng" spc="300" dirty="0">
                <a:solidFill>
                  <a:srgbClr val="B9FA00"/>
                </a:solidFill>
              </a:rPr>
              <a:t>IMPORTANTE</a:t>
            </a:r>
          </a:p>
          <a:p>
            <a:endParaRPr lang="es-MX" dirty="0">
              <a:solidFill>
                <a:srgbClr val="B9FA00"/>
              </a:solidFill>
            </a:endParaRPr>
          </a:p>
          <a:p>
            <a:pPr marL="285750" indent="-285750" algn="ctr">
              <a:buFont typeface="Calibri" panose="020F0502020204030204" pitchFamily="34" charset="0"/>
              <a:buChar char="→"/>
            </a:pPr>
            <a:r>
              <a:rPr lang="es-MX" dirty="0">
                <a:solidFill>
                  <a:srgbClr val="B9FA00"/>
                </a:solidFill>
              </a:rPr>
              <a:t>Carrera de alta demanda</a:t>
            </a:r>
          </a:p>
        </p:txBody>
      </p:sp>
      <p:sp>
        <p:nvSpPr>
          <p:cNvPr id="5" name="CuadroTexto 4">
            <a:extLst>
              <a:ext uri="{FF2B5EF4-FFF2-40B4-BE49-F238E27FC236}">
                <a16:creationId xmlns:a16="http://schemas.microsoft.com/office/drawing/2014/main" id="{9461328F-5ADA-4D85-8A18-BA4BFBD813EA}"/>
              </a:ext>
            </a:extLst>
          </p:cNvPr>
          <p:cNvSpPr txBox="1"/>
          <p:nvPr/>
        </p:nvSpPr>
        <p:spPr>
          <a:xfrm>
            <a:off x="380166" y="2143116"/>
            <a:ext cx="11144328" cy="954107"/>
          </a:xfrm>
          <a:prstGeom prst="rect">
            <a:avLst/>
          </a:prstGeom>
          <a:noFill/>
        </p:spPr>
        <p:txBody>
          <a:bodyPr wrap="square" rtlCol="0">
            <a:spAutoFit/>
          </a:bodyPr>
          <a:lstStyle/>
          <a:p>
            <a:r>
              <a:rPr lang="es-MX" sz="1400" b="1" spc="300" dirty="0">
                <a:solidFill>
                  <a:schemeClr val="bg1"/>
                </a:solidFill>
              </a:rPr>
              <a:t>¿Qué es?</a:t>
            </a:r>
            <a:br>
              <a:rPr lang="es-MX" sz="1400" dirty="0"/>
            </a:br>
            <a:endParaRPr lang="es-MX" sz="1400" dirty="0"/>
          </a:p>
          <a:p>
            <a:r>
              <a:rPr lang="es-MX" sz="1400" dirty="0"/>
              <a:t>Profesionista encargado de diseñar la imagen de las ciudades y de los asentamientos rurales, tomando en cuenta la problemática integral de éstas y de sus pobladores.</a:t>
            </a:r>
          </a:p>
        </p:txBody>
      </p:sp>
      <p:sp>
        <p:nvSpPr>
          <p:cNvPr id="6" name="CuadroTexto 5">
            <a:extLst>
              <a:ext uri="{FF2B5EF4-FFF2-40B4-BE49-F238E27FC236}">
                <a16:creationId xmlns:a16="http://schemas.microsoft.com/office/drawing/2014/main" id="{E0495186-8B28-4E8C-A874-3BB9C4867D37}"/>
              </a:ext>
            </a:extLst>
          </p:cNvPr>
          <p:cNvSpPr txBox="1"/>
          <p:nvPr/>
        </p:nvSpPr>
        <p:spPr>
          <a:xfrm>
            <a:off x="380166" y="3143248"/>
            <a:ext cx="11072890" cy="954107"/>
          </a:xfrm>
          <a:prstGeom prst="rect">
            <a:avLst/>
          </a:prstGeom>
          <a:noFill/>
        </p:spPr>
        <p:txBody>
          <a:bodyPr wrap="square" rtlCol="0">
            <a:spAutoFit/>
          </a:bodyPr>
          <a:lstStyle/>
          <a:p>
            <a:pPr algn="just"/>
            <a:r>
              <a:rPr lang="es-MX" sz="1400" b="1" spc="300" dirty="0">
                <a:solidFill>
                  <a:schemeClr val="bg1"/>
                </a:solidFill>
              </a:rPr>
              <a:t>¿Qué hace?</a:t>
            </a:r>
          </a:p>
          <a:p>
            <a:pPr algn="just"/>
            <a:endParaRPr lang="es-MX" sz="1400" b="1" spc="300" dirty="0">
              <a:effectLst>
                <a:outerShdw blurRad="38100" dist="38100" dir="2700000" algn="tl">
                  <a:srgbClr val="000000">
                    <a:alpha val="43137"/>
                  </a:srgbClr>
                </a:outerShdw>
              </a:effectLst>
            </a:endParaRPr>
          </a:p>
          <a:p>
            <a:pPr algn="just"/>
            <a:r>
              <a:rPr lang="es-MX" sz="1400" dirty="0"/>
              <a:t>Se encarga de las transformaciones cualitativas espaciales de la sociedad en poblados, ciudades y regiones. Diseña nuevos espacios urbanos, amplía y mejora los existentes y se encarga de la remodelación o conservación del patrimonio histórico, cultural y ecológico de las ciudades.</a:t>
            </a:r>
          </a:p>
        </p:txBody>
      </p:sp>
      <p:sp>
        <p:nvSpPr>
          <p:cNvPr id="7" name="CuadroTexto 6">
            <a:extLst>
              <a:ext uri="{FF2B5EF4-FFF2-40B4-BE49-F238E27FC236}">
                <a16:creationId xmlns:a16="http://schemas.microsoft.com/office/drawing/2014/main" id="{015F6434-F154-4F6E-B26A-B12A21B63E90}"/>
              </a:ext>
            </a:extLst>
          </p:cNvPr>
          <p:cNvSpPr txBox="1"/>
          <p:nvPr/>
        </p:nvSpPr>
        <p:spPr>
          <a:xfrm>
            <a:off x="380166" y="4286256"/>
            <a:ext cx="11144328" cy="1015663"/>
          </a:xfrm>
          <a:prstGeom prst="rect">
            <a:avLst/>
          </a:prstGeom>
          <a:noFill/>
        </p:spPr>
        <p:txBody>
          <a:bodyPr wrap="square" rtlCol="0">
            <a:spAutoFit/>
          </a:bodyPr>
          <a:lstStyle/>
          <a:p>
            <a:r>
              <a:rPr lang="es-MX" sz="1400" b="1" spc="300" dirty="0">
                <a:solidFill>
                  <a:schemeClr val="bg1"/>
                </a:solidFill>
              </a:rPr>
              <a:t>¿​Dónde es su campo de trabajo?</a:t>
            </a:r>
            <a:br>
              <a:rPr lang="es-MX" dirty="0"/>
            </a:br>
            <a:endParaRPr lang="es-MX" dirty="0"/>
          </a:p>
          <a:p>
            <a:pPr algn="just"/>
            <a:r>
              <a:rPr lang="es-MX" sz="1400" dirty="0"/>
              <a:t>Tanto en el ámbito público como en el privado, en donde identificará, planeará, promocionará y gestionará proyectos y obras estratégicas de impacto urbano metropolitano o regional para lograr ciudades seguras, sostenibles y competitivas.</a:t>
            </a:r>
          </a:p>
        </p:txBody>
      </p:sp>
      <p:sp>
        <p:nvSpPr>
          <p:cNvPr id="8" name="CuadroTexto 7">
            <a:extLst>
              <a:ext uri="{FF2B5EF4-FFF2-40B4-BE49-F238E27FC236}">
                <a16:creationId xmlns:a16="http://schemas.microsoft.com/office/drawing/2014/main" id="{AD052F53-7833-4E80-B978-1C9F7121E0BA}"/>
              </a:ext>
            </a:extLst>
          </p:cNvPr>
          <p:cNvSpPr txBox="1"/>
          <p:nvPr/>
        </p:nvSpPr>
        <p:spPr>
          <a:xfrm>
            <a:off x="380166" y="5429264"/>
            <a:ext cx="3349165" cy="800219"/>
          </a:xfrm>
          <a:prstGeom prst="rect">
            <a:avLst/>
          </a:prstGeom>
          <a:noFill/>
        </p:spPr>
        <p:txBody>
          <a:bodyPr wrap="square" rtlCol="0">
            <a:spAutoFit/>
          </a:bodyPr>
          <a:lstStyle/>
          <a:p>
            <a:r>
              <a:rPr lang="es-MX" sz="1400" b="1" spc="300" dirty="0">
                <a:solidFill>
                  <a:schemeClr val="bg1"/>
                </a:solidFill>
              </a:rPr>
              <a:t>¿Dónde se estudia?</a:t>
            </a:r>
          </a:p>
          <a:p>
            <a:endParaRPr lang="es-MX" dirty="0"/>
          </a:p>
          <a:p>
            <a:r>
              <a:rPr lang="es-MX" sz="1400" dirty="0"/>
              <a:t>Facultad de Arquitectura</a:t>
            </a:r>
          </a:p>
        </p:txBody>
      </p:sp>
      <p:grpSp>
        <p:nvGrpSpPr>
          <p:cNvPr id="9" name="Grupo 8">
            <a:extLst>
              <a:ext uri="{FF2B5EF4-FFF2-40B4-BE49-F238E27FC236}">
                <a16:creationId xmlns:a16="http://schemas.microsoft.com/office/drawing/2014/main" id="{EFD374D3-7121-4397-A181-B66A8C24CB70}"/>
              </a:ext>
            </a:extLst>
          </p:cNvPr>
          <p:cNvGrpSpPr/>
          <p:nvPr/>
        </p:nvGrpSpPr>
        <p:grpSpPr>
          <a:xfrm>
            <a:off x="7523966" y="5423436"/>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95E50488-90AF-4175-9ECD-4DC46A6A8084}"/>
                </a:ext>
              </a:extLst>
            </p:cNvPr>
            <p:cNvPicPr>
              <a:picLocks noChangeAspect="1"/>
            </p:cNvPicPr>
            <p:nvPr/>
          </p:nvPicPr>
          <p:blipFill>
            <a:blip r:embed="rId4" cstate="print">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5EB4C0B0-E5A7-4624-B659-BDEE2A817F14}"/>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1"/>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056537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FAEC25-CF74-4824-8730-A3346CAD0497}"/>
              </a:ext>
            </a:extLst>
          </p:cNvPr>
          <p:cNvPicPr>
            <a:picLocks noChangeAspect="1"/>
          </p:cNvPicPr>
          <p:nvPr/>
        </p:nvPicPr>
        <p:blipFill rotWithShape="1">
          <a:blip r:embed="rId2"/>
          <a:srcRect l="41732" t="33192" r="11610" b="20586"/>
          <a:stretch/>
        </p:blipFill>
        <p:spPr>
          <a:xfrm>
            <a:off x="-168674" y="-99392"/>
            <a:ext cx="12527761" cy="7056784"/>
          </a:xfrm>
          <a:prstGeom prst="rect">
            <a:avLst/>
          </a:prstGeom>
          <a:ln>
            <a:noFill/>
          </a:ln>
          <a:effectLst>
            <a:softEdge rad="112500"/>
          </a:effectLst>
        </p:spPr>
      </p:pic>
      <p:sp>
        <p:nvSpPr>
          <p:cNvPr id="5" name="CuadroTexto 4">
            <a:extLst>
              <a:ext uri="{FF2B5EF4-FFF2-40B4-BE49-F238E27FC236}">
                <a16:creationId xmlns:a16="http://schemas.microsoft.com/office/drawing/2014/main" id="{8ADB281D-9050-455B-B0DA-A4F8945C9C68}"/>
              </a:ext>
            </a:extLst>
          </p:cNvPr>
          <p:cNvSpPr txBox="1"/>
          <p:nvPr/>
        </p:nvSpPr>
        <p:spPr>
          <a:xfrm>
            <a:off x="1775289" y="260648"/>
            <a:ext cx="8639835" cy="461665"/>
          </a:xfrm>
          <a:prstGeom prst="rect">
            <a:avLst/>
          </a:prstGeom>
          <a:noFill/>
        </p:spPr>
        <p:txBody>
          <a:bodyPr wrap="square" rtlCol="0">
            <a:spAutoFit/>
          </a:bodyPr>
          <a:lstStyle/>
          <a:p>
            <a:pPr algn="ctr"/>
            <a:r>
              <a:rPr lang="es-MX" sz="2400" b="1" dirty="0">
                <a:solidFill>
                  <a:schemeClr val="bg1"/>
                </a:solidFill>
                <a:cs typeface="Angsana New" panose="020B0502040204020203" pitchFamily="18" charset="-34"/>
              </a:rPr>
              <a:t>Créditos</a:t>
            </a:r>
          </a:p>
        </p:txBody>
      </p:sp>
      <p:grpSp>
        <p:nvGrpSpPr>
          <p:cNvPr id="2" name="Grupo 1">
            <a:extLst>
              <a:ext uri="{FF2B5EF4-FFF2-40B4-BE49-F238E27FC236}">
                <a16:creationId xmlns:a16="http://schemas.microsoft.com/office/drawing/2014/main" id="{9F1D73D2-1E77-43ED-95C5-E1F965658330}"/>
              </a:ext>
            </a:extLst>
          </p:cNvPr>
          <p:cNvGrpSpPr/>
          <p:nvPr/>
        </p:nvGrpSpPr>
        <p:grpSpPr>
          <a:xfrm>
            <a:off x="4799231" y="5593035"/>
            <a:ext cx="2015961" cy="1059756"/>
            <a:chOff x="4367808" y="5329313"/>
            <a:chExt cx="2907963" cy="1391692"/>
          </a:xfrm>
        </p:grpSpPr>
        <p:pic>
          <p:nvPicPr>
            <p:cNvPr id="7" name="7 Imagen" descr="escudo_UNAM_azul.tif">
              <a:extLst>
                <a:ext uri="{FF2B5EF4-FFF2-40B4-BE49-F238E27FC236}">
                  <a16:creationId xmlns:a16="http://schemas.microsoft.com/office/drawing/2014/main" id="{9381A103-DCA4-4EA3-8A17-A22A5B89814F}"/>
                </a:ext>
              </a:extLst>
            </p:cNvPr>
            <p:cNvPicPr>
              <a:picLocks noChangeAspect="1"/>
            </p:cNvPicPr>
            <p:nvPr/>
          </p:nvPicPr>
          <p:blipFill>
            <a:blip r:embed="rId3" cstate="print">
              <a:alphaModFix/>
              <a:duotone>
                <a:schemeClr val="bg2">
                  <a:shade val="45000"/>
                  <a:satMod val="135000"/>
                </a:schemeClr>
                <a:prstClr val="white"/>
              </a:duotone>
            </a:blip>
            <a:stretch>
              <a:fillRect/>
            </a:stretch>
          </p:blipFill>
          <p:spPr>
            <a:xfrm>
              <a:off x="4367808" y="5329313"/>
              <a:ext cx="1285168" cy="1347306"/>
            </a:xfrm>
            <a:prstGeom prst="rect">
              <a:avLst/>
            </a:prstGeom>
          </p:spPr>
        </p:pic>
        <p:pic>
          <p:nvPicPr>
            <p:cNvPr id="8" name="Picture 4" descr="Resultado de imagen para cch">
              <a:extLst>
                <a:ext uri="{FF2B5EF4-FFF2-40B4-BE49-F238E27FC236}">
                  <a16:creationId xmlns:a16="http://schemas.microsoft.com/office/drawing/2014/main" id="{B72A3EE6-3112-48FE-A2A5-382F48827F29}"/>
                </a:ext>
              </a:extLst>
            </p:cNvPr>
            <p:cNvPicPr>
              <a:picLocks noChangeAspect="1" noChangeArrowheads="1"/>
            </p:cNvPicPr>
            <p:nvPr/>
          </p:nvPicPr>
          <p:blipFill>
            <a:blip r:embed="rId4" cstate="print">
              <a:clrChange>
                <a:clrFrom>
                  <a:srgbClr val="FFFFFF"/>
                </a:clrFrom>
                <a:clrTo>
                  <a:srgbClr val="FFFFFF">
                    <a:alpha val="0"/>
                  </a:srgbClr>
                </a:clrTo>
              </a:clrChange>
              <a:alphaModFix amt="85000"/>
              <a:duotone>
                <a:schemeClr val="bg2">
                  <a:shade val="45000"/>
                  <a:satMod val="135000"/>
                </a:schemeClr>
                <a:prstClr val="white"/>
              </a:duotone>
              <a:extLst>
                <a:ext uri="{BEBA8EAE-BF5A-486C-A8C5-ECC9F3942E4B}">
                  <a14:imgProps xmlns:a14="http://schemas.microsoft.com/office/drawing/2010/main">
                    <a14:imgLayer>
                      <a14:imgEffect>
                        <a14:sharpenSoften amount="-25000"/>
                      </a14:imgEffect>
                      <a14:imgEffect>
                        <a14:saturation sat="400000"/>
                      </a14:imgEffect>
                      <a14:imgEffect>
                        <a14:brightnessContrast bright="20000"/>
                      </a14:imgEffect>
                    </a14:imgLayer>
                  </a14:imgProps>
                </a:ext>
              </a:extLst>
            </a:blip>
            <a:srcRect/>
            <a:stretch>
              <a:fillRect/>
            </a:stretch>
          </p:blipFill>
          <p:spPr bwMode="auto">
            <a:xfrm>
              <a:off x="5802281" y="5329313"/>
              <a:ext cx="1473490" cy="1391692"/>
            </a:xfrm>
            <a:prstGeom prst="rect">
              <a:avLst/>
            </a:prstGeom>
            <a:noFill/>
          </p:spPr>
        </p:pic>
      </p:grpSp>
      <p:grpSp>
        <p:nvGrpSpPr>
          <p:cNvPr id="6" name="Grupo 9">
            <a:extLst>
              <a:ext uri="{FF2B5EF4-FFF2-40B4-BE49-F238E27FC236}">
                <a16:creationId xmlns:a16="http://schemas.microsoft.com/office/drawing/2014/main" id="{F78BC534-7E5F-49B0-81FE-A0DD531B3AA6}"/>
              </a:ext>
            </a:extLst>
          </p:cNvPr>
          <p:cNvGrpSpPr/>
          <p:nvPr/>
        </p:nvGrpSpPr>
        <p:grpSpPr>
          <a:xfrm>
            <a:off x="0" y="5301209"/>
            <a:ext cx="1696067" cy="923331"/>
            <a:chOff x="7064008" y="5811559"/>
            <a:chExt cx="2128336" cy="923331"/>
          </a:xfrm>
        </p:grpSpPr>
        <p:sp>
          <p:nvSpPr>
            <p:cNvPr id="3" name="Flecha: hacia arriba 2">
              <a:hlinkClick r:id="rId5" action="ppaction://hlinksldjump"/>
              <a:extLst>
                <a:ext uri="{FF2B5EF4-FFF2-40B4-BE49-F238E27FC236}">
                  <a16:creationId xmlns:a16="http://schemas.microsoft.com/office/drawing/2014/main" id="{803C16FE-FF14-4502-A8A0-264D100312F4}"/>
                </a:ext>
              </a:extLst>
            </p:cNvPr>
            <p:cNvSpPr/>
            <p:nvPr/>
          </p:nvSpPr>
          <p:spPr>
            <a:xfrm>
              <a:off x="7820091" y="5811559"/>
              <a:ext cx="308085" cy="461666"/>
            </a:xfrm>
            <a:prstGeom prst="upArrow">
              <a:avLst/>
            </a:prstGeom>
            <a:solidFill>
              <a:schemeClr val="bg1">
                <a:lumMod val="6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hlinkClick r:id="rId5" action="ppaction://hlinksldjump"/>
              <a:extLst>
                <a:ext uri="{FF2B5EF4-FFF2-40B4-BE49-F238E27FC236}">
                  <a16:creationId xmlns:a16="http://schemas.microsoft.com/office/drawing/2014/main" id="{67E2745A-0B97-4B88-9AD3-662EABBC87FD}"/>
                </a:ext>
              </a:extLst>
            </p:cNvPr>
            <p:cNvSpPr txBox="1"/>
            <p:nvPr/>
          </p:nvSpPr>
          <p:spPr>
            <a:xfrm>
              <a:off x="7064008" y="6273225"/>
              <a:ext cx="2128336" cy="461665"/>
            </a:xfrm>
            <a:prstGeom prst="rect">
              <a:avLst/>
            </a:prstGeom>
            <a:noFill/>
          </p:spPr>
          <p:txBody>
            <a:bodyPr wrap="square" rtlCol="0">
              <a:spAutoFit/>
            </a:bodyPr>
            <a:lstStyle/>
            <a:p>
              <a:r>
                <a:rPr lang="es-MX" sz="2400" dirty="0">
                  <a:solidFill>
                    <a:schemeClr val="bg1">
                      <a:lumMod val="65000"/>
                    </a:schemeClr>
                  </a:solidFill>
                  <a:latin typeface="AngsanaUPC" panose="02020603050405020304" pitchFamily="18" charset="-34"/>
                  <a:cs typeface="AngsanaUPC" panose="02020603050405020304" pitchFamily="18" charset="-34"/>
                </a:rPr>
                <a:t>Página de Inicio</a:t>
              </a:r>
            </a:p>
          </p:txBody>
        </p:sp>
      </p:grpSp>
      <p:sp>
        <p:nvSpPr>
          <p:cNvPr id="13" name="12 CuadroTexto"/>
          <p:cNvSpPr txBox="1"/>
          <p:nvPr/>
        </p:nvSpPr>
        <p:spPr>
          <a:xfrm>
            <a:off x="1951802" y="934034"/>
            <a:ext cx="9001188" cy="923330"/>
          </a:xfrm>
          <a:prstGeom prst="rect">
            <a:avLst/>
          </a:prstGeom>
          <a:noFill/>
        </p:spPr>
        <p:txBody>
          <a:bodyPr wrap="square" rtlCol="0">
            <a:spAutoFit/>
          </a:bodyPr>
          <a:lstStyle/>
          <a:p>
            <a:pPr algn="just"/>
            <a:r>
              <a:rPr lang="es-MX" dirty="0">
                <a:solidFill>
                  <a:schemeClr val="bg1"/>
                </a:solidFill>
                <a:cs typeface="Angsana New" panose="02020603050405020304" pitchFamily="18" charset="-34"/>
              </a:rPr>
              <a:t>Agradecemos a las integrantes del Departamento de Psicopedagogía del Plantel Azcapotzalco su contribución para la elaboración de este material.​</a:t>
            </a:r>
          </a:p>
          <a:p>
            <a:endParaRPr lang="es-MX" dirty="0">
              <a:solidFill>
                <a:schemeClr val="bg1"/>
              </a:solidFill>
              <a:cs typeface="Angsana New" panose="02020603050405020304" pitchFamily="18" charset="-34"/>
            </a:endParaRPr>
          </a:p>
        </p:txBody>
      </p:sp>
      <p:sp>
        <p:nvSpPr>
          <p:cNvPr id="14" name="13 CuadroTexto"/>
          <p:cNvSpPr txBox="1"/>
          <p:nvPr/>
        </p:nvSpPr>
        <p:spPr>
          <a:xfrm>
            <a:off x="308728" y="2129561"/>
            <a:ext cx="5429288" cy="2585323"/>
          </a:xfrm>
          <a:prstGeom prst="rect">
            <a:avLst/>
          </a:prstGeom>
          <a:noFill/>
        </p:spPr>
        <p:txBody>
          <a:bodyPr wrap="square" rtlCol="0">
            <a:spAutoFit/>
          </a:bodyPr>
          <a:lstStyle/>
          <a:p>
            <a:r>
              <a:rPr lang="es-MX" dirty="0">
                <a:solidFill>
                  <a:schemeClr val="bg1"/>
                </a:solidFill>
                <a:cs typeface="Angsana New" panose="02020603050405020304" pitchFamily="18" charset="-34"/>
              </a:rPr>
              <a:t>Idea original y elaboración de contenido:​</a:t>
            </a:r>
          </a:p>
          <a:p>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Alma Delia Fernández García​</a:t>
            </a:r>
          </a:p>
          <a:p>
            <a:pPr>
              <a:buFont typeface="Wingdings" pitchFamily="2" charset="2"/>
              <a:buChar char="v"/>
            </a:pPr>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Alma Patricia López Hernández​</a:t>
            </a:r>
          </a:p>
          <a:p>
            <a:pPr>
              <a:buFont typeface="Wingdings" pitchFamily="2" charset="2"/>
              <a:buChar char="v"/>
            </a:pPr>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Alicia Molina Maldonado​</a:t>
            </a:r>
          </a:p>
          <a:p>
            <a:pPr>
              <a:buFont typeface="Wingdings" pitchFamily="2" charset="2"/>
              <a:buChar char="v"/>
            </a:pPr>
            <a:endParaRPr lang="es-MX" dirty="0">
              <a:solidFill>
                <a:schemeClr val="bg1"/>
              </a:solidFill>
              <a:cs typeface="Angsana New" panose="02020603050405020304" pitchFamily="18" charset="-34"/>
            </a:endParaRPr>
          </a:p>
          <a:p>
            <a:pPr>
              <a:buFont typeface="Wingdings" pitchFamily="2" charset="2"/>
              <a:buChar char="v"/>
            </a:pPr>
            <a:r>
              <a:rPr lang="es-MX" dirty="0">
                <a:solidFill>
                  <a:schemeClr val="bg1"/>
                </a:solidFill>
                <a:cs typeface="Angsana New" panose="02020603050405020304" pitchFamily="18" charset="-34"/>
              </a:rPr>
              <a:t>Lic. Ma. del Consuelo Velázquez Méndez​</a:t>
            </a:r>
          </a:p>
        </p:txBody>
      </p:sp>
      <p:sp>
        <p:nvSpPr>
          <p:cNvPr id="15" name="14 CuadroTexto"/>
          <p:cNvSpPr txBox="1"/>
          <p:nvPr/>
        </p:nvSpPr>
        <p:spPr>
          <a:xfrm>
            <a:off x="6238082" y="1714488"/>
            <a:ext cx="5715040" cy="3970318"/>
          </a:xfrm>
          <a:prstGeom prst="rect">
            <a:avLst/>
          </a:prstGeom>
          <a:noFill/>
        </p:spPr>
        <p:txBody>
          <a:bodyPr wrap="square" rtlCol="0">
            <a:spAutoFit/>
          </a:bodyPr>
          <a:lstStyle/>
          <a:p>
            <a:r>
              <a:rPr lang="es-MX" dirty="0">
                <a:solidFill>
                  <a:schemeClr val="bg1"/>
                </a:solidFill>
                <a:cs typeface="Angsana New" panose="02020603050405020304" pitchFamily="18" charset="-34"/>
              </a:rPr>
              <a:t>Diseño original:​</a:t>
            </a:r>
          </a:p>
          <a:p>
            <a:endParaRPr lang="es-MX" dirty="0">
              <a:solidFill>
                <a:schemeClr val="bg1"/>
              </a:solidFill>
              <a:cs typeface="Angsana New" panose="02020603050405020304" pitchFamily="18" charset="-34"/>
            </a:endParaRPr>
          </a:p>
          <a:p>
            <a:r>
              <a:rPr lang="es-MX" dirty="0">
                <a:solidFill>
                  <a:schemeClr val="bg1"/>
                </a:solidFill>
                <a:cs typeface="Angsana New" panose="02020603050405020304" pitchFamily="18" charset="-34"/>
              </a:rPr>
              <a:t>Brenda Berenice Jiménez Herrera</a:t>
            </a:r>
          </a:p>
          <a:p>
            <a:endParaRPr lang="es-MX" dirty="0">
              <a:solidFill>
                <a:schemeClr val="bg1"/>
              </a:solidFill>
              <a:cs typeface="Angsana New" panose="02020603050405020304" pitchFamily="18" charset="-34"/>
            </a:endParaRPr>
          </a:p>
          <a:p>
            <a:pPr fontAlgn="base"/>
            <a:r>
              <a:rPr lang="es-MX" dirty="0">
                <a:solidFill>
                  <a:schemeClr val="bg1"/>
                </a:solidFill>
                <a:cs typeface="Angsana New" panose="02020603050405020304" pitchFamily="18" charset="-34"/>
              </a:rPr>
              <a:t>Idea de la versión digital:</a:t>
            </a:r>
            <a:r>
              <a:rPr lang="en-US" dirty="0">
                <a:solidFill>
                  <a:schemeClr val="bg1"/>
                </a:solidFill>
                <a:cs typeface="Angsana New" panose="02020603050405020304" pitchFamily="18" charset="-34"/>
              </a:rPr>
              <a:t>​</a:t>
            </a:r>
          </a:p>
          <a:p>
            <a:pPr fontAlgn="base"/>
            <a:endParaRPr lang="en-US" dirty="0">
              <a:solidFill>
                <a:schemeClr val="bg1"/>
              </a:solidFill>
              <a:cs typeface="Angsana New" panose="02020603050405020304" pitchFamily="18" charset="-34"/>
            </a:endParaRPr>
          </a:p>
          <a:p>
            <a:pPr fontAlgn="base"/>
            <a:r>
              <a:rPr lang="es-MX" dirty="0">
                <a:solidFill>
                  <a:schemeClr val="bg1"/>
                </a:solidFill>
                <a:cs typeface="Angsana New" panose="02020603050405020304" pitchFamily="18" charset="-34"/>
              </a:rPr>
              <a:t>Lic. Hugo César Morales Ortiz</a:t>
            </a:r>
            <a:r>
              <a:rPr lang="en-US" dirty="0">
                <a:solidFill>
                  <a:schemeClr val="bg1"/>
                </a:solidFill>
                <a:cs typeface="Angsana New" panose="02020603050405020304" pitchFamily="18" charset="-34"/>
              </a:rPr>
              <a:t>​</a:t>
            </a:r>
          </a:p>
          <a:p>
            <a:pPr fontAlgn="base"/>
            <a:r>
              <a:rPr lang="es-MX" dirty="0">
                <a:solidFill>
                  <a:schemeClr val="bg1"/>
                </a:solidFill>
                <a:cs typeface="Angsana New" panose="02020603050405020304" pitchFamily="18" charset="-34"/>
              </a:rPr>
              <a:t>Jefe del Departamento de Psicopedagogía de la DGCCH</a:t>
            </a:r>
            <a:r>
              <a:rPr lang="en-US" dirty="0">
                <a:solidFill>
                  <a:schemeClr val="bg1"/>
                </a:solidFill>
                <a:cs typeface="Angsana New" panose="02020603050405020304" pitchFamily="18" charset="-34"/>
              </a:rPr>
              <a:t>​</a:t>
            </a:r>
          </a:p>
          <a:p>
            <a:pPr fontAlgn="base"/>
            <a:r>
              <a:rPr lang="es-MX" dirty="0">
                <a:solidFill>
                  <a:schemeClr val="bg1"/>
                </a:solidFill>
                <a:cs typeface="Angsana New" panose="02020603050405020304" pitchFamily="18" charset="-34"/>
              </a:rPr>
              <a:t>​</a:t>
            </a:r>
          </a:p>
          <a:p>
            <a:pPr fontAlgn="base"/>
            <a:r>
              <a:rPr lang="es-MX" dirty="0">
                <a:solidFill>
                  <a:schemeClr val="bg1"/>
                </a:solidFill>
                <a:cs typeface="Angsana New" panose="02020603050405020304" pitchFamily="18" charset="-34"/>
              </a:rPr>
              <a:t>Elaboración de la versión digital:</a:t>
            </a:r>
            <a:r>
              <a:rPr lang="en-US" dirty="0">
                <a:solidFill>
                  <a:schemeClr val="bg1"/>
                </a:solidFill>
                <a:cs typeface="Angsana New" panose="02020603050405020304" pitchFamily="18" charset="-34"/>
              </a:rPr>
              <a:t>​</a:t>
            </a:r>
          </a:p>
          <a:p>
            <a:pPr fontAlgn="base"/>
            <a:endParaRPr lang="en-US" dirty="0">
              <a:solidFill>
                <a:schemeClr val="bg1"/>
              </a:solidFill>
              <a:cs typeface="Angsana New" panose="02020603050405020304" pitchFamily="18" charset="-34"/>
            </a:endParaRPr>
          </a:p>
          <a:p>
            <a:pPr lvl="1" fontAlgn="base">
              <a:buFont typeface="Wingdings" pitchFamily="2" charset="2"/>
              <a:buChar char="v"/>
            </a:pPr>
            <a:r>
              <a:rPr lang="es-MX" dirty="0">
                <a:solidFill>
                  <a:schemeClr val="bg1"/>
                </a:solidFill>
                <a:cs typeface="Angsana New" panose="02020603050405020304" pitchFamily="18" charset="-34"/>
              </a:rPr>
              <a:t>Hugo César Morales Ortiz</a:t>
            </a:r>
            <a:r>
              <a:rPr lang="en-US" dirty="0">
                <a:solidFill>
                  <a:schemeClr val="bg1"/>
                </a:solidFill>
                <a:cs typeface="Angsana New" panose="02020603050405020304" pitchFamily="18" charset="-34"/>
              </a:rPr>
              <a:t>​</a:t>
            </a:r>
            <a:br>
              <a:rPr lang="en-US" dirty="0">
                <a:solidFill>
                  <a:schemeClr val="bg1"/>
                </a:solidFill>
                <a:cs typeface="Angsana New" panose="02020603050405020304" pitchFamily="18" charset="-34"/>
              </a:rPr>
            </a:br>
            <a:endParaRPr lang="en-US" dirty="0">
              <a:solidFill>
                <a:schemeClr val="bg1"/>
              </a:solidFill>
              <a:cs typeface="Angsana New" panose="02020603050405020304" pitchFamily="18" charset="-34"/>
            </a:endParaRPr>
          </a:p>
          <a:p>
            <a:pPr lvl="1" fontAlgn="base">
              <a:buFont typeface="Wingdings" pitchFamily="2" charset="2"/>
              <a:buChar char="v"/>
            </a:pPr>
            <a:r>
              <a:rPr lang="es-MX" dirty="0">
                <a:solidFill>
                  <a:schemeClr val="bg1"/>
                </a:solidFill>
                <a:cs typeface="Angsana New" panose="02020603050405020304" pitchFamily="18" charset="-34"/>
              </a:rPr>
              <a:t>Trejo Rodríguez Diana</a:t>
            </a:r>
            <a:endParaRPr lang="en-US" dirty="0">
              <a:solidFill>
                <a:schemeClr val="bg1"/>
              </a:solidFill>
              <a:cs typeface="Angsana New" panose="02020603050405020304" pitchFamily="18" charset="-34"/>
            </a:endParaRPr>
          </a:p>
        </p:txBody>
      </p:sp>
    </p:spTree>
    <p:extLst>
      <p:ext uri="{BB962C8B-B14F-4D97-AF65-F5344CB8AC3E}">
        <p14:creationId xmlns:p14="http://schemas.microsoft.com/office/powerpoint/2010/main" val="105843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alphaModFix amt="85000"/>
          </a:blip>
          <a:srcRect l="41905" t="33203" r="11426" b="19922"/>
          <a:stretch>
            <a:fillRect/>
          </a:stretch>
        </p:blipFill>
        <p:spPr bwMode="auto">
          <a:xfrm>
            <a:off x="-1" y="0"/>
            <a:ext cx="12190414" cy="6858000"/>
          </a:xfrm>
          <a:prstGeom prst="rect">
            <a:avLst/>
          </a:prstGeom>
          <a:noFill/>
          <a:ln w="9525">
            <a:noFill/>
            <a:miter lim="800000"/>
            <a:headEnd/>
            <a:tailEnd/>
          </a:ln>
          <a:effectLst/>
        </p:spPr>
      </p:pic>
      <p:sp>
        <p:nvSpPr>
          <p:cNvPr id="2" name="1 Título"/>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Arquitectura</a:t>
            </a:r>
          </a:p>
        </p:txBody>
      </p:sp>
      <p:sp>
        <p:nvSpPr>
          <p:cNvPr id="4" name="Rectángulo 3">
            <a:extLst>
              <a:ext uri="{FF2B5EF4-FFF2-40B4-BE49-F238E27FC236}">
                <a16:creationId xmlns:a16="http://schemas.microsoft.com/office/drawing/2014/main" id="{062C80DE-0EB4-4282-B54F-8636D35999B0}"/>
              </a:ext>
            </a:extLst>
          </p:cNvPr>
          <p:cNvSpPr/>
          <p:nvPr/>
        </p:nvSpPr>
        <p:spPr>
          <a:xfrm>
            <a:off x="3574926" y="1294981"/>
            <a:ext cx="4429706" cy="923330"/>
          </a:xfrm>
          <a:prstGeom prst="rect">
            <a:avLst/>
          </a:prstGeom>
        </p:spPr>
        <p:txBody>
          <a:bodyPr wrap="square">
            <a:spAutoFit/>
          </a:bodyPr>
          <a:lstStyle/>
          <a:p>
            <a:pPr algn="ctr"/>
            <a:r>
              <a:rPr lang="es-MX" b="1" u="sng" spc="300" dirty="0">
                <a:solidFill>
                  <a:srgbClr val="FFC000"/>
                </a:solidFill>
              </a:rPr>
              <a:t>IMPORTANTE</a:t>
            </a:r>
          </a:p>
          <a:p>
            <a:endParaRPr lang="es-MX" dirty="0">
              <a:solidFill>
                <a:srgbClr val="FFC000"/>
              </a:solidFill>
            </a:endParaRPr>
          </a:p>
          <a:p>
            <a:pPr marL="285750" indent="-285750" algn="ctr">
              <a:buFont typeface="Calibri" panose="020F0502020204030204" pitchFamily="34" charset="0"/>
              <a:buChar char="→"/>
            </a:pPr>
            <a:r>
              <a:rPr lang="es-MX" dirty="0">
                <a:solidFill>
                  <a:srgbClr val="FFC000"/>
                </a:solidFill>
              </a:rPr>
              <a:t>Carrera de alta demanda</a:t>
            </a:r>
          </a:p>
        </p:txBody>
      </p:sp>
      <p:sp>
        <p:nvSpPr>
          <p:cNvPr id="5" name="CuadroTexto 4">
            <a:extLst>
              <a:ext uri="{FF2B5EF4-FFF2-40B4-BE49-F238E27FC236}">
                <a16:creationId xmlns:a16="http://schemas.microsoft.com/office/drawing/2014/main" id="{09066E34-CE2C-402B-AFA9-B7F5BE6F07E2}"/>
              </a:ext>
            </a:extLst>
          </p:cNvPr>
          <p:cNvSpPr txBox="1"/>
          <p:nvPr/>
        </p:nvSpPr>
        <p:spPr>
          <a:xfrm>
            <a:off x="262558" y="2346296"/>
            <a:ext cx="5328592" cy="1169551"/>
          </a:xfrm>
          <a:prstGeom prst="rect">
            <a:avLst/>
          </a:prstGeom>
          <a:noFill/>
        </p:spPr>
        <p:txBody>
          <a:bodyPr wrap="square" rtlCol="0">
            <a:spAutoFit/>
          </a:bodyPr>
          <a:lstStyle/>
          <a:p>
            <a:pPr algn="just"/>
            <a:r>
              <a:rPr lang="es-MX" sz="1400" b="1" spc="300" dirty="0"/>
              <a:t>¿Qué es?</a:t>
            </a:r>
          </a:p>
          <a:p>
            <a:pPr algn="just"/>
            <a:br>
              <a:rPr lang="es-MX" sz="1400" dirty="0"/>
            </a:br>
            <a:r>
              <a:rPr lang="es-MX" sz="1400" dirty="0"/>
              <a:t>La licenciatura cuenta con la capacidad de proyectar y construir los espacios habitables que la sociedad necesita, partiendo de condiciones físicas y culturales del contexto.</a:t>
            </a:r>
          </a:p>
        </p:txBody>
      </p:sp>
      <p:sp>
        <p:nvSpPr>
          <p:cNvPr id="6" name="CuadroTexto 5">
            <a:extLst>
              <a:ext uri="{FF2B5EF4-FFF2-40B4-BE49-F238E27FC236}">
                <a16:creationId xmlns:a16="http://schemas.microsoft.com/office/drawing/2014/main" id="{5CE5BDC0-2721-4709-A876-19E79FF3EC4F}"/>
              </a:ext>
            </a:extLst>
          </p:cNvPr>
          <p:cNvSpPr txBox="1"/>
          <p:nvPr/>
        </p:nvSpPr>
        <p:spPr>
          <a:xfrm>
            <a:off x="262557" y="4280277"/>
            <a:ext cx="5328591" cy="1661993"/>
          </a:xfrm>
          <a:prstGeom prst="rect">
            <a:avLst/>
          </a:prstGeom>
          <a:noFill/>
        </p:spPr>
        <p:txBody>
          <a:bodyPr wrap="square" rtlCol="0">
            <a:spAutoFit/>
          </a:bodyPr>
          <a:lstStyle/>
          <a:p>
            <a:pPr algn="just"/>
            <a:r>
              <a:rPr lang="es-MX" sz="1400" b="1" spc="300" dirty="0"/>
              <a:t>¿Qué hace?</a:t>
            </a:r>
          </a:p>
          <a:p>
            <a:pPr algn="just"/>
            <a:br>
              <a:rPr lang="es-MX" b="1" spc="300" dirty="0">
                <a:effectLst>
                  <a:outerShdw blurRad="38100" dist="38100" dir="2700000" algn="tl">
                    <a:srgbClr val="000000">
                      <a:alpha val="43137"/>
                    </a:srgbClr>
                  </a:outerShdw>
                </a:effectLst>
              </a:rPr>
            </a:br>
            <a:r>
              <a:rPr lang="es-MX" sz="1400" dirty="0"/>
              <a:t>Es responsable de la proyección y construcción de los espacios que satisfagan las necesidades humanas en sus diferentes ámbitos: laboral, salud, educativa, recreación, habitación, servicios de transportación, entre otros. Los y las profesionistas transforman necesidades humanas concretas en espacios.</a:t>
            </a:r>
          </a:p>
        </p:txBody>
      </p:sp>
      <p:sp>
        <p:nvSpPr>
          <p:cNvPr id="7" name="CuadroTexto 6">
            <a:extLst>
              <a:ext uri="{FF2B5EF4-FFF2-40B4-BE49-F238E27FC236}">
                <a16:creationId xmlns:a16="http://schemas.microsoft.com/office/drawing/2014/main" id="{1E4D51A4-A013-4A1F-8A57-B0E0A5D30FE0}"/>
              </a:ext>
            </a:extLst>
          </p:cNvPr>
          <p:cNvSpPr txBox="1"/>
          <p:nvPr/>
        </p:nvSpPr>
        <p:spPr>
          <a:xfrm>
            <a:off x="6095206" y="2465812"/>
            <a:ext cx="5832649" cy="1877437"/>
          </a:xfrm>
          <a:prstGeom prst="rect">
            <a:avLst/>
          </a:prstGeom>
          <a:noFill/>
        </p:spPr>
        <p:txBody>
          <a:bodyPr wrap="square" rtlCol="0">
            <a:spAutoFit/>
          </a:bodyPr>
          <a:lstStyle/>
          <a:p>
            <a:r>
              <a:rPr lang="es-MX" sz="1400" b="1" spc="300" dirty="0"/>
              <a:t>¿​Dónde es su campo de trabajo?</a:t>
            </a:r>
            <a:br>
              <a:rPr lang="es-MX" dirty="0"/>
            </a:br>
            <a:endParaRPr lang="es-MX" dirty="0"/>
          </a:p>
          <a:p>
            <a:pPr algn="just"/>
            <a:r>
              <a:rPr lang="es-MX" sz="1400" dirty="0"/>
              <a:t>Dicha profesión se incorpora tanto en el sector público como en el privado: Proyectista de edificios y géneros arquitectónicos; Restaurador y rehabilitador de sitios y espacios arquitectónicos; Constructor en distintas modalidades (contratista, residente y coordinador de obras, administrador, especialista en instalaciones, valuador, asesor y/o consultor, promotor, calculista y perito); Investigador y docente.</a:t>
            </a:r>
          </a:p>
        </p:txBody>
      </p:sp>
      <p:sp>
        <p:nvSpPr>
          <p:cNvPr id="8" name="CuadroTexto 7">
            <a:extLst>
              <a:ext uri="{FF2B5EF4-FFF2-40B4-BE49-F238E27FC236}">
                <a16:creationId xmlns:a16="http://schemas.microsoft.com/office/drawing/2014/main" id="{046F8768-939A-49B0-B935-6750C9FE2FCF}"/>
              </a:ext>
            </a:extLst>
          </p:cNvPr>
          <p:cNvSpPr txBox="1"/>
          <p:nvPr/>
        </p:nvSpPr>
        <p:spPr>
          <a:xfrm>
            <a:off x="6095206" y="4590750"/>
            <a:ext cx="5112568" cy="1661993"/>
          </a:xfrm>
          <a:prstGeom prst="rect">
            <a:avLst/>
          </a:prstGeom>
          <a:noFill/>
        </p:spPr>
        <p:txBody>
          <a:bodyPr wrap="square" rtlCol="0">
            <a:spAutoFit/>
          </a:bodyPr>
          <a:lstStyle/>
          <a:p>
            <a:r>
              <a:rPr lang="es-MX" sz="1400" b="1" spc="300" dirty="0"/>
              <a:t>¿Dónde se estudia?</a:t>
            </a:r>
          </a:p>
          <a:p>
            <a:endParaRPr lang="es-MX" dirty="0"/>
          </a:p>
          <a:p>
            <a:r>
              <a:rPr lang="es-MX" sz="1400" dirty="0"/>
              <a:t>Facultad de Arquitectura</a:t>
            </a:r>
          </a:p>
          <a:p>
            <a:endParaRPr lang="es-MX" sz="1400" dirty="0"/>
          </a:p>
          <a:p>
            <a:r>
              <a:rPr lang="es-MX" sz="1400" dirty="0"/>
              <a:t>Facultad de Estudios Superiores Acatlán</a:t>
            </a:r>
          </a:p>
          <a:p>
            <a:endParaRPr lang="es-MX" sz="1400" dirty="0"/>
          </a:p>
          <a:p>
            <a:r>
              <a:rPr lang="es-MX" sz="1400" dirty="0"/>
              <a:t>Facultad de Estudios Superiores Aragón</a:t>
            </a:r>
          </a:p>
        </p:txBody>
      </p:sp>
      <p:grpSp>
        <p:nvGrpSpPr>
          <p:cNvPr id="9" name="Grupo 8">
            <a:extLst>
              <a:ext uri="{FF2B5EF4-FFF2-40B4-BE49-F238E27FC236}">
                <a16:creationId xmlns:a16="http://schemas.microsoft.com/office/drawing/2014/main" id="{61C2D25C-8C23-4344-AEFC-6E1F62014218}"/>
              </a:ext>
            </a:extLst>
          </p:cNvPr>
          <p:cNvGrpSpPr/>
          <p:nvPr/>
        </p:nvGrpSpPr>
        <p:grpSpPr>
          <a:xfrm>
            <a:off x="9972445" y="190216"/>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F569F5CC-134C-4893-8AA8-92CA5FF4F4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856289F0-A09C-40FC-8746-D1970F0146A3}"/>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40000"/>
                      <a:lumOff val="6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41905" t="33203" r="11426" b="19922"/>
          <a:stretch>
            <a:fillRect/>
          </a:stretch>
        </p:blipFill>
        <p:spPr bwMode="auto">
          <a:xfrm>
            <a:off x="-1" y="0"/>
            <a:ext cx="12190413" cy="6883998"/>
          </a:xfrm>
          <a:prstGeom prst="rect">
            <a:avLst/>
          </a:prstGeom>
          <a:noFill/>
          <a:ln w="9525">
            <a:noFill/>
            <a:miter lim="800000"/>
            <a:headEnd/>
            <a:tailEnd/>
          </a:ln>
          <a:effectLst/>
        </p:spPr>
      </p:pic>
      <p:sp>
        <p:nvSpPr>
          <p:cNvPr id="2" name="1 Título"/>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Arquitectura del paisaje</a:t>
            </a:r>
          </a:p>
        </p:txBody>
      </p:sp>
      <p:sp>
        <p:nvSpPr>
          <p:cNvPr id="5" name="CuadroTexto 4">
            <a:extLst>
              <a:ext uri="{FF2B5EF4-FFF2-40B4-BE49-F238E27FC236}">
                <a16:creationId xmlns:a16="http://schemas.microsoft.com/office/drawing/2014/main" id="{E1C0AE9D-F4CD-4906-8F42-BC00F525748F}"/>
              </a:ext>
            </a:extLst>
          </p:cNvPr>
          <p:cNvSpPr txBox="1"/>
          <p:nvPr/>
        </p:nvSpPr>
        <p:spPr>
          <a:xfrm>
            <a:off x="407068" y="2537076"/>
            <a:ext cx="2590730" cy="1815882"/>
          </a:xfrm>
          <a:prstGeom prst="rect">
            <a:avLst/>
          </a:prstGeom>
          <a:noFill/>
        </p:spPr>
        <p:txBody>
          <a:bodyPr wrap="square" rtlCol="0">
            <a:spAutoFit/>
          </a:bodyPr>
          <a:lstStyle/>
          <a:p>
            <a:pPr algn="just"/>
            <a:r>
              <a:rPr lang="es-MX" sz="1400" b="1" spc="300" dirty="0">
                <a:solidFill>
                  <a:srgbClr val="00B050"/>
                </a:solidFill>
              </a:rPr>
              <a:t>¿Qué es?</a:t>
            </a:r>
          </a:p>
          <a:p>
            <a:pPr algn="just"/>
            <a:br>
              <a:rPr lang="es-MX" sz="1400" dirty="0"/>
            </a:br>
            <a:r>
              <a:rPr lang="es-MX" sz="1400" dirty="0"/>
              <a:t>Como estudiantes se dedican al diseño, construcción de espacios exteriores que toma en cuenta el medio a través del diseño y colaborando al desarrollo ambiental del espacio exterior.</a:t>
            </a:r>
          </a:p>
        </p:txBody>
      </p:sp>
      <p:sp>
        <p:nvSpPr>
          <p:cNvPr id="6" name="CuadroTexto 5">
            <a:extLst>
              <a:ext uri="{FF2B5EF4-FFF2-40B4-BE49-F238E27FC236}">
                <a16:creationId xmlns:a16="http://schemas.microsoft.com/office/drawing/2014/main" id="{D5AB5D23-5ABF-4706-BAB8-B3F7801D999C}"/>
              </a:ext>
            </a:extLst>
          </p:cNvPr>
          <p:cNvSpPr txBox="1"/>
          <p:nvPr/>
        </p:nvSpPr>
        <p:spPr>
          <a:xfrm>
            <a:off x="3200250" y="1746766"/>
            <a:ext cx="8523310" cy="1600438"/>
          </a:xfrm>
          <a:prstGeom prst="rect">
            <a:avLst/>
          </a:prstGeom>
          <a:noFill/>
        </p:spPr>
        <p:txBody>
          <a:bodyPr wrap="square" rtlCol="0">
            <a:spAutoFit/>
          </a:bodyPr>
          <a:lstStyle/>
          <a:p>
            <a:pPr algn="just"/>
            <a:r>
              <a:rPr lang="es-MX" sz="1400" b="1" spc="300" dirty="0">
                <a:solidFill>
                  <a:srgbClr val="00B050"/>
                </a:solidFill>
              </a:rPr>
              <a:t>¿Qué hace?</a:t>
            </a:r>
            <a:endParaRPr lang="es-MX" b="1" spc="300" dirty="0">
              <a:solidFill>
                <a:srgbClr val="00B050"/>
              </a:solidFill>
              <a:effectLst>
                <a:outerShdw blurRad="38100" dist="38100" dir="2700000" algn="tl">
                  <a:srgbClr val="000000">
                    <a:alpha val="43137"/>
                  </a:srgbClr>
                </a:outerShdw>
              </a:effectLst>
            </a:endParaRPr>
          </a:p>
          <a:p>
            <a:pPr algn="just"/>
            <a:endParaRPr lang="es-MX" sz="1400" dirty="0"/>
          </a:p>
          <a:p>
            <a:pPr algn="just"/>
            <a:r>
              <a:rPr lang="es-MX" sz="1400" dirty="0"/>
              <a:t>Diseña, construye y participa en la planificación de los espacios abiertos como parte del sistema natural y humano desde una perspectiva ambiental, social y culturalmente responsable. Sus trabajos son realizados con base en los siguientes aspectos técnicos: elaboración de láminas y desarrollo de planos arquitectónicos, desarrollo de anteproyectos, análisis fotográficos y análisis de gráficas, construcción de espacios exteriores en todos sus géneros y escalas.</a:t>
            </a:r>
          </a:p>
        </p:txBody>
      </p:sp>
      <p:sp>
        <p:nvSpPr>
          <p:cNvPr id="7" name="CuadroTexto 6">
            <a:extLst>
              <a:ext uri="{FF2B5EF4-FFF2-40B4-BE49-F238E27FC236}">
                <a16:creationId xmlns:a16="http://schemas.microsoft.com/office/drawing/2014/main" id="{4E2BE30F-36B8-4BA6-881E-40486B69156A}"/>
              </a:ext>
            </a:extLst>
          </p:cNvPr>
          <p:cNvSpPr txBox="1"/>
          <p:nvPr/>
        </p:nvSpPr>
        <p:spPr>
          <a:xfrm>
            <a:off x="3200249" y="3517174"/>
            <a:ext cx="8523309" cy="1231106"/>
          </a:xfrm>
          <a:prstGeom prst="rect">
            <a:avLst/>
          </a:prstGeom>
          <a:noFill/>
        </p:spPr>
        <p:txBody>
          <a:bodyPr wrap="square" rtlCol="0">
            <a:spAutoFit/>
          </a:bodyPr>
          <a:lstStyle/>
          <a:p>
            <a:r>
              <a:rPr lang="es-MX" sz="1400" b="1" spc="300" dirty="0">
                <a:solidFill>
                  <a:srgbClr val="00B050"/>
                </a:solidFill>
              </a:rPr>
              <a:t>¿​Dónde es su campo de trabajo?</a:t>
            </a:r>
          </a:p>
          <a:p>
            <a:pPr algn="just"/>
            <a:br>
              <a:rPr lang="es-MX" dirty="0"/>
            </a:br>
            <a:r>
              <a:rPr lang="es-MX" sz="1400" dirty="0"/>
              <a:t>Esta actividad profesional se desarrolla tanto en el sector público, como en el privado, trabajando en forma individual, o bien, colaborando en equipos interdisciplinarios. Además de brindar asesorías especializadas dentro de su campo de conocimiento.</a:t>
            </a:r>
          </a:p>
        </p:txBody>
      </p:sp>
      <p:sp>
        <p:nvSpPr>
          <p:cNvPr id="8" name="CuadroTexto 7">
            <a:extLst>
              <a:ext uri="{FF2B5EF4-FFF2-40B4-BE49-F238E27FC236}">
                <a16:creationId xmlns:a16="http://schemas.microsoft.com/office/drawing/2014/main" id="{18A00D24-FDE8-44BB-A055-B5B59951F69E}"/>
              </a:ext>
            </a:extLst>
          </p:cNvPr>
          <p:cNvSpPr txBox="1"/>
          <p:nvPr/>
        </p:nvSpPr>
        <p:spPr>
          <a:xfrm>
            <a:off x="3200249" y="4994592"/>
            <a:ext cx="3349165" cy="738664"/>
          </a:xfrm>
          <a:prstGeom prst="rect">
            <a:avLst/>
          </a:prstGeom>
          <a:noFill/>
        </p:spPr>
        <p:txBody>
          <a:bodyPr wrap="square" rtlCol="0">
            <a:spAutoFit/>
          </a:bodyPr>
          <a:lstStyle/>
          <a:p>
            <a:r>
              <a:rPr lang="es-MX" sz="1400" b="1" spc="300" dirty="0">
                <a:solidFill>
                  <a:srgbClr val="00B050"/>
                </a:solidFill>
              </a:rPr>
              <a:t>¿Dónde se estudia?</a:t>
            </a:r>
          </a:p>
          <a:p>
            <a:endParaRPr lang="es-MX" sz="1400" b="1" spc="300" dirty="0">
              <a:solidFill>
                <a:srgbClr val="00B050"/>
              </a:solidFill>
            </a:endParaRPr>
          </a:p>
          <a:p>
            <a:r>
              <a:rPr lang="es-MX" sz="1400" dirty="0"/>
              <a:t>Facultad de Arquitectura</a:t>
            </a:r>
          </a:p>
        </p:txBody>
      </p:sp>
      <p:grpSp>
        <p:nvGrpSpPr>
          <p:cNvPr id="9" name="Grupo 8">
            <a:extLst>
              <a:ext uri="{FF2B5EF4-FFF2-40B4-BE49-F238E27FC236}">
                <a16:creationId xmlns:a16="http://schemas.microsoft.com/office/drawing/2014/main" id="{7C2E1056-6F57-41D8-850B-1A156F9EF085}"/>
              </a:ext>
            </a:extLst>
          </p:cNvPr>
          <p:cNvGrpSpPr/>
          <p:nvPr/>
        </p:nvGrpSpPr>
        <p:grpSpPr>
          <a:xfrm>
            <a:off x="10055646" y="5269120"/>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6671DB09-9220-4E75-B6AD-0B6C04DCC6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98615FEF-D1FB-46EA-8404-E8635054A215}"/>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3">
                      <a:lumMod val="60000"/>
                      <a:lumOff val="4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l="41905" t="31250" r="11426" b="22852"/>
          <a:stretch>
            <a:fillRect/>
          </a:stretch>
        </p:blipFill>
        <p:spPr bwMode="auto">
          <a:xfrm>
            <a:off x="0" y="0"/>
            <a:ext cx="12190413" cy="6858000"/>
          </a:xfrm>
          <a:prstGeom prst="rect">
            <a:avLst/>
          </a:prstGeom>
          <a:noFill/>
          <a:ln w="9525">
            <a:noFill/>
            <a:miter lim="800000"/>
            <a:headEnd/>
            <a:tailEnd/>
          </a:ln>
          <a:effectLst/>
        </p:spPr>
      </p:pic>
      <p:sp>
        <p:nvSpPr>
          <p:cNvPr id="2" name="1 Título"/>
          <p:cNvSpPr>
            <a:spLocks noGrp="1"/>
          </p:cNvSpPr>
          <p:nvPr>
            <p:ph type="title"/>
          </p:nvPr>
        </p:nvSpPr>
        <p:spPr>
          <a:xfrm>
            <a:off x="808794" y="0"/>
            <a:ext cx="10971372" cy="1143000"/>
          </a:xfrm>
        </p:spPr>
        <p:txBody>
          <a:bodyPr>
            <a:normAutofit/>
          </a:bodyPr>
          <a:lstStyle/>
          <a:p>
            <a:r>
              <a:rPr lang="es-MX" sz="6000" i="1" dirty="0">
                <a:latin typeface="Book Antiqua" panose="02040602050305030304" pitchFamily="18" charset="0"/>
                <a:cs typeface="Aharoni" panose="02010803020104030203" pitchFamily="2" charset="-79"/>
              </a:rPr>
              <a:t>Ciencia de materiales sustentables</a:t>
            </a:r>
          </a:p>
        </p:txBody>
      </p:sp>
      <p:sp>
        <p:nvSpPr>
          <p:cNvPr id="4" name="Rectángulo 3">
            <a:extLst>
              <a:ext uri="{FF2B5EF4-FFF2-40B4-BE49-F238E27FC236}">
                <a16:creationId xmlns:a16="http://schemas.microsoft.com/office/drawing/2014/main" id="{7C7320B2-1224-4303-AE03-9F7892BABDA8}"/>
              </a:ext>
            </a:extLst>
          </p:cNvPr>
          <p:cNvSpPr/>
          <p:nvPr/>
        </p:nvSpPr>
        <p:spPr>
          <a:xfrm>
            <a:off x="9020201" y="2439374"/>
            <a:ext cx="3138381" cy="923330"/>
          </a:xfrm>
          <a:prstGeom prst="rect">
            <a:avLst/>
          </a:prstGeom>
        </p:spPr>
        <p:txBody>
          <a:bodyPr wrap="square">
            <a:spAutoFit/>
          </a:bodyPr>
          <a:lstStyle/>
          <a:p>
            <a:pPr algn="ctr"/>
            <a:r>
              <a:rPr lang="es-MX" b="1" u="sng" spc="300" dirty="0">
                <a:solidFill>
                  <a:srgbClr val="00B050"/>
                </a:solidFill>
              </a:rPr>
              <a:t>IMPORTANTE</a:t>
            </a:r>
          </a:p>
          <a:p>
            <a:endParaRPr lang="es-MX" dirty="0">
              <a:solidFill>
                <a:srgbClr val="00B050"/>
              </a:solidFill>
            </a:endParaRPr>
          </a:p>
          <a:p>
            <a:pPr marL="285750" indent="-285750" algn="ctr">
              <a:buFont typeface="Calibri" panose="020F0502020204030204" pitchFamily="34" charset="0"/>
              <a:buChar char="→"/>
            </a:pPr>
            <a:r>
              <a:rPr lang="es-MX" dirty="0">
                <a:solidFill>
                  <a:srgbClr val="00B050"/>
                </a:solidFill>
              </a:rPr>
              <a:t>Carrera de alta demanda</a:t>
            </a:r>
          </a:p>
        </p:txBody>
      </p:sp>
      <p:sp>
        <p:nvSpPr>
          <p:cNvPr id="5" name="CuadroTexto 4">
            <a:extLst>
              <a:ext uri="{FF2B5EF4-FFF2-40B4-BE49-F238E27FC236}">
                <a16:creationId xmlns:a16="http://schemas.microsoft.com/office/drawing/2014/main" id="{F1FF887E-CB88-49CC-B266-30A486ADF1FC}"/>
              </a:ext>
            </a:extLst>
          </p:cNvPr>
          <p:cNvSpPr txBox="1"/>
          <p:nvPr/>
        </p:nvSpPr>
        <p:spPr>
          <a:xfrm>
            <a:off x="262558" y="1285212"/>
            <a:ext cx="3888432" cy="1169551"/>
          </a:xfrm>
          <a:prstGeom prst="rect">
            <a:avLst/>
          </a:prstGeom>
          <a:noFill/>
        </p:spPr>
        <p:txBody>
          <a:bodyPr wrap="square" rtlCol="0">
            <a:spAutoFit/>
          </a:bodyPr>
          <a:lstStyle/>
          <a:p>
            <a:r>
              <a:rPr lang="es-MX" sz="1400" b="1" spc="300" dirty="0">
                <a:solidFill>
                  <a:srgbClr val="C00000"/>
                </a:solidFill>
              </a:rPr>
              <a:t>¿Qué es?</a:t>
            </a:r>
          </a:p>
          <a:p>
            <a:pPr algn="just"/>
            <a:br>
              <a:rPr lang="es-MX" sz="1400" dirty="0"/>
            </a:br>
            <a:r>
              <a:rPr lang="es-MX" sz="1400" dirty="0"/>
              <a:t>Licenciatura que forma profesionales que contribuyen a la solución de problemas en el área de los materiales sustentables.</a:t>
            </a:r>
          </a:p>
        </p:txBody>
      </p:sp>
      <p:sp>
        <p:nvSpPr>
          <p:cNvPr id="6" name="CuadroTexto 5">
            <a:extLst>
              <a:ext uri="{FF2B5EF4-FFF2-40B4-BE49-F238E27FC236}">
                <a16:creationId xmlns:a16="http://schemas.microsoft.com/office/drawing/2014/main" id="{F95DA8AD-E168-4D78-9994-D54289968A78}"/>
              </a:ext>
            </a:extLst>
          </p:cNvPr>
          <p:cNvSpPr txBox="1"/>
          <p:nvPr/>
        </p:nvSpPr>
        <p:spPr>
          <a:xfrm>
            <a:off x="262558" y="2791234"/>
            <a:ext cx="3797148" cy="2308324"/>
          </a:xfrm>
          <a:prstGeom prst="rect">
            <a:avLst/>
          </a:prstGeom>
          <a:noFill/>
        </p:spPr>
        <p:txBody>
          <a:bodyPr wrap="square" rtlCol="0">
            <a:spAutoFit/>
          </a:bodyPr>
          <a:lstStyle/>
          <a:p>
            <a:r>
              <a:rPr lang="es-MX" sz="1400" b="1" spc="300" dirty="0">
                <a:solidFill>
                  <a:srgbClr val="C00000"/>
                </a:solidFill>
              </a:rPr>
              <a:t>¿Qué hace?</a:t>
            </a:r>
          </a:p>
          <a:p>
            <a:pPr algn="just"/>
            <a:br>
              <a:rPr lang="es-MX" b="1" spc="300" dirty="0">
                <a:effectLst>
                  <a:outerShdw blurRad="38100" dist="38100" dir="2700000" algn="tl">
                    <a:srgbClr val="000000">
                      <a:alpha val="43137"/>
                    </a:srgbClr>
                  </a:outerShdw>
                </a:effectLst>
              </a:rPr>
            </a:br>
            <a:r>
              <a:rPr lang="es-MX" sz="1400" dirty="0"/>
              <a:t>Identifica, analiza y resuelve problemas de la ciencia y la ingeniería de los materiales sustentables, mediante la identificación de materiales susceptibles de transformación para la creación de nuevos productos. El diseño y la organización de diversos proyectos para la creación de nuevos procedimientos que involucren materiales sustentables.​</a:t>
            </a:r>
          </a:p>
        </p:txBody>
      </p:sp>
      <p:sp>
        <p:nvSpPr>
          <p:cNvPr id="7" name="CuadroTexto 6">
            <a:extLst>
              <a:ext uri="{FF2B5EF4-FFF2-40B4-BE49-F238E27FC236}">
                <a16:creationId xmlns:a16="http://schemas.microsoft.com/office/drawing/2014/main" id="{760E259E-0CEE-4E6B-A53A-DC0A78EE3117}"/>
              </a:ext>
            </a:extLst>
          </p:cNvPr>
          <p:cNvSpPr txBox="1"/>
          <p:nvPr/>
        </p:nvSpPr>
        <p:spPr>
          <a:xfrm>
            <a:off x="4960495" y="1285212"/>
            <a:ext cx="3654991" cy="2308324"/>
          </a:xfrm>
          <a:prstGeom prst="rect">
            <a:avLst/>
          </a:prstGeom>
          <a:noFill/>
        </p:spPr>
        <p:txBody>
          <a:bodyPr wrap="square" rtlCol="0">
            <a:spAutoFit/>
          </a:bodyPr>
          <a:lstStyle/>
          <a:p>
            <a:r>
              <a:rPr lang="es-MX" sz="1400" b="1" spc="300" dirty="0">
                <a:solidFill>
                  <a:srgbClr val="C00000"/>
                </a:solidFill>
              </a:rPr>
              <a:t>¿​Dónde es su campo de trabajo?</a:t>
            </a:r>
          </a:p>
          <a:p>
            <a:pPr algn="just"/>
            <a:br>
              <a:rPr lang="es-MX" dirty="0"/>
            </a:br>
            <a:r>
              <a:rPr lang="es-MX" sz="1400" dirty="0"/>
              <a:t>En el sector industrial, así como en entidades gubernamentales como las Secretarías de Salud y del Medio Ambiente y Recursos Naturales. Asimismo, participa en instituciones académicas y centros de investigación, en los ámbitos de la ciencia y la ingeniería de materiales.​</a:t>
            </a:r>
          </a:p>
        </p:txBody>
      </p:sp>
      <p:sp>
        <p:nvSpPr>
          <p:cNvPr id="8" name="CuadroTexto 7">
            <a:extLst>
              <a:ext uri="{FF2B5EF4-FFF2-40B4-BE49-F238E27FC236}">
                <a16:creationId xmlns:a16="http://schemas.microsoft.com/office/drawing/2014/main" id="{CF91D007-9E8E-4134-92AB-2902765E89A1}"/>
              </a:ext>
            </a:extLst>
          </p:cNvPr>
          <p:cNvSpPr txBox="1"/>
          <p:nvPr/>
        </p:nvSpPr>
        <p:spPr>
          <a:xfrm>
            <a:off x="4925828" y="3945396"/>
            <a:ext cx="3349165" cy="954107"/>
          </a:xfrm>
          <a:prstGeom prst="rect">
            <a:avLst/>
          </a:prstGeom>
          <a:noFill/>
        </p:spPr>
        <p:txBody>
          <a:bodyPr wrap="square" rtlCol="0">
            <a:spAutoFit/>
          </a:bodyPr>
          <a:lstStyle/>
          <a:p>
            <a:r>
              <a:rPr lang="es-MX" sz="1400" b="1" spc="300" dirty="0">
                <a:solidFill>
                  <a:srgbClr val="C00000"/>
                </a:solidFill>
              </a:rPr>
              <a:t>¿Dónde se estudia?</a:t>
            </a:r>
          </a:p>
          <a:p>
            <a:endParaRPr lang="es-MX" sz="1400" b="1" spc="300" dirty="0"/>
          </a:p>
          <a:p>
            <a:r>
              <a:rPr lang="es-MX" sz="1400" dirty="0"/>
              <a:t>Escuela Nacional de Estudios Superiores, Unidad Morelia, Michoacán</a:t>
            </a:r>
          </a:p>
        </p:txBody>
      </p:sp>
      <p:grpSp>
        <p:nvGrpSpPr>
          <p:cNvPr id="9" name="Grupo 8">
            <a:extLst>
              <a:ext uri="{FF2B5EF4-FFF2-40B4-BE49-F238E27FC236}">
                <a16:creationId xmlns:a16="http://schemas.microsoft.com/office/drawing/2014/main" id="{799593D9-8495-4D92-BE54-843A46ADC76F}"/>
              </a:ext>
            </a:extLst>
          </p:cNvPr>
          <p:cNvGrpSpPr/>
          <p:nvPr/>
        </p:nvGrpSpPr>
        <p:grpSpPr>
          <a:xfrm>
            <a:off x="9633702" y="5205582"/>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D1B86A64-EAE8-4226-8A24-D639D31572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E292EA45-6149-4F9D-80FF-0ED2B2B2DC83}"/>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2D050"/>
                  </a:solidFill>
                  <a:effectLst>
                    <a:outerShdw blurRad="38100" dist="38100" dir="2700000" algn="tl">
                      <a:srgbClr val="000000">
                        <a:alpha val="43137"/>
                      </a:srgbClr>
                    </a:outerShdw>
                  </a:effectLst>
                </a:rPr>
                <a:t>INICIO</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41905" t="33203" r="11426" b="19922"/>
          <a:stretch>
            <a:fillRect/>
          </a:stretch>
        </p:blipFill>
        <p:spPr bwMode="auto">
          <a:xfrm>
            <a:off x="0" y="0"/>
            <a:ext cx="12190414" cy="6858000"/>
          </a:xfrm>
          <a:prstGeom prst="rect">
            <a:avLst/>
          </a:prstGeom>
          <a:noFill/>
          <a:ln w="9525">
            <a:noFill/>
            <a:miter lim="800000"/>
            <a:headEnd/>
            <a:tailEnd/>
          </a:ln>
          <a:effectLst/>
        </p:spPr>
      </p:pic>
      <p:sp>
        <p:nvSpPr>
          <p:cNvPr id="2" name="1 Título"/>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Ciencias de la Computación</a:t>
            </a:r>
          </a:p>
        </p:txBody>
      </p:sp>
      <p:sp>
        <p:nvSpPr>
          <p:cNvPr id="5" name="Rectángulo 4">
            <a:extLst>
              <a:ext uri="{FF2B5EF4-FFF2-40B4-BE49-F238E27FC236}">
                <a16:creationId xmlns:a16="http://schemas.microsoft.com/office/drawing/2014/main" id="{C3ABC3EC-6B97-45BE-BDD2-567C440E3FD1}"/>
              </a:ext>
            </a:extLst>
          </p:cNvPr>
          <p:cNvSpPr/>
          <p:nvPr/>
        </p:nvSpPr>
        <p:spPr>
          <a:xfrm>
            <a:off x="3880351" y="1209526"/>
            <a:ext cx="4429706" cy="923330"/>
          </a:xfrm>
          <a:prstGeom prst="rect">
            <a:avLst/>
          </a:prstGeom>
        </p:spPr>
        <p:txBody>
          <a:bodyPr wrap="square">
            <a:spAutoFit/>
          </a:bodyPr>
          <a:lstStyle/>
          <a:p>
            <a:pPr algn="ctr"/>
            <a:r>
              <a:rPr lang="es-MX" b="1" u="sng" spc="300" dirty="0">
                <a:solidFill>
                  <a:schemeClr val="accent5">
                    <a:lumMod val="50000"/>
                  </a:schemeClr>
                </a:solidFill>
              </a:rPr>
              <a:t>IMPORTANTE</a:t>
            </a:r>
          </a:p>
          <a:p>
            <a:endParaRPr lang="es-MX" dirty="0">
              <a:solidFill>
                <a:schemeClr val="accent5">
                  <a:lumMod val="50000"/>
                </a:schemeClr>
              </a:solidFill>
            </a:endParaRPr>
          </a:p>
          <a:p>
            <a:pPr marL="285750" indent="-285750" algn="ctr">
              <a:buFont typeface="Calibri" panose="020F0502020204030204" pitchFamily="34" charset="0"/>
              <a:buChar char="→"/>
            </a:pPr>
            <a:r>
              <a:rPr lang="es-MX" dirty="0">
                <a:solidFill>
                  <a:schemeClr val="accent5">
                    <a:lumMod val="50000"/>
                  </a:schemeClr>
                </a:solidFill>
              </a:rPr>
              <a:t>Carrera de alta demanda</a:t>
            </a:r>
          </a:p>
        </p:txBody>
      </p:sp>
      <p:sp>
        <p:nvSpPr>
          <p:cNvPr id="6" name="CuadroTexto 5">
            <a:extLst>
              <a:ext uri="{FF2B5EF4-FFF2-40B4-BE49-F238E27FC236}">
                <a16:creationId xmlns:a16="http://schemas.microsoft.com/office/drawing/2014/main" id="{AB26C028-EA3B-4532-9DCE-FFCF671A793E}"/>
              </a:ext>
            </a:extLst>
          </p:cNvPr>
          <p:cNvSpPr txBox="1"/>
          <p:nvPr/>
        </p:nvSpPr>
        <p:spPr>
          <a:xfrm>
            <a:off x="609520" y="1923893"/>
            <a:ext cx="10971371" cy="954107"/>
          </a:xfrm>
          <a:prstGeom prst="rect">
            <a:avLst/>
          </a:prstGeom>
          <a:noFill/>
        </p:spPr>
        <p:txBody>
          <a:bodyPr wrap="square" rtlCol="0">
            <a:spAutoFit/>
          </a:bodyPr>
          <a:lstStyle/>
          <a:p>
            <a:r>
              <a:rPr lang="es-MX" sz="1400" b="1" spc="300" dirty="0"/>
              <a:t>¿Qué es?</a:t>
            </a:r>
            <a:endParaRPr lang="es-MX" sz="1400" dirty="0"/>
          </a:p>
          <a:p>
            <a:endParaRPr lang="es-MX" sz="1400" dirty="0"/>
          </a:p>
          <a:p>
            <a:pPr algn="just"/>
            <a:r>
              <a:rPr lang="es-MX" sz="1400" dirty="0"/>
              <a:t>Es una carrera que por sus conocimientos profundos en matemáticas y computación colabora para resolver problemas de investigación y, a su vez, aplicaciones en otras disciplinas como en la docencia. </a:t>
            </a:r>
          </a:p>
        </p:txBody>
      </p:sp>
      <p:sp>
        <p:nvSpPr>
          <p:cNvPr id="7" name="CuadroTexto 6">
            <a:extLst>
              <a:ext uri="{FF2B5EF4-FFF2-40B4-BE49-F238E27FC236}">
                <a16:creationId xmlns:a16="http://schemas.microsoft.com/office/drawing/2014/main" id="{0A44895D-862F-49C1-A10D-55F31DA2E89D}"/>
              </a:ext>
            </a:extLst>
          </p:cNvPr>
          <p:cNvSpPr txBox="1"/>
          <p:nvPr/>
        </p:nvSpPr>
        <p:spPr>
          <a:xfrm>
            <a:off x="609519" y="2994258"/>
            <a:ext cx="10971371" cy="1446550"/>
          </a:xfrm>
          <a:prstGeom prst="rect">
            <a:avLst/>
          </a:prstGeom>
          <a:noFill/>
        </p:spPr>
        <p:txBody>
          <a:bodyPr wrap="square" rtlCol="0">
            <a:spAutoFit/>
          </a:bodyPr>
          <a:lstStyle/>
          <a:p>
            <a:pPr algn="just"/>
            <a:r>
              <a:rPr lang="es-MX" sz="1400" b="1" spc="300" dirty="0"/>
              <a:t>¿Qué hace?</a:t>
            </a:r>
          </a:p>
          <a:p>
            <a:pPr algn="just"/>
            <a:br>
              <a:rPr lang="es-MX" b="1" spc="300" dirty="0">
                <a:effectLst>
                  <a:outerShdw blurRad="38100" dist="38100" dir="2700000" algn="tl">
                    <a:srgbClr val="000000">
                      <a:alpha val="43137"/>
                    </a:srgbClr>
                  </a:outerShdw>
                </a:effectLst>
              </a:rPr>
            </a:br>
            <a:r>
              <a:rPr lang="es-MX" sz="1400" dirty="0"/>
              <a:t>Desarrolla aplicaciones de la computación para otras áreas, otras disciplinas, y para la industria en general en cuestión de diseño, construcción, operación y mantenimiento de sistemas de cómputo, así como de sistemas de programación y  manejo de enorme cantidad de información, la formación de recursos humanos, la práctica docente, la investigación y el desarrollo tecnológico. Además, la capacitación y la actualización de personal en el área. </a:t>
            </a:r>
          </a:p>
        </p:txBody>
      </p:sp>
      <p:sp>
        <p:nvSpPr>
          <p:cNvPr id="8" name="CuadroTexto 7">
            <a:extLst>
              <a:ext uri="{FF2B5EF4-FFF2-40B4-BE49-F238E27FC236}">
                <a16:creationId xmlns:a16="http://schemas.microsoft.com/office/drawing/2014/main" id="{F6DDDE7D-4F78-43DA-AD3A-68A62FDE5FD8}"/>
              </a:ext>
            </a:extLst>
          </p:cNvPr>
          <p:cNvSpPr txBox="1"/>
          <p:nvPr/>
        </p:nvSpPr>
        <p:spPr>
          <a:xfrm>
            <a:off x="609519" y="4506426"/>
            <a:ext cx="10971371" cy="1015663"/>
          </a:xfrm>
          <a:prstGeom prst="rect">
            <a:avLst/>
          </a:prstGeom>
          <a:noFill/>
        </p:spPr>
        <p:txBody>
          <a:bodyPr wrap="square" rtlCol="0">
            <a:spAutoFit/>
          </a:bodyPr>
          <a:lstStyle/>
          <a:p>
            <a:r>
              <a:rPr lang="es-MX" sz="1400" b="1" spc="300" dirty="0"/>
              <a:t>¿​Dónde es su campo de trabajo?</a:t>
            </a:r>
            <a:br>
              <a:rPr lang="es-MX" dirty="0"/>
            </a:br>
            <a:endParaRPr lang="es-MX" dirty="0"/>
          </a:p>
          <a:p>
            <a:pPr algn="just"/>
            <a:r>
              <a:rPr lang="es-MX" sz="1400" dirty="0"/>
              <a:t>Puede desarrollarse tanto en el sector  público o privado, ya sea en el medio académico, en la industria de la computación o en los departamentos de sistemas o desarrollo de todo tipo de empresas o instituciones. ​</a:t>
            </a:r>
          </a:p>
        </p:txBody>
      </p:sp>
      <p:sp>
        <p:nvSpPr>
          <p:cNvPr id="9" name="CuadroTexto 8">
            <a:extLst>
              <a:ext uri="{FF2B5EF4-FFF2-40B4-BE49-F238E27FC236}">
                <a16:creationId xmlns:a16="http://schemas.microsoft.com/office/drawing/2014/main" id="{F1D1F216-2A58-4EAE-BF5B-5C195E4E7CDC}"/>
              </a:ext>
            </a:extLst>
          </p:cNvPr>
          <p:cNvSpPr txBox="1"/>
          <p:nvPr/>
        </p:nvSpPr>
        <p:spPr>
          <a:xfrm>
            <a:off x="609519" y="5714672"/>
            <a:ext cx="3349165" cy="738664"/>
          </a:xfrm>
          <a:prstGeom prst="rect">
            <a:avLst/>
          </a:prstGeom>
          <a:noFill/>
        </p:spPr>
        <p:txBody>
          <a:bodyPr wrap="square" rtlCol="0">
            <a:spAutoFit/>
          </a:bodyPr>
          <a:lstStyle/>
          <a:p>
            <a:r>
              <a:rPr lang="es-MX" sz="1400" b="1" spc="300" dirty="0"/>
              <a:t>¿Dónde se estudia?</a:t>
            </a:r>
          </a:p>
          <a:p>
            <a:endParaRPr lang="es-MX" sz="1400" b="1" spc="300" dirty="0"/>
          </a:p>
          <a:p>
            <a:r>
              <a:rPr lang="es-MX" sz="1400" dirty="0"/>
              <a:t>Facultad de Ciencias</a:t>
            </a:r>
          </a:p>
        </p:txBody>
      </p:sp>
      <p:grpSp>
        <p:nvGrpSpPr>
          <p:cNvPr id="10" name="Grupo 9">
            <a:extLst>
              <a:ext uri="{FF2B5EF4-FFF2-40B4-BE49-F238E27FC236}">
                <a16:creationId xmlns:a16="http://schemas.microsoft.com/office/drawing/2014/main" id="{8C00EB6F-F039-47D1-8838-1B330784BDFB}"/>
              </a:ext>
            </a:extLst>
          </p:cNvPr>
          <p:cNvGrpSpPr/>
          <p:nvPr/>
        </p:nvGrpSpPr>
        <p:grpSpPr>
          <a:xfrm>
            <a:off x="9767614" y="5378812"/>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44AA5360-31B6-47F5-A82F-8041552EF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1061775" cy="914400"/>
            </a:xfrm>
            <a:prstGeom prst="rect">
              <a:avLst/>
            </a:prstGeom>
          </p:spPr>
        </p:pic>
        <p:sp>
          <p:nvSpPr>
            <p:cNvPr id="12" name="CuadroTexto 11">
              <a:hlinkClick r:id="rId3" action="ppaction://hlinksldjump"/>
              <a:extLst>
                <a:ext uri="{FF2B5EF4-FFF2-40B4-BE49-F238E27FC236}">
                  <a16:creationId xmlns:a16="http://schemas.microsoft.com/office/drawing/2014/main" id="{B7BFCB7E-1324-4DE7-BBAC-8F272DFA3850}"/>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2">
                      <a:lumMod val="50000"/>
                    </a:schemeClr>
                  </a:solidFill>
                  <a:effectLst>
                    <a:outerShdw blurRad="38100" dist="38100" dir="2700000" algn="tl">
                      <a:srgbClr val="000000">
                        <a:alpha val="43137"/>
                      </a:srgbClr>
                    </a:outerShdw>
                  </a:effectLst>
                </a:rPr>
                <a:t>INICIO</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alphaModFix amt="85000"/>
          </a:blip>
          <a:srcRect l="41905" t="33203" r="11426" b="19921"/>
          <a:stretch>
            <a:fillRect/>
          </a:stretch>
        </p:blipFill>
        <p:spPr bwMode="auto">
          <a:xfrm>
            <a:off x="-1" y="0"/>
            <a:ext cx="12190413" cy="6883998"/>
          </a:xfrm>
          <a:prstGeom prst="rect">
            <a:avLst/>
          </a:prstGeom>
          <a:noFill/>
          <a:ln w="9525">
            <a:noFill/>
            <a:miter lim="800000"/>
            <a:headEnd/>
            <a:tailEnd/>
          </a:ln>
          <a:effectLst/>
        </p:spPr>
      </p:pic>
      <p:sp>
        <p:nvSpPr>
          <p:cNvPr id="2" name="1 Título"/>
          <p:cNvSpPr>
            <a:spLocks noGrp="1"/>
          </p:cNvSpPr>
          <p:nvPr>
            <p:ph type="title"/>
          </p:nvPr>
        </p:nvSpPr>
        <p:spPr>
          <a:xfrm>
            <a:off x="951670" y="125760"/>
            <a:ext cx="10971372" cy="1143000"/>
          </a:xfrm>
        </p:spPr>
        <p:txBody>
          <a:bodyPr>
            <a:normAutofit/>
          </a:bodyPr>
          <a:lstStyle/>
          <a:p>
            <a:r>
              <a:rPr lang="es-MX" sz="6000" i="1" dirty="0"/>
              <a:t>Ciencias de la Tierra</a:t>
            </a:r>
          </a:p>
        </p:txBody>
      </p:sp>
      <p:sp>
        <p:nvSpPr>
          <p:cNvPr id="4" name="Rectángulo 3">
            <a:extLst>
              <a:ext uri="{FF2B5EF4-FFF2-40B4-BE49-F238E27FC236}">
                <a16:creationId xmlns:a16="http://schemas.microsoft.com/office/drawing/2014/main" id="{52993FEA-D39B-42FE-800B-8E81ACF44F10}"/>
              </a:ext>
            </a:extLst>
          </p:cNvPr>
          <p:cNvSpPr/>
          <p:nvPr/>
        </p:nvSpPr>
        <p:spPr>
          <a:xfrm>
            <a:off x="3979642" y="1071245"/>
            <a:ext cx="4429706" cy="923330"/>
          </a:xfrm>
          <a:prstGeom prst="rect">
            <a:avLst/>
          </a:prstGeom>
        </p:spPr>
        <p:txBody>
          <a:bodyPr wrap="square">
            <a:spAutoFit/>
          </a:bodyPr>
          <a:lstStyle/>
          <a:p>
            <a:pPr algn="ctr"/>
            <a:r>
              <a:rPr lang="es-MX" b="1" u="sng" spc="300" dirty="0">
                <a:solidFill>
                  <a:srgbClr val="FF0000"/>
                </a:solidFill>
              </a:rPr>
              <a:t>IMPORTANTE</a:t>
            </a:r>
          </a:p>
          <a:p>
            <a:endParaRPr lang="es-MX" dirty="0">
              <a:solidFill>
                <a:srgbClr val="FF0000"/>
              </a:solidFill>
            </a:endParaRPr>
          </a:p>
          <a:p>
            <a:pPr marL="285750" indent="-285750" algn="ctr">
              <a:buFont typeface="Calibri" panose="020F0502020204030204" pitchFamily="34" charset="0"/>
              <a:buChar char="→"/>
            </a:pPr>
            <a:r>
              <a:rPr lang="es-MX" dirty="0">
                <a:solidFill>
                  <a:srgbClr val="FF0000"/>
                </a:solidFill>
              </a:rPr>
              <a:t>Carrera de alta demanda</a:t>
            </a:r>
          </a:p>
        </p:txBody>
      </p:sp>
      <p:sp>
        <p:nvSpPr>
          <p:cNvPr id="5" name="CuadroTexto 4">
            <a:extLst>
              <a:ext uri="{FF2B5EF4-FFF2-40B4-BE49-F238E27FC236}">
                <a16:creationId xmlns:a16="http://schemas.microsoft.com/office/drawing/2014/main" id="{83A53D3C-B89F-4039-86F3-246285F24E7C}"/>
              </a:ext>
            </a:extLst>
          </p:cNvPr>
          <p:cNvSpPr txBox="1"/>
          <p:nvPr/>
        </p:nvSpPr>
        <p:spPr>
          <a:xfrm>
            <a:off x="228283" y="1246795"/>
            <a:ext cx="3888432" cy="1384995"/>
          </a:xfrm>
          <a:prstGeom prst="rect">
            <a:avLst/>
          </a:prstGeom>
          <a:noFill/>
        </p:spPr>
        <p:txBody>
          <a:bodyPr wrap="square" rtlCol="0">
            <a:spAutoFit/>
          </a:bodyPr>
          <a:lstStyle/>
          <a:p>
            <a:r>
              <a:rPr lang="es-MX" sz="1400" b="1" spc="300" dirty="0"/>
              <a:t>¿Qué es?</a:t>
            </a:r>
          </a:p>
          <a:p>
            <a:pPr algn="just"/>
            <a:br>
              <a:rPr lang="es-MX" sz="1400" dirty="0"/>
            </a:br>
            <a:r>
              <a:rPr lang="es-MX" sz="1400" dirty="0"/>
              <a:t>Formación interdisciplinaria que desarrolla profesionistas con una comprensión de los procesos físicos, químicos y biológicos de los fenómenos terrestres.</a:t>
            </a:r>
          </a:p>
        </p:txBody>
      </p:sp>
      <p:sp>
        <p:nvSpPr>
          <p:cNvPr id="6" name="CuadroTexto 5">
            <a:extLst>
              <a:ext uri="{FF2B5EF4-FFF2-40B4-BE49-F238E27FC236}">
                <a16:creationId xmlns:a16="http://schemas.microsoft.com/office/drawing/2014/main" id="{0D2CFC7F-3BA7-4F9F-A00C-A52B70606C1E}"/>
              </a:ext>
            </a:extLst>
          </p:cNvPr>
          <p:cNvSpPr txBox="1"/>
          <p:nvPr/>
        </p:nvSpPr>
        <p:spPr>
          <a:xfrm>
            <a:off x="8125894" y="1394520"/>
            <a:ext cx="3797148" cy="1446550"/>
          </a:xfrm>
          <a:prstGeom prst="rect">
            <a:avLst/>
          </a:prstGeom>
          <a:noFill/>
        </p:spPr>
        <p:txBody>
          <a:bodyPr wrap="square" rtlCol="0">
            <a:spAutoFit/>
          </a:bodyPr>
          <a:lstStyle/>
          <a:p>
            <a:pPr algn="just"/>
            <a:r>
              <a:rPr lang="es-MX" sz="1400" b="1" spc="300" dirty="0"/>
              <a:t>¿Qué hace?</a:t>
            </a:r>
          </a:p>
          <a:p>
            <a:pPr algn="just"/>
            <a:br>
              <a:rPr lang="es-MX" b="1" spc="300" dirty="0">
                <a:effectLst>
                  <a:outerShdw blurRad="38100" dist="38100" dir="2700000" algn="tl">
                    <a:srgbClr val="000000">
                      <a:alpha val="43137"/>
                    </a:srgbClr>
                  </a:outerShdw>
                </a:effectLst>
              </a:rPr>
            </a:br>
            <a:r>
              <a:rPr lang="es-MX" sz="1400" dirty="0"/>
              <a:t>Actividad profesional que incidirá en la elaboración de políticas para la preservación y el cuidado del medio ambiente, la evaluación y el manejo de los recursos naturales.​</a:t>
            </a:r>
          </a:p>
        </p:txBody>
      </p:sp>
      <p:sp>
        <p:nvSpPr>
          <p:cNvPr id="7" name="CuadroTexto 6">
            <a:extLst>
              <a:ext uri="{FF2B5EF4-FFF2-40B4-BE49-F238E27FC236}">
                <a16:creationId xmlns:a16="http://schemas.microsoft.com/office/drawing/2014/main" id="{8890AB7F-934A-4B37-8057-AF99515995C8}"/>
              </a:ext>
            </a:extLst>
          </p:cNvPr>
          <p:cNvSpPr txBox="1"/>
          <p:nvPr/>
        </p:nvSpPr>
        <p:spPr>
          <a:xfrm>
            <a:off x="228283" y="2841070"/>
            <a:ext cx="11694759" cy="1446550"/>
          </a:xfrm>
          <a:prstGeom prst="rect">
            <a:avLst/>
          </a:prstGeom>
          <a:noFill/>
        </p:spPr>
        <p:txBody>
          <a:bodyPr wrap="square" rtlCol="0">
            <a:spAutoFit/>
          </a:bodyPr>
          <a:lstStyle/>
          <a:p>
            <a:pPr algn="just"/>
            <a:r>
              <a:rPr lang="es-MX" sz="1400" b="1" spc="300" dirty="0"/>
              <a:t>¿​Dónde es su campo de trabajo?</a:t>
            </a:r>
          </a:p>
          <a:p>
            <a:pPr algn="just"/>
            <a:br>
              <a:rPr lang="es-MX" dirty="0"/>
            </a:br>
            <a:r>
              <a:rPr lang="es-MX" sz="1400" dirty="0"/>
              <a:t>El espacio laboral se desarrolla tanto en el sector privado como en el sector público, realizando por ejemplo, docencia, investigación en algunas de las siguientes instituciones públicas: Secretaría del Medio Ambiente y Recursos Naturales, Secretaría de Agricultura Ganadería y Pesca, Secretaría de Comunicaciones y Transportes, Servicio Meteorológico, Comisión Federal de Electricidad, Servicio Aéreo de Navegación en Espacio Aéreo Mexicano, Petróleos Mexicanos (entre otras dependencias). Sector privado: manejo de residuos industriales, desarrollos turísticos, productores agropecuarios, entre otras.​</a:t>
            </a:r>
          </a:p>
        </p:txBody>
      </p:sp>
      <p:sp>
        <p:nvSpPr>
          <p:cNvPr id="8" name="CuadroTexto 7">
            <a:extLst>
              <a:ext uri="{FF2B5EF4-FFF2-40B4-BE49-F238E27FC236}">
                <a16:creationId xmlns:a16="http://schemas.microsoft.com/office/drawing/2014/main" id="{29E944F1-2D2B-4BC7-8D8F-AF5938C26240}"/>
              </a:ext>
            </a:extLst>
          </p:cNvPr>
          <p:cNvSpPr txBox="1"/>
          <p:nvPr/>
        </p:nvSpPr>
        <p:spPr>
          <a:xfrm>
            <a:off x="243014" y="4474498"/>
            <a:ext cx="5832648" cy="1600438"/>
          </a:xfrm>
          <a:prstGeom prst="rect">
            <a:avLst/>
          </a:prstGeom>
          <a:noFill/>
        </p:spPr>
        <p:txBody>
          <a:bodyPr wrap="square" rtlCol="0">
            <a:spAutoFit/>
          </a:bodyPr>
          <a:lstStyle/>
          <a:p>
            <a:r>
              <a:rPr lang="es-MX" sz="1400" b="1" spc="300" dirty="0"/>
              <a:t>¿Dónde se estudia?</a:t>
            </a:r>
          </a:p>
          <a:p>
            <a:endParaRPr lang="es-MX" sz="1400" b="1" spc="300" dirty="0"/>
          </a:p>
          <a:p>
            <a:r>
              <a:rPr lang="es-MX" sz="1400" dirty="0"/>
              <a:t>Facultad de Ciencias</a:t>
            </a:r>
          </a:p>
          <a:p>
            <a:endParaRPr lang="es-MX" sz="1400" dirty="0"/>
          </a:p>
          <a:p>
            <a:r>
              <a:rPr lang="es-MX" sz="1400" dirty="0"/>
              <a:t>Escuela Nacional de Estudios Superiores, Unidad Mérida</a:t>
            </a:r>
          </a:p>
          <a:p>
            <a:endParaRPr lang="es-MX" sz="1400" dirty="0"/>
          </a:p>
          <a:p>
            <a:r>
              <a:rPr lang="es-MX" sz="1400" dirty="0"/>
              <a:t>Escuela Nacional de Estudios Superiores, Unidad Juriquilla</a:t>
            </a:r>
          </a:p>
        </p:txBody>
      </p:sp>
      <p:grpSp>
        <p:nvGrpSpPr>
          <p:cNvPr id="9" name="Grupo 8">
            <a:extLst>
              <a:ext uri="{FF2B5EF4-FFF2-40B4-BE49-F238E27FC236}">
                <a16:creationId xmlns:a16="http://schemas.microsoft.com/office/drawing/2014/main" id="{1B23C78C-4FC6-46DD-B0E9-97413B9437CB}"/>
              </a:ext>
            </a:extLst>
          </p:cNvPr>
          <p:cNvGrpSpPr/>
          <p:nvPr/>
        </p:nvGrpSpPr>
        <p:grpSpPr>
          <a:xfrm>
            <a:off x="9991262" y="5134115"/>
            <a:ext cx="1913208" cy="1434562"/>
            <a:chOff x="356315" y="5173121"/>
            <a:chExt cx="1944869" cy="1391445"/>
          </a:xfrm>
        </p:grpSpPr>
        <p:pic>
          <p:nvPicPr>
            <p:cNvPr id="10" name="Gráfico 9" descr="Huellas de animal">
              <a:hlinkClick r:id="rId3" action="ppaction://hlinksldjump"/>
              <a:extLst>
                <a:ext uri="{FF2B5EF4-FFF2-40B4-BE49-F238E27FC236}">
                  <a16:creationId xmlns:a16="http://schemas.microsoft.com/office/drawing/2014/main" id="{400C094A-5D37-4D0D-AF65-EE395F8C5DA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21"/>
              <a:ext cx="1061775" cy="914400"/>
            </a:xfrm>
            <a:prstGeom prst="rect">
              <a:avLst/>
            </a:prstGeom>
          </p:spPr>
        </p:pic>
        <p:sp>
          <p:nvSpPr>
            <p:cNvPr id="11" name="CuadroTexto 10">
              <a:hlinkClick r:id="rId3" action="ppaction://hlinksldjump"/>
              <a:extLst>
                <a:ext uri="{FF2B5EF4-FFF2-40B4-BE49-F238E27FC236}">
                  <a16:creationId xmlns:a16="http://schemas.microsoft.com/office/drawing/2014/main" id="{ACE058C1-815A-4C3F-AB41-5F3CB99C2F8C}"/>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FFC000"/>
                  </a:solidFill>
                  <a:effectLst>
                    <a:outerShdw blurRad="38100" dist="38100" dir="2700000" algn="tl">
                      <a:srgbClr val="000000">
                        <a:alpha val="43137"/>
                      </a:srgbClr>
                    </a:outerShdw>
                  </a:effectLst>
                </a:rPr>
                <a:t>INICIO</a:t>
              </a:r>
            </a:p>
          </p:txBody>
        </p:sp>
      </p:grpSp>
    </p:spTree>
  </p:cSld>
  <p:clrMapOvr>
    <a:masterClrMapping/>
  </p:clrMapOvr>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Personalizado 1">
      <a:majorFont>
        <a:latin typeface="Book Antiqu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TotalTime>
  <Words>7436</Words>
  <Application>Microsoft Office PowerPoint</Application>
  <PresentationFormat>Personalizado</PresentationFormat>
  <Paragraphs>647</Paragraphs>
  <Slides>41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41</vt:i4>
      </vt:variant>
    </vt:vector>
  </HeadingPairs>
  <TitlesOfParts>
    <vt:vector size="49" baseType="lpstr">
      <vt:lpstr>Agency FB</vt:lpstr>
      <vt:lpstr>AngsanaUPC</vt:lpstr>
      <vt:lpstr>Arial</vt:lpstr>
      <vt:lpstr>Book Antiqua</vt:lpstr>
      <vt:lpstr>Calibri</vt:lpstr>
      <vt:lpstr>Californian FB</vt:lpstr>
      <vt:lpstr>Wingdings</vt:lpstr>
      <vt:lpstr>Tema de Office</vt:lpstr>
      <vt:lpstr>Escuela Nacional Colegio de Ciencias y Humanidades Dirección General  Secretaria Estudiantil Departamento de Psicopedagogía</vt:lpstr>
      <vt:lpstr>Presentación de PowerPoint</vt:lpstr>
      <vt:lpstr>Presentación de PowerPoint</vt:lpstr>
      <vt:lpstr>Actuaría</vt:lpstr>
      <vt:lpstr>Arquitectura</vt:lpstr>
      <vt:lpstr>Arquitectura del paisaje</vt:lpstr>
      <vt:lpstr>Ciencia de materiales sustentables</vt:lpstr>
      <vt:lpstr>Ciencias de la Computación</vt:lpstr>
      <vt:lpstr>Ciencias de la Tierra</vt:lpstr>
      <vt:lpstr>Diseño Industrial</vt:lpstr>
      <vt:lpstr>Física</vt:lpstr>
      <vt:lpstr>Física Biomédica</vt:lpstr>
      <vt:lpstr>Geociencias</vt:lpstr>
      <vt:lpstr>Ingeniería Ambiental</vt:lpstr>
      <vt:lpstr>Ingeniería Aeroespacial</vt:lpstr>
      <vt:lpstr>Ingeniería civil</vt:lpstr>
      <vt:lpstr>Ingeniería de minas y metalurgia</vt:lpstr>
      <vt:lpstr>Ingeniería eléctrica y electrónica</vt:lpstr>
      <vt:lpstr>Ingeniería en computación</vt:lpstr>
      <vt:lpstr>Ingeniería en energías renovables</vt:lpstr>
      <vt:lpstr>Ingeniería en sistemas biomédicos</vt:lpstr>
      <vt:lpstr>Ingeniería en telecomunicaciones</vt:lpstr>
      <vt:lpstr>Ingeniería en telecomunicaciones, sistemas y electrónica</vt:lpstr>
      <vt:lpstr>Ingeniería Geofísica</vt:lpstr>
      <vt:lpstr>Ingeniería geológica</vt:lpstr>
      <vt:lpstr>Ingeniería geomática</vt:lpstr>
      <vt:lpstr>Ingeniería Industrial</vt:lpstr>
      <vt:lpstr>Ingeniería mecánica</vt:lpstr>
      <vt:lpstr>Ingeniería mecánica y eléctrica</vt:lpstr>
      <vt:lpstr>Ingeniería Mecatrónica</vt:lpstr>
      <vt:lpstr>Ingeniería Petrolera</vt:lpstr>
      <vt:lpstr>Ingeniería Química</vt:lpstr>
      <vt:lpstr>Ingeniería química metalúrgica</vt:lpstr>
      <vt:lpstr>Matemáticas</vt:lpstr>
      <vt:lpstr>Matemáticas aplicadas</vt:lpstr>
      <vt:lpstr>Matemáticas aplicadas y computación</vt:lpstr>
      <vt:lpstr>Nanotecnología</vt:lpstr>
      <vt:lpstr>Tecnología</vt:lpstr>
      <vt:lpstr>Tecnologías para la información en ciencias</vt:lpstr>
      <vt:lpstr>Urbanismo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Nacional Colegio de Ciencias y Humanidades Dirección General  Secretaria Estudiantil Departamento de Psicopedagogía</dc:title>
  <dc:creator>diana-lap</dc:creator>
  <cp:lastModifiedBy>Psicopedagogía</cp:lastModifiedBy>
  <cp:revision>115</cp:revision>
  <dcterms:created xsi:type="dcterms:W3CDTF">2020-02-24T05:57:10Z</dcterms:created>
  <dcterms:modified xsi:type="dcterms:W3CDTF">2021-02-05T19:32:54Z</dcterms:modified>
</cp:coreProperties>
</file>