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2" r:id="rId3"/>
    <p:sldId id="256" r:id="rId4"/>
    <p:sldId id="263" r:id="rId5"/>
    <p:sldId id="264" r:id="rId6"/>
    <p:sldId id="265" r:id="rId7"/>
    <p:sldId id="266" r:id="rId8"/>
    <p:sldId id="267" r:id="rId9"/>
    <p:sldId id="293" r:id="rId10"/>
    <p:sldId id="294" r:id="rId11"/>
    <p:sldId id="268" r:id="rId12"/>
    <p:sldId id="269" r:id="rId13"/>
    <p:sldId id="270" r:id="rId14"/>
    <p:sldId id="271" r:id="rId15"/>
    <p:sldId id="272" r:id="rId16"/>
    <p:sldId id="274" r:id="rId17"/>
    <p:sldId id="275" r:id="rId18"/>
    <p:sldId id="276" r:id="rId19"/>
    <p:sldId id="277" r:id="rId20"/>
    <p:sldId id="279" r:id="rId21"/>
    <p:sldId id="278" r:id="rId22"/>
    <p:sldId id="280" r:id="rId23"/>
    <p:sldId id="281" r:id="rId24"/>
    <p:sldId id="282" r:id="rId25"/>
    <p:sldId id="283" r:id="rId26"/>
    <p:sldId id="284" r:id="rId27"/>
    <p:sldId id="285" r:id="rId28"/>
    <p:sldId id="286" r:id="rId29"/>
    <p:sldId id="287" r:id="rId30"/>
    <p:sldId id="289" r:id="rId31"/>
    <p:sldId id="290" r:id="rId32"/>
    <p:sldId id="291" r:id="rId33"/>
    <p:sldId id="292" r:id="rId34"/>
    <p:sldId id="288" r:id="rId3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EFC9"/>
    <a:srgbClr val="CC9900"/>
    <a:srgbClr val="FFCCFF"/>
    <a:srgbClr val="996633"/>
    <a:srgbClr val="83C9B6"/>
    <a:srgbClr val="74AEDB"/>
    <a:srgbClr val="78C69F"/>
    <a:srgbClr val="BBF8C0"/>
    <a:srgbClr val="AF423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p:cViewPr varScale="1">
        <p:scale>
          <a:sx n="68" d="100"/>
          <a:sy n="68" d="100"/>
        </p:scale>
        <p:origin x="816"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18B5268-7113-4127-A3D3-F78A9D0CAE37}" type="datetimeFigureOut">
              <a:rPr lang="es-MX" smtClean="0"/>
              <a:pPr/>
              <a:t>21/02/2021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425F023-7353-4DE7-922E-61381713685C}"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B5268-7113-4127-A3D3-F78A9D0CAE37}" type="datetimeFigureOut">
              <a:rPr lang="es-MX" smtClean="0"/>
              <a:pPr/>
              <a:t>21/02/2021</a:t>
            </a:fld>
            <a:endParaRPr lang="es-MX"/>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5F023-7353-4DE7-922E-61381713685C}"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slide" Target="slide2.xml"/><Relationship Id="rId12"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slide" Target="slide34.xml"/><Relationship Id="rId4" Type="http://schemas.microsoft.com/office/2007/relationships/hdphoto" Target="../media/hdphoto1.wdp"/><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hyperlink" Target="http://oferta.unam.mx/"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sv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3.sv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6.sv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sv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5.sv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8.sv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1.sv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4.sv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7.xml"/><Relationship Id="rId3" Type="http://schemas.openxmlformats.org/officeDocument/2006/relationships/slide" Target="slide4.xml"/><Relationship Id="rId21" Type="http://schemas.openxmlformats.org/officeDocument/2006/relationships/slide" Target="slide22.xml"/><Relationship Id="rId34" Type="http://schemas.openxmlformats.org/officeDocument/2006/relationships/image" Target="../media/image10.png"/><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slide" Target="slide18.xml"/><Relationship Id="rId25" Type="http://schemas.openxmlformats.org/officeDocument/2006/relationships/slide" Target="slide26.xml"/><Relationship Id="rId33" Type="http://schemas.openxmlformats.org/officeDocument/2006/relationships/slide" Target="slide1.xml"/><Relationship Id="rId2" Type="http://schemas.openxmlformats.org/officeDocument/2006/relationships/image" Target="../media/image9.png"/><Relationship Id="rId16" Type="http://schemas.openxmlformats.org/officeDocument/2006/relationships/slide" Target="slide17.xml"/><Relationship Id="rId20" Type="http://schemas.openxmlformats.org/officeDocument/2006/relationships/slide" Target="slide21.xml"/><Relationship Id="rId29" Type="http://schemas.openxmlformats.org/officeDocument/2006/relationships/slide" Target="slide30.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12.xml"/><Relationship Id="rId24" Type="http://schemas.openxmlformats.org/officeDocument/2006/relationships/slide" Target="slide25.xml"/><Relationship Id="rId32" Type="http://schemas.openxmlformats.org/officeDocument/2006/relationships/slide" Target="slide33.xml"/><Relationship Id="rId5" Type="http://schemas.openxmlformats.org/officeDocument/2006/relationships/slide" Target="slide6.xml"/><Relationship Id="rId15" Type="http://schemas.openxmlformats.org/officeDocument/2006/relationships/slide" Target="slide16.xml"/><Relationship Id="rId23" Type="http://schemas.openxmlformats.org/officeDocument/2006/relationships/slide" Target="slide24.xml"/><Relationship Id="rId28" Type="http://schemas.openxmlformats.org/officeDocument/2006/relationships/slide" Target="slide29.xml"/><Relationship Id="rId10" Type="http://schemas.openxmlformats.org/officeDocument/2006/relationships/slide" Target="slide11.xml"/><Relationship Id="rId19" Type="http://schemas.openxmlformats.org/officeDocument/2006/relationships/slide" Target="slide20.xml"/><Relationship Id="rId31" Type="http://schemas.openxmlformats.org/officeDocument/2006/relationships/slide" Target="slide32.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 Id="rId22" Type="http://schemas.openxmlformats.org/officeDocument/2006/relationships/slide" Target="slide23.xml"/><Relationship Id="rId27" Type="http://schemas.openxmlformats.org/officeDocument/2006/relationships/slide" Target="slide28.xml"/><Relationship Id="rId30" Type="http://schemas.openxmlformats.org/officeDocument/2006/relationships/slide" Target="slide31.xml"/><Relationship Id="rId35" Type="http://schemas.openxmlformats.org/officeDocument/2006/relationships/image" Target="../media/image11.svg"/><Relationship Id="rId8"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8.sv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2.sv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1.xml"/><Relationship Id="rId5" Type="http://schemas.microsoft.com/office/2007/relationships/hdphoto" Target="../media/hdphoto2.wdp"/><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esultado de imagen para biologia en la salud">
            <a:extLst>
              <a:ext uri="{FF2B5EF4-FFF2-40B4-BE49-F238E27FC236}">
                <a16:creationId xmlns:a16="http://schemas.microsoft.com/office/drawing/2014/main" id="{916D0020-E625-4B5E-822D-B8123E3951B6}"/>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l="9941" r="23645"/>
          <a:stretch/>
        </p:blipFill>
        <p:spPr bwMode="auto">
          <a:xfrm>
            <a:off x="1045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3F1D9951-1FA3-4F0B-A618-69F784B57924}"/>
              </a:ext>
            </a:extLst>
          </p:cNvPr>
          <p:cNvSpPr>
            <a:spLocks noGrp="1"/>
          </p:cNvSpPr>
          <p:nvPr>
            <p:ph type="ctrTitle"/>
          </p:nvPr>
        </p:nvSpPr>
        <p:spPr>
          <a:xfrm>
            <a:off x="10452" y="119556"/>
            <a:ext cx="5832648" cy="1701942"/>
          </a:xfrm>
        </p:spPr>
        <p:txBody>
          <a:bodyPr>
            <a:noAutofit/>
          </a:bodyPr>
          <a:lstStyle/>
          <a:p>
            <a: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Escuela Nacional Colegio de Ciencias y Humanidades</a:t>
            </a:r>
            <a:b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Dirección General </a:t>
            </a:r>
            <a:b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Secretaria Estudiantil</a:t>
            </a:r>
            <a:b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Departamento de Psicopedagogía</a:t>
            </a:r>
          </a:p>
        </p:txBody>
      </p:sp>
      <p:sp>
        <p:nvSpPr>
          <p:cNvPr id="3" name="Subtítulo 2">
            <a:extLst>
              <a:ext uri="{FF2B5EF4-FFF2-40B4-BE49-F238E27FC236}">
                <a16:creationId xmlns:a16="http://schemas.microsoft.com/office/drawing/2014/main" id="{513275D1-9F8F-4B8E-B771-B440337620F8}"/>
              </a:ext>
            </a:extLst>
          </p:cNvPr>
          <p:cNvSpPr>
            <a:spLocks noGrp="1"/>
          </p:cNvSpPr>
          <p:nvPr>
            <p:ph type="subTitle" idx="1"/>
          </p:nvPr>
        </p:nvSpPr>
        <p:spPr>
          <a:xfrm>
            <a:off x="1465613" y="2780928"/>
            <a:ext cx="4558379" cy="2345332"/>
          </a:xfrm>
        </p:spPr>
        <p:txBody>
          <a:bodyPr>
            <a:noAutofit/>
          </a:bodyPr>
          <a:lstStyle/>
          <a:p>
            <a:pPr algn="ctr"/>
            <a:r>
              <a:rPr lang="es-MX" sz="4400" b="1" dirty="0">
                <a:solidFill>
                  <a:srgbClr val="FFC000"/>
                </a:solidFill>
              </a:rPr>
              <a:t>Guía sintetizada de las carreras de la unam</a:t>
            </a:r>
          </a:p>
        </p:txBody>
      </p:sp>
      <p:grpSp>
        <p:nvGrpSpPr>
          <p:cNvPr id="8" name="Grupo 7">
            <a:extLst>
              <a:ext uri="{FF2B5EF4-FFF2-40B4-BE49-F238E27FC236}">
                <a16:creationId xmlns:a16="http://schemas.microsoft.com/office/drawing/2014/main" id="{8EAE77B5-AD8E-4EC8-AF1B-0774B1AA9A79}"/>
              </a:ext>
            </a:extLst>
          </p:cNvPr>
          <p:cNvGrpSpPr/>
          <p:nvPr/>
        </p:nvGrpSpPr>
        <p:grpSpPr>
          <a:xfrm>
            <a:off x="263352" y="2280582"/>
            <a:ext cx="1343472" cy="2660586"/>
            <a:chOff x="141399" y="2204864"/>
            <a:chExt cx="1838313" cy="3854537"/>
          </a:xfrm>
        </p:grpSpPr>
        <p:pic>
          <p:nvPicPr>
            <p:cNvPr id="4" name="7 Imagen" descr="escudo_UNAM_azul.tif">
              <a:extLst>
                <a:ext uri="{FF2B5EF4-FFF2-40B4-BE49-F238E27FC236}">
                  <a16:creationId xmlns:a16="http://schemas.microsoft.com/office/drawing/2014/main" id="{DF496C36-69B1-4C0C-A0C3-28EC8C289813}"/>
                </a:ext>
              </a:extLst>
            </p:cNvPr>
            <p:cNvPicPr>
              <a:picLocks noChangeAspect="1"/>
            </p:cNvPicPr>
            <p:nvPr/>
          </p:nvPicPr>
          <p:blipFill>
            <a:blip r:embed="rId3" cstate="print">
              <a:alphaModFix/>
              <a:duotone>
                <a:prstClr val="black"/>
                <a:srgbClr val="002060">
                  <a:tint val="45000"/>
                  <a:satMod val="400000"/>
                </a:srgbClr>
              </a:duotone>
              <a:extLst>
                <a:ext uri="{BEBA8EAE-BF5A-486C-A8C5-ECC9F3942E4B}">
                  <a14:imgProps xmlns:a14="http://schemas.microsoft.com/office/drawing/2010/main">
                    <a14:imgLayer r:embed="rId4">
                      <a14:imgEffect>
                        <a14:artisticPaintStrokes/>
                      </a14:imgEffect>
                    </a14:imgLayer>
                  </a14:imgProps>
                </a:ext>
              </a:extLst>
            </a:blip>
            <a:stretch>
              <a:fillRect/>
            </a:stretch>
          </p:blipFill>
          <p:spPr>
            <a:xfrm>
              <a:off x="163242" y="2204864"/>
              <a:ext cx="1816469" cy="2016223"/>
            </a:xfrm>
            <a:prstGeom prst="rect">
              <a:avLst/>
            </a:prstGeom>
          </p:spPr>
        </p:pic>
        <p:pic>
          <p:nvPicPr>
            <p:cNvPr id="5" name="Picture 4" descr="Resultado de imagen para cch">
              <a:extLst>
                <a:ext uri="{FF2B5EF4-FFF2-40B4-BE49-F238E27FC236}">
                  <a16:creationId xmlns:a16="http://schemas.microsoft.com/office/drawing/2014/main" id="{EC542DA0-EB8B-47BE-8762-82F0E8F000B5}"/>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2060">
                  <a:tint val="45000"/>
                  <a:satMod val="400000"/>
                </a:srgbClr>
              </a:duotone>
              <a:alphaModFix amt="85000"/>
              <a:extLst>
                <a:ext uri="{BEBA8EAE-BF5A-486C-A8C5-ECC9F3942E4B}">
                  <a14:imgProps xmlns:a14="http://schemas.microsoft.com/office/drawing/2010/main">
                    <a14:imgLayer r:embed="rId6">
                      <a14:imgEffect>
                        <a14:sharpenSoften amount="-25000"/>
                      </a14:imgEffect>
                      <a14:imgEffect>
                        <a14:saturation sat="400000"/>
                      </a14:imgEffect>
                      <a14:imgEffect>
                        <a14:brightnessContrast bright="20000"/>
                      </a14:imgEffect>
                    </a14:imgLayer>
                  </a14:imgProps>
                </a:ext>
              </a:extLst>
            </a:blip>
            <a:srcRect/>
            <a:stretch>
              <a:fillRect/>
            </a:stretch>
          </p:blipFill>
          <p:spPr bwMode="auto">
            <a:xfrm>
              <a:off x="141399" y="4221088"/>
              <a:ext cx="1838313" cy="1838313"/>
            </a:xfrm>
            <a:prstGeom prst="rect">
              <a:avLst/>
            </a:prstGeom>
            <a:noFill/>
          </p:spPr>
        </p:pic>
      </p:grpSp>
      <p:sp>
        <p:nvSpPr>
          <p:cNvPr id="9" name="CuadroTexto 8">
            <a:extLst>
              <a:ext uri="{FF2B5EF4-FFF2-40B4-BE49-F238E27FC236}">
                <a16:creationId xmlns:a16="http://schemas.microsoft.com/office/drawing/2014/main" id="{BE015E8C-E477-40BB-9681-406B37EC740E}"/>
              </a:ext>
            </a:extLst>
          </p:cNvPr>
          <p:cNvSpPr txBox="1"/>
          <p:nvPr/>
        </p:nvSpPr>
        <p:spPr>
          <a:xfrm>
            <a:off x="551384" y="5232102"/>
            <a:ext cx="5544616" cy="1077218"/>
          </a:xfrm>
          <a:prstGeom prst="rect">
            <a:avLst/>
          </a:prstGeom>
          <a:noFill/>
        </p:spPr>
        <p:txBody>
          <a:bodyPr wrap="square" rtlCol="0">
            <a:spAutoFit/>
          </a:bodyPr>
          <a:lstStyle/>
          <a:p>
            <a:r>
              <a:rPr lang="es-MX" sz="3200" spc="300" dirty="0">
                <a:effectLst>
                  <a:outerShdw blurRad="38100" dist="38100" dir="2700000" algn="tl">
                    <a:srgbClr val="000000">
                      <a:alpha val="43137"/>
                    </a:srgbClr>
                  </a:outerShdw>
                </a:effectLst>
                <a:latin typeface="Agency FB" panose="020B0503020202020204" pitchFamily="34" charset="0"/>
              </a:rPr>
              <a:t>Área de las ciencias biológicas químicas y de la salud</a:t>
            </a:r>
          </a:p>
        </p:txBody>
      </p:sp>
      <p:grpSp>
        <p:nvGrpSpPr>
          <p:cNvPr id="12" name="Grupo 11">
            <a:extLst>
              <a:ext uri="{FF2B5EF4-FFF2-40B4-BE49-F238E27FC236}">
                <a16:creationId xmlns:a16="http://schemas.microsoft.com/office/drawing/2014/main" id="{8FA2343E-173D-4212-9849-7DCE0BD62E55}"/>
              </a:ext>
            </a:extLst>
          </p:cNvPr>
          <p:cNvGrpSpPr/>
          <p:nvPr/>
        </p:nvGrpSpPr>
        <p:grpSpPr>
          <a:xfrm>
            <a:off x="9840416" y="5582185"/>
            <a:ext cx="1440160" cy="1231191"/>
            <a:chOff x="9594856" y="5661248"/>
            <a:chExt cx="1440160" cy="1231191"/>
          </a:xfrm>
        </p:grpSpPr>
        <p:pic>
          <p:nvPicPr>
            <p:cNvPr id="10" name="Gráfico 9" descr="Presentación con gráfico de barras RTL">
              <a:hlinkClick r:id="rId7" action="ppaction://hlinksldjump"/>
              <a:extLst>
                <a:ext uri="{FF2B5EF4-FFF2-40B4-BE49-F238E27FC236}">
                  <a16:creationId xmlns:a16="http://schemas.microsoft.com/office/drawing/2014/main" id="{B4B45C60-C210-4ADF-90D2-469DF46494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69281" y="5661248"/>
              <a:ext cx="648072" cy="648072"/>
            </a:xfrm>
            <a:prstGeom prst="rect">
              <a:avLst/>
            </a:prstGeom>
          </p:spPr>
        </p:pic>
        <p:sp>
          <p:nvSpPr>
            <p:cNvPr id="11" name="CuadroTexto 10">
              <a:hlinkClick r:id="rId7" action="ppaction://hlinksldjump"/>
              <a:extLst>
                <a:ext uri="{FF2B5EF4-FFF2-40B4-BE49-F238E27FC236}">
                  <a16:creationId xmlns:a16="http://schemas.microsoft.com/office/drawing/2014/main" id="{66BE5FB1-ED9A-413B-8307-201150423D9E}"/>
                </a:ext>
              </a:extLst>
            </p:cNvPr>
            <p:cNvSpPr txBox="1"/>
            <p:nvPr/>
          </p:nvSpPr>
          <p:spPr>
            <a:xfrm>
              <a:off x="9594856" y="6246108"/>
              <a:ext cx="1440160" cy="646331"/>
            </a:xfrm>
            <a:prstGeom prst="rect">
              <a:avLst/>
            </a:prstGeom>
            <a:noFill/>
          </p:spPr>
          <p:txBody>
            <a:bodyPr wrap="square" rtlCol="0">
              <a:spAutoFit/>
            </a:bodyPr>
            <a:lstStyle/>
            <a:p>
              <a:pPr algn="ctr"/>
              <a:r>
                <a:rPr lang="es-MX" dirty="0">
                  <a:solidFill>
                    <a:schemeClr val="tx2">
                      <a:lumMod val="75000"/>
                    </a:schemeClr>
                  </a:solidFill>
                </a:rPr>
                <a:t>Inicio con la presentación</a:t>
              </a:r>
            </a:p>
          </p:txBody>
        </p:sp>
      </p:grpSp>
      <p:grpSp>
        <p:nvGrpSpPr>
          <p:cNvPr id="18" name="Grupo 17">
            <a:extLst>
              <a:ext uri="{FF2B5EF4-FFF2-40B4-BE49-F238E27FC236}">
                <a16:creationId xmlns:a16="http://schemas.microsoft.com/office/drawing/2014/main" id="{2F5B6535-D009-45A1-98A2-E5AFB24C09B9}"/>
              </a:ext>
            </a:extLst>
          </p:cNvPr>
          <p:cNvGrpSpPr/>
          <p:nvPr/>
        </p:nvGrpSpPr>
        <p:grpSpPr>
          <a:xfrm>
            <a:off x="11136560" y="5582185"/>
            <a:ext cx="1152128" cy="969795"/>
            <a:chOff x="10849499" y="99714"/>
            <a:chExt cx="1152128" cy="969795"/>
          </a:xfrm>
        </p:grpSpPr>
        <p:pic>
          <p:nvPicPr>
            <p:cNvPr id="14" name="Gráfico 13" descr="Libro abierto">
              <a:hlinkClick r:id="rId10" action="ppaction://hlinksldjump"/>
              <a:extLst>
                <a:ext uri="{FF2B5EF4-FFF2-40B4-BE49-F238E27FC236}">
                  <a16:creationId xmlns:a16="http://schemas.microsoft.com/office/drawing/2014/main" id="{DECFC037-E3E0-4506-A353-391905A2DB8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01527" y="99714"/>
              <a:ext cx="648073" cy="648073"/>
            </a:xfrm>
            <a:prstGeom prst="rect">
              <a:avLst/>
            </a:prstGeom>
          </p:spPr>
        </p:pic>
        <p:sp>
          <p:nvSpPr>
            <p:cNvPr id="17" name="CuadroTexto 16">
              <a:hlinkClick r:id="rId10" action="ppaction://hlinksldjump"/>
              <a:extLst>
                <a:ext uri="{FF2B5EF4-FFF2-40B4-BE49-F238E27FC236}">
                  <a16:creationId xmlns:a16="http://schemas.microsoft.com/office/drawing/2014/main" id="{88B040BF-E540-4134-B8D8-7C17BAB2309A}"/>
                </a:ext>
              </a:extLst>
            </p:cNvPr>
            <p:cNvSpPr txBox="1"/>
            <p:nvPr/>
          </p:nvSpPr>
          <p:spPr>
            <a:xfrm>
              <a:off x="10849499" y="700177"/>
              <a:ext cx="1152128" cy="369332"/>
            </a:xfrm>
            <a:prstGeom prst="rect">
              <a:avLst/>
            </a:prstGeom>
            <a:noFill/>
          </p:spPr>
          <p:txBody>
            <a:bodyPr wrap="square" rtlCol="0">
              <a:spAutoFit/>
            </a:bodyPr>
            <a:lstStyle/>
            <a:p>
              <a:pPr algn="ctr"/>
              <a:r>
                <a:rPr lang="es-MX" dirty="0">
                  <a:solidFill>
                    <a:schemeClr val="tx2">
                      <a:lumMod val="75000"/>
                    </a:schemeClr>
                  </a:solidFill>
                </a:rPr>
                <a:t>Créditos </a:t>
              </a:r>
            </a:p>
          </p:txBody>
        </p:sp>
      </p:grpSp>
      <p:sp>
        <p:nvSpPr>
          <p:cNvPr id="15" name="CuadroTexto 14">
            <a:extLst>
              <a:ext uri="{FF2B5EF4-FFF2-40B4-BE49-F238E27FC236}">
                <a16:creationId xmlns:a16="http://schemas.microsoft.com/office/drawing/2014/main" id="{B4DA209A-EED1-4D79-AFEF-FE1598A5A168}"/>
              </a:ext>
            </a:extLst>
          </p:cNvPr>
          <p:cNvSpPr txBox="1"/>
          <p:nvPr/>
        </p:nvSpPr>
        <p:spPr>
          <a:xfrm>
            <a:off x="2355379" y="6269250"/>
            <a:ext cx="1121889" cy="400110"/>
          </a:xfrm>
          <a:prstGeom prst="rect">
            <a:avLst/>
          </a:prstGeom>
          <a:noFill/>
        </p:spPr>
        <p:txBody>
          <a:bodyPr wrap="square" rtlCol="0">
            <a:spAutoFit/>
          </a:bodyPr>
          <a:lstStyle/>
          <a:p>
            <a:r>
              <a:rPr lang="es-MX" sz="2000" spc="600" dirty="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2021</a:t>
            </a:r>
          </a:p>
        </p:txBody>
      </p:sp>
    </p:spTree>
    <p:extLst>
      <p:ext uri="{BB962C8B-B14F-4D97-AF65-F5344CB8AC3E}">
        <p14:creationId xmlns:p14="http://schemas.microsoft.com/office/powerpoint/2010/main" val="1412608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20000"/>
          </a:blip>
          <a:srcRect l="39165" t="33203" r="9224" b="16652"/>
          <a:stretch>
            <a:fillRect/>
          </a:stretch>
        </p:blipFill>
        <p:spPr bwMode="auto">
          <a:xfrm>
            <a:off x="0" y="-16213"/>
            <a:ext cx="12192000" cy="6874213"/>
          </a:xfrm>
          <a:prstGeom prst="rect">
            <a:avLst/>
          </a:prstGeom>
          <a:noFill/>
          <a:ln w="9525">
            <a:noFill/>
            <a:miter lim="800000"/>
            <a:headEnd/>
            <a:tailEnd/>
          </a:ln>
          <a:effectLst/>
        </p:spPr>
      </p:pic>
      <p:sp>
        <p:nvSpPr>
          <p:cNvPr id="2" name="1 Título"/>
          <p:cNvSpPr>
            <a:spLocks noGrp="1"/>
          </p:cNvSpPr>
          <p:nvPr>
            <p:ph type="title"/>
          </p:nvPr>
        </p:nvSpPr>
        <p:spPr>
          <a:xfrm>
            <a:off x="5324508" y="357174"/>
            <a:ext cx="6700846" cy="1143000"/>
          </a:xfrm>
        </p:spPr>
        <p:txBody>
          <a:bodyPr>
            <a:noAutofit/>
          </a:bodyPr>
          <a:lstStyle/>
          <a:p>
            <a:r>
              <a:rPr lang="es-MX" sz="6000" i="1" dirty="0">
                <a:latin typeface="Book Antiqua" panose="02040602050305030304" pitchFamily="18" charset="0"/>
                <a:ea typeface="+mn-ea"/>
                <a:cs typeface="Aharoni" panose="02010803020104030203" pitchFamily="2" charset="-79"/>
              </a:rPr>
              <a:t>Ciencia de la Nutrición Humana</a:t>
            </a:r>
          </a:p>
        </p:txBody>
      </p:sp>
      <p:sp>
        <p:nvSpPr>
          <p:cNvPr id="3" name="2 Marcador de contenido"/>
          <p:cNvSpPr>
            <a:spLocks noGrp="1"/>
          </p:cNvSpPr>
          <p:nvPr>
            <p:ph idx="1"/>
          </p:nvPr>
        </p:nvSpPr>
        <p:spPr>
          <a:xfrm>
            <a:off x="4524364" y="1714488"/>
            <a:ext cx="7264701" cy="1143008"/>
          </a:xfrm>
        </p:spPr>
        <p:txBody>
          <a:bodyPr>
            <a:noAutofit/>
          </a:bodyPr>
          <a:lstStyle/>
          <a:p>
            <a:pPr>
              <a:buNone/>
            </a:pPr>
            <a:r>
              <a:rPr lang="es-MX" sz="1400" b="1" spc="300" dirty="0">
                <a:solidFill>
                  <a:schemeClr val="accent5">
                    <a:lumMod val="50000"/>
                  </a:schemeClr>
                </a:solidFill>
              </a:rPr>
              <a:t>¿Qué es?</a:t>
            </a:r>
          </a:p>
          <a:p>
            <a:pPr marL="0" indent="0" algn="just">
              <a:buNone/>
            </a:pPr>
            <a:r>
              <a:rPr lang="es-MX" sz="1400" dirty="0"/>
              <a:t>Es una licenciatura que se centra en la atención y prevención de la salud relacionada con la alimentación y nutrición en los niveles individual y colectivo.</a:t>
            </a:r>
          </a:p>
        </p:txBody>
      </p:sp>
      <p:sp>
        <p:nvSpPr>
          <p:cNvPr id="5" name="2 Marcador de contenido"/>
          <p:cNvSpPr txBox="1">
            <a:spLocks/>
          </p:cNvSpPr>
          <p:nvPr/>
        </p:nvSpPr>
        <p:spPr>
          <a:xfrm>
            <a:off x="4524364" y="2571744"/>
            <a:ext cx="7286676" cy="1857388"/>
          </a:xfrm>
          <a:prstGeom prst="rect">
            <a:avLst/>
          </a:prstGeom>
        </p:spPr>
        <p:txBody>
          <a:bodyPr vert="horz" lIns="91440" tIns="45720" rIns="91440" bIns="45720" rtlCol="0">
            <a:normAutofit/>
          </a:bodyPr>
          <a:lstStyle/>
          <a:p>
            <a:pPr marR="0" lvl="0" algn="just" defTabSz="914400" rtl="0" eaLnBrk="1" fontAlgn="auto" latinLnBrk="0" hangingPunct="1">
              <a:lnSpc>
                <a:spcPct val="100000"/>
              </a:lnSpc>
              <a:spcBef>
                <a:spcPct val="20000"/>
              </a:spcBef>
              <a:spcAft>
                <a:spcPts val="0"/>
              </a:spcAft>
              <a:buClrTx/>
              <a:buSzTx/>
              <a:buFont typeface="Arial" pitchFamily="34" charset="0"/>
              <a:buNone/>
              <a:tabLst/>
              <a:defRPr/>
            </a:pPr>
            <a:r>
              <a:rPr lang="es-MX" sz="1400" b="1" spc="300" dirty="0">
                <a:solidFill>
                  <a:schemeClr val="accent5">
                    <a:lumMod val="50000"/>
                  </a:schemeClr>
                </a:solidFill>
              </a:rPr>
              <a:t>¿Qué hace?</a:t>
            </a:r>
            <a:endParaRPr lang="es-MX" sz="1400" dirty="0"/>
          </a:p>
          <a:p>
            <a:pPr lvl="0" algn="just">
              <a:spcBef>
                <a:spcPct val="20000"/>
              </a:spcBef>
            </a:pPr>
            <a:r>
              <a:rPr lang="es-MX" sz="1400" dirty="0"/>
              <a:t>Formar  profesionistas en  Ciencia  de  la  Nutrición  Humana  competentes,  capaces  de  integrar  y  aplicar  el conocimiento científico, clínico y social, con base en los diagnósticos, la vigilancia, la orientación, la educación  y la  investigación alimentaria desde  un  enfoque  interdisciplinario,  a  fin  de  atender  los problemas de salud relacionados con la alimentación en los niveles individual y colectivo, con valores y principios éticos,  que  les  permitan  ser  agentes  de  cambio  y  contribuir  al  mejoramiento  de  la  salud  local,  nacional  e internacional.</a:t>
            </a:r>
          </a:p>
        </p:txBody>
      </p:sp>
      <p:sp>
        <p:nvSpPr>
          <p:cNvPr id="6" name="2 Marcador de contenido"/>
          <p:cNvSpPr txBox="1">
            <a:spLocks/>
          </p:cNvSpPr>
          <p:nvPr/>
        </p:nvSpPr>
        <p:spPr>
          <a:xfrm>
            <a:off x="4524364" y="4500570"/>
            <a:ext cx="7264701" cy="1000132"/>
          </a:xfrm>
          <a:prstGeom prst="rect">
            <a:avLst/>
          </a:prstGeom>
        </p:spPr>
        <p:txBody>
          <a:bodyPr vert="horz" lIns="91440" tIns="45720" rIns="91440" bIns="45720" rtlCol="0">
            <a:normAutofit fontScale="25000" lnSpcReduction="20000"/>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es-MX" sz="5600" b="1" spc="300" dirty="0">
                <a:solidFill>
                  <a:schemeClr val="accent5">
                    <a:lumMod val="50000"/>
                  </a:schemeClr>
                </a:solidFill>
              </a:rPr>
              <a:t>¿Dónde es su campo de Trabajo?</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s-MX" sz="4300" dirty="0"/>
          </a:p>
          <a:p>
            <a:pPr lvl="0" algn="just">
              <a:spcBef>
                <a:spcPct val="20000"/>
              </a:spcBef>
            </a:pPr>
            <a:r>
              <a:rPr lang="es-MX" sz="5600" dirty="0"/>
              <a:t>Puede desempeñarse en múltiples entornos profesionales como instituciones públicas y privadas, organizaciones de  la sociedad civil, práctica privada, docencia, investigadores y organismos  internacionales</a:t>
            </a:r>
            <a:r>
              <a:rPr lang="es-MX" sz="5600" b="1" spc="300" dirty="0">
                <a:solidFill>
                  <a:schemeClr val="accent5">
                    <a:lumMod val="50000"/>
                  </a:schemeClr>
                </a:solidFill>
              </a:rPr>
              <a:t>.</a:t>
            </a:r>
            <a:endParaRPr kumimoji="0" lang="es-MX" sz="5600" b="1" i="0" u="none" strike="noStrike" kern="1200" cap="none" spc="300" normalizeH="0" baseline="0" noProof="0" dirty="0">
              <a:ln>
                <a:noFill/>
              </a:ln>
              <a:solidFill>
                <a:schemeClr val="accent5">
                  <a:lumMod val="50000"/>
                </a:schemeClr>
              </a:solidFill>
              <a:effectLst/>
              <a:uLnTx/>
              <a:uFillTx/>
              <a:latin typeface="+mn-lt"/>
              <a:ea typeface="+mn-ea"/>
              <a:cs typeface="+mn-cs"/>
            </a:endParaRPr>
          </a:p>
        </p:txBody>
      </p:sp>
      <p:sp>
        <p:nvSpPr>
          <p:cNvPr id="7" name="2 Marcador de contenido"/>
          <p:cNvSpPr txBox="1">
            <a:spLocks/>
          </p:cNvSpPr>
          <p:nvPr/>
        </p:nvSpPr>
        <p:spPr>
          <a:xfrm>
            <a:off x="4595802" y="5572140"/>
            <a:ext cx="2575667" cy="714380"/>
          </a:xfrm>
          <a:prstGeom prst="rect">
            <a:avLst/>
          </a:prstGeom>
        </p:spPr>
        <p:txBody>
          <a:bodyPr vert="horz" lIns="91440" tIns="45720" rIns="91440" bIns="45720" rtlCol="0">
            <a:no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400" b="1" i="0" u="none" strike="noStrike" kern="1200" cap="none" spc="300" normalizeH="0" baseline="0" noProof="0" dirty="0">
                <a:ln>
                  <a:noFill/>
                </a:ln>
                <a:solidFill>
                  <a:schemeClr val="accent5">
                    <a:lumMod val="50000"/>
                  </a:schemeClr>
                </a:solidFill>
                <a:effectLst/>
                <a:uLnTx/>
                <a:uFillTx/>
                <a:latin typeface="+mn-lt"/>
                <a:ea typeface="+mn-ea"/>
                <a:cs typeface="+mn-cs"/>
              </a:rPr>
              <a:t>¿Dónde</a:t>
            </a:r>
            <a:r>
              <a:rPr kumimoji="0" lang="es-MX" sz="1400" b="1" i="0" u="none" strike="noStrike" kern="1200" cap="none" spc="300" normalizeH="0" noProof="0" dirty="0">
                <a:ln>
                  <a:noFill/>
                </a:ln>
                <a:solidFill>
                  <a:schemeClr val="accent5">
                    <a:lumMod val="50000"/>
                  </a:schemeClr>
                </a:solidFill>
                <a:effectLst/>
                <a:uLnTx/>
                <a:uFillTx/>
                <a:latin typeface="+mn-lt"/>
                <a:ea typeface="+mn-ea"/>
                <a:cs typeface="+mn-cs"/>
              </a:rPr>
              <a:t> se estudia</a:t>
            </a:r>
            <a:r>
              <a:rPr kumimoji="0" lang="es-MX" sz="1400" b="1" i="0" u="none" strike="noStrike" kern="1200" cap="none" spc="300" normalizeH="0" baseline="0" noProof="0" dirty="0">
                <a:ln>
                  <a:noFill/>
                </a:ln>
                <a:solidFill>
                  <a:schemeClr val="accent5">
                    <a:lumMod val="50000"/>
                  </a:schemeClr>
                </a:solidFill>
                <a:effectLst/>
                <a:uLnTx/>
                <a:uFillTx/>
                <a:latin typeface="+mn-lt"/>
                <a:ea typeface="+mn-ea"/>
                <a:cs typeface="+mn-cs"/>
              </a:rPr>
              <a:t>?</a:t>
            </a:r>
            <a:endParaRPr lang="es-MX" sz="1400" b="1" spc="300" dirty="0">
              <a:solidFill>
                <a:schemeClr val="accent5">
                  <a:lumMod val="50000"/>
                </a:schemeClr>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es-MX" sz="1400" dirty="0"/>
              <a:t>Facultad de Medicina</a:t>
            </a:r>
            <a:endParaRPr kumimoji="0" lang="es-MX" sz="1400" i="0" u="none" strike="noStrike" kern="1200" cap="none" normalizeH="0" baseline="0" noProof="0" dirty="0">
              <a:ln>
                <a:noFill/>
              </a:ln>
              <a:effectLst/>
              <a:uLnTx/>
              <a:uFillTx/>
              <a:latin typeface="+mn-lt"/>
              <a:ea typeface="+mn-ea"/>
              <a:cs typeface="+mn-cs"/>
            </a:endParaRPr>
          </a:p>
        </p:txBody>
      </p:sp>
      <p:grpSp>
        <p:nvGrpSpPr>
          <p:cNvPr id="4" name="Grupo 11">
            <a:extLst>
              <a:ext uri="{FF2B5EF4-FFF2-40B4-BE49-F238E27FC236}">
                <a16:creationId xmlns:a16="http://schemas.microsoft.com/office/drawing/2014/main" id="{D33B0FFC-08C8-4FCC-AC98-775E0C77EB10}"/>
              </a:ext>
            </a:extLst>
          </p:cNvPr>
          <p:cNvGrpSpPr/>
          <p:nvPr/>
        </p:nvGrpSpPr>
        <p:grpSpPr>
          <a:xfrm>
            <a:off x="10167966" y="5357826"/>
            <a:ext cx="1833087" cy="1296071"/>
            <a:chOff x="277514" y="5332590"/>
            <a:chExt cx="1833087" cy="1296071"/>
          </a:xfrm>
        </p:grpSpPr>
        <p:pic>
          <p:nvPicPr>
            <p:cNvPr id="9" name="Gráfico 12" descr="Huellas de animal">
              <a:hlinkClick r:id="rId3" action="ppaction://hlinksldjump"/>
              <a:extLst>
                <a:ext uri="{FF2B5EF4-FFF2-40B4-BE49-F238E27FC236}">
                  <a16:creationId xmlns:a16="http://schemas.microsoft.com/office/drawing/2014/main" id="{DEB6E84B-FA36-401A-8974-11D49B669DB7}"/>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0" name="CuadroTexto 13">
              <a:hlinkClick r:id="rId3" action="ppaction://hlinksldjump"/>
              <a:extLst>
                <a:ext uri="{FF2B5EF4-FFF2-40B4-BE49-F238E27FC236}">
                  <a16:creationId xmlns:a16="http://schemas.microsoft.com/office/drawing/2014/main" id="{3CEFC5B5-8A37-4619-9778-826F0BFDA4AD}"/>
                </a:ext>
              </a:extLst>
            </p:cNvPr>
            <p:cNvSpPr txBox="1"/>
            <p:nvPr/>
          </p:nvSpPr>
          <p:spPr>
            <a:xfrm>
              <a:off x="277514" y="6166996"/>
              <a:ext cx="1833087" cy="461665"/>
            </a:xfrm>
            <a:prstGeom prst="rect">
              <a:avLst/>
            </a:prstGeom>
            <a:noFill/>
          </p:spPr>
          <p:txBody>
            <a:bodyPr wrap="square" rtlCol="0">
              <a:spAutoFit/>
            </a:bodyPr>
            <a:lstStyle/>
            <a:p>
              <a:pPr algn="ctr"/>
              <a:r>
                <a:rPr lang="es-MX" sz="2400" b="1" spc="300" dirty="0">
                  <a:solidFill>
                    <a:schemeClr val="bg2"/>
                  </a:solidFill>
                  <a:effectLst>
                    <a:outerShdw blurRad="38100" dist="38100" dir="2700000" algn="tl">
                      <a:srgbClr val="000000">
                        <a:alpha val="43137"/>
                      </a:srgbClr>
                    </a:outerShdw>
                  </a:effectLst>
                </a:rPr>
                <a:t>INICIO</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758CF2-9B6C-41BD-9825-29CECB0ADCE2}"/>
              </a:ext>
            </a:extLst>
          </p:cNvPr>
          <p:cNvPicPr>
            <a:picLocks noChangeAspect="1"/>
          </p:cNvPicPr>
          <p:nvPr/>
        </p:nvPicPr>
        <p:blipFill rotWithShape="1">
          <a:blip r:embed="rId2"/>
          <a:srcRect l="42322" t="33192" r="11610" b="20586"/>
          <a:stretch/>
        </p:blipFill>
        <p:spPr>
          <a:xfrm>
            <a:off x="0" y="0"/>
            <a:ext cx="12192000" cy="6858000"/>
          </a:xfrm>
          <a:prstGeom prst="rect">
            <a:avLst/>
          </a:prstGeom>
        </p:spPr>
      </p:pic>
      <p:sp>
        <p:nvSpPr>
          <p:cNvPr id="4" name="Título 1">
            <a:extLst>
              <a:ext uri="{FF2B5EF4-FFF2-40B4-BE49-F238E27FC236}">
                <a16:creationId xmlns:a16="http://schemas.microsoft.com/office/drawing/2014/main" id="{40A292C5-0678-4100-B317-E949D463307F}"/>
              </a:ext>
            </a:extLst>
          </p:cNvPr>
          <p:cNvSpPr>
            <a:spLocks noGrp="1"/>
          </p:cNvSpPr>
          <p:nvPr>
            <p:ph type="title"/>
          </p:nvPr>
        </p:nvSpPr>
        <p:spPr>
          <a:xfrm>
            <a:off x="2279576" y="349801"/>
            <a:ext cx="7178792" cy="1600438"/>
          </a:xfrm>
        </p:spPr>
        <p:txBody>
          <a:bodyPr>
            <a:normAutofit fontScale="90000"/>
          </a:bodyPr>
          <a:lstStyle/>
          <a:p>
            <a:r>
              <a:rPr lang="es-MX" sz="8000" i="1" dirty="0">
                <a:latin typeface="Book Antiqua" panose="02040602050305030304" pitchFamily="18" charset="0"/>
                <a:ea typeface="+mn-ea"/>
                <a:cs typeface="Aharoni" panose="02010803020104030203" pitchFamily="2" charset="-79"/>
              </a:rPr>
              <a:t>Ciencia genómicas  </a:t>
            </a:r>
            <a:br>
              <a:rPr lang="es-MX" dirty="0"/>
            </a:br>
            <a:endParaRPr lang="es-MX" dirty="0"/>
          </a:p>
        </p:txBody>
      </p:sp>
      <p:sp>
        <p:nvSpPr>
          <p:cNvPr id="5" name="Rectángulo 4">
            <a:extLst>
              <a:ext uri="{FF2B5EF4-FFF2-40B4-BE49-F238E27FC236}">
                <a16:creationId xmlns:a16="http://schemas.microsoft.com/office/drawing/2014/main" id="{6DE9987D-0F91-42EC-B3C0-2FB683094ABC}"/>
              </a:ext>
            </a:extLst>
          </p:cNvPr>
          <p:cNvSpPr/>
          <p:nvPr/>
        </p:nvSpPr>
        <p:spPr>
          <a:xfrm>
            <a:off x="1055440" y="1279915"/>
            <a:ext cx="6316628" cy="1169551"/>
          </a:xfrm>
          <a:prstGeom prst="rect">
            <a:avLst/>
          </a:prstGeom>
        </p:spPr>
        <p:txBody>
          <a:bodyPr wrap="square">
            <a:spAutoFit/>
          </a:bodyPr>
          <a:lstStyle/>
          <a:p>
            <a:r>
              <a:rPr lang="es-MX" sz="1400" b="1" spc="300" dirty="0">
                <a:solidFill>
                  <a:schemeClr val="accent2">
                    <a:lumMod val="60000"/>
                    <a:lumOff val="40000"/>
                  </a:schemeClr>
                </a:solidFill>
              </a:rPr>
              <a:t>¿Qué es? </a:t>
            </a:r>
            <a:r>
              <a:rPr lang="es-MX" sz="1400" b="1" dirty="0">
                <a:solidFill>
                  <a:srgbClr val="FFFF00"/>
                </a:solidFill>
              </a:rPr>
              <a:t>​</a:t>
            </a:r>
          </a:p>
          <a:p>
            <a:endParaRPr lang="es-MX" sz="1400" dirty="0"/>
          </a:p>
          <a:p>
            <a:pPr algn="just"/>
            <a:r>
              <a:rPr lang="es-MX" sz="1400" dirty="0"/>
              <a:t>Es una ciencia cuyo objetivo se centra en estudio del genoma, la secuencia del ADN de un organismo (bacteria, planta o animal), incluyendo la bioinformática, la genómica funcional y la genómica evolutiva.</a:t>
            </a:r>
          </a:p>
        </p:txBody>
      </p:sp>
      <p:sp>
        <p:nvSpPr>
          <p:cNvPr id="6" name="Rectángulo 5">
            <a:extLst>
              <a:ext uri="{FF2B5EF4-FFF2-40B4-BE49-F238E27FC236}">
                <a16:creationId xmlns:a16="http://schemas.microsoft.com/office/drawing/2014/main" id="{43A6354D-21CF-4BCD-AAFD-6E896DD3D601}"/>
              </a:ext>
            </a:extLst>
          </p:cNvPr>
          <p:cNvSpPr/>
          <p:nvPr/>
        </p:nvSpPr>
        <p:spPr>
          <a:xfrm>
            <a:off x="1111007" y="2553807"/>
            <a:ext cx="6261061" cy="2031325"/>
          </a:xfrm>
          <a:prstGeom prst="rect">
            <a:avLst/>
          </a:prstGeom>
        </p:spPr>
        <p:txBody>
          <a:bodyPr wrap="square">
            <a:spAutoFit/>
          </a:bodyPr>
          <a:lstStyle/>
          <a:p>
            <a:r>
              <a:rPr lang="es-MX" sz="1400" b="1" spc="300" dirty="0">
                <a:solidFill>
                  <a:schemeClr val="accent2">
                    <a:lumMod val="60000"/>
                    <a:lumOff val="40000"/>
                  </a:schemeClr>
                </a:solidFill>
              </a:rPr>
              <a:t>¿Qué hace?</a:t>
            </a:r>
          </a:p>
          <a:p>
            <a:pPr algn="just"/>
            <a:endParaRPr lang="es-MX" sz="1400" dirty="0"/>
          </a:p>
          <a:p>
            <a:pPr algn="just"/>
            <a:r>
              <a:rPr lang="es-MX" sz="1400" dirty="0"/>
              <a:t>Contribuirá con el avance del conocimiento científico y tecnológico en Ciencias Genómicas.</a:t>
            </a:r>
          </a:p>
          <a:p>
            <a:pPr algn="just"/>
            <a:r>
              <a:rPr lang="es-MX" sz="1400" dirty="0"/>
              <a:t>Tendrá habilidades con relación a la integración de las distintas disciplinas, al planteamiento de problemas genómicos complejos y a la participación en su solución.</a:t>
            </a:r>
          </a:p>
          <a:p>
            <a:pPr algn="just"/>
            <a:r>
              <a:rPr lang="es-MX" sz="1400" dirty="0"/>
              <a:t>El egresado habrá desarrollado una actitud crítica y fundamentada con relación a las implicaciones éticas, sociales y legales de las ciencias genómicas.</a:t>
            </a:r>
          </a:p>
        </p:txBody>
      </p:sp>
      <p:sp>
        <p:nvSpPr>
          <p:cNvPr id="7" name="Rectángulo 6">
            <a:extLst>
              <a:ext uri="{FF2B5EF4-FFF2-40B4-BE49-F238E27FC236}">
                <a16:creationId xmlns:a16="http://schemas.microsoft.com/office/drawing/2014/main" id="{1B382A70-74D4-4C06-821E-0FC01DAD12B8}"/>
              </a:ext>
            </a:extLst>
          </p:cNvPr>
          <p:cNvSpPr/>
          <p:nvPr/>
        </p:nvSpPr>
        <p:spPr>
          <a:xfrm>
            <a:off x="1055440" y="4716258"/>
            <a:ext cx="6316628" cy="1600438"/>
          </a:xfrm>
          <a:prstGeom prst="rect">
            <a:avLst/>
          </a:prstGeom>
        </p:spPr>
        <p:txBody>
          <a:bodyPr wrap="square">
            <a:spAutoFit/>
          </a:bodyPr>
          <a:lstStyle/>
          <a:p>
            <a:r>
              <a:rPr lang="es-MX" sz="1400" b="1" spc="300" dirty="0">
                <a:solidFill>
                  <a:schemeClr val="accent2">
                    <a:lumMod val="60000"/>
                    <a:lumOff val="40000"/>
                  </a:schemeClr>
                </a:solidFill>
              </a:rPr>
              <a:t>¿Dónde es su campo de trabajo?</a:t>
            </a:r>
          </a:p>
          <a:p>
            <a:endParaRPr lang="es-MX" sz="1400" b="1" spc="300" dirty="0"/>
          </a:p>
          <a:p>
            <a:pPr algn="just"/>
            <a:r>
              <a:rPr lang="es-MX" sz="1400" dirty="0"/>
              <a:t>En instituciones de investigación y de educación superior (públicas o privadas), en el sector público, en diferentes secretarías de Estado (particularmente en los sectores Salud, Agropecuario, Ambiental y Energético); así como en el privado, en industrias de bioinformática, genómica o biotecnología farmacéutica, agropecuaria, alimentaria, entre otras.</a:t>
            </a:r>
          </a:p>
        </p:txBody>
      </p:sp>
      <p:sp>
        <p:nvSpPr>
          <p:cNvPr id="8" name="Rectángulo 7">
            <a:extLst>
              <a:ext uri="{FF2B5EF4-FFF2-40B4-BE49-F238E27FC236}">
                <a16:creationId xmlns:a16="http://schemas.microsoft.com/office/drawing/2014/main" id="{AD99F156-65D3-4EDB-B870-3F939BDD846C}"/>
              </a:ext>
            </a:extLst>
          </p:cNvPr>
          <p:cNvSpPr/>
          <p:nvPr/>
        </p:nvSpPr>
        <p:spPr>
          <a:xfrm>
            <a:off x="7458911" y="1557527"/>
            <a:ext cx="3505264" cy="1600438"/>
          </a:xfrm>
          <a:prstGeom prst="rect">
            <a:avLst/>
          </a:prstGeom>
        </p:spPr>
        <p:txBody>
          <a:bodyPr wrap="square">
            <a:spAutoFit/>
          </a:bodyPr>
          <a:lstStyle/>
          <a:p>
            <a:pPr algn="ctr"/>
            <a:r>
              <a:rPr lang="es-MX" sz="1400" b="1" spc="300" dirty="0">
                <a:solidFill>
                  <a:schemeClr val="accent2">
                    <a:lumMod val="60000"/>
                    <a:lumOff val="40000"/>
                  </a:schemeClr>
                </a:solidFill>
              </a:rPr>
              <a:t>¿Dónde se estudia?</a:t>
            </a:r>
          </a:p>
          <a:p>
            <a:endParaRPr lang="es-MX" sz="1400" dirty="0"/>
          </a:p>
          <a:p>
            <a:pPr algn="ctr"/>
            <a:r>
              <a:rPr lang="es-MX" sz="1400" dirty="0"/>
              <a:t>Centro de Ciencias Genómicas en Cuernavaca, Morelos​</a:t>
            </a:r>
          </a:p>
          <a:p>
            <a:pPr algn="ctr"/>
            <a:endParaRPr lang="es-MX" sz="1400" dirty="0"/>
          </a:p>
          <a:p>
            <a:pPr algn="ctr"/>
            <a:r>
              <a:rPr lang="es-MX" sz="1400" dirty="0"/>
              <a:t>Escuela Nacional de Estudios Superiores, Unidad Juriquilla, Querétaro​</a:t>
            </a:r>
          </a:p>
        </p:txBody>
      </p:sp>
      <p:sp>
        <p:nvSpPr>
          <p:cNvPr id="9" name="Rectángulo 8">
            <a:extLst>
              <a:ext uri="{FF2B5EF4-FFF2-40B4-BE49-F238E27FC236}">
                <a16:creationId xmlns:a16="http://schemas.microsoft.com/office/drawing/2014/main" id="{5F1BEB96-E18E-42A0-AC56-5C74DC97466D}"/>
              </a:ext>
            </a:extLst>
          </p:cNvPr>
          <p:cNvSpPr/>
          <p:nvPr/>
        </p:nvSpPr>
        <p:spPr>
          <a:xfrm>
            <a:off x="7879395" y="3425252"/>
            <a:ext cx="2664296" cy="1569660"/>
          </a:xfrm>
          <a:prstGeom prst="rect">
            <a:avLst/>
          </a:prstGeom>
        </p:spPr>
        <p:txBody>
          <a:bodyPr wrap="square">
            <a:spAutoFit/>
          </a:bodyPr>
          <a:lstStyle/>
          <a:p>
            <a:pPr algn="ctr"/>
            <a:r>
              <a:rPr lang="es-MX" sz="1600" b="1" u="sng" spc="300" dirty="0">
                <a:solidFill>
                  <a:srgbClr val="4468BC"/>
                </a:solidFill>
              </a:rPr>
              <a:t>IMPORTANTE</a:t>
            </a:r>
          </a:p>
          <a:p>
            <a:endParaRPr lang="es-MX" sz="1600" b="1" u="sng" spc="300" dirty="0">
              <a:solidFill>
                <a:srgbClr val="4468BC"/>
              </a:solidFill>
            </a:endParaRPr>
          </a:p>
          <a:p>
            <a:pPr marL="285750" indent="-285750">
              <a:buFont typeface="Calibri" panose="020F0502020204030204" pitchFamily="34" charset="0"/>
              <a:buChar char="→"/>
            </a:pPr>
            <a:r>
              <a:rPr lang="es-MX" sz="1600" dirty="0">
                <a:solidFill>
                  <a:srgbClr val="4468BC"/>
                </a:solidFill>
              </a:rPr>
              <a:t>Carrera de ingreso indirecto​</a:t>
            </a:r>
          </a:p>
          <a:p>
            <a:pPr marL="285750" indent="-285750">
              <a:buFont typeface="Calibri" panose="020F0502020204030204" pitchFamily="34" charset="0"/>
              <a:buChar char="→"/>
            </a:pPr>
            <a:endParaRPr lang="es-MX" sz="1600" dirty="0">
              <a:solidFill>
                <a:srgbClr val="4468BC"/>
              </a:solidFill>
            </a:endParaRPr>
          </a:p>
          <a:p>
            <a:pPr marL="285750" indent="-285750">
              <a:buFont typeface="Calibri" panose="020F0502020204030204" pitchFamily="34" charset="0"/>
              <a:buChar char="→"/>
            </a:pPr>
            <a:r>
              <a:rPr lang="es-MX" sz="1600" dirty="0">
                <a:solidFill>
                  <a:srgbClr val="4468BC"/>
                </a:solidFill>
              </a:rPr>
              <a:t>Carrera de alta demanda</a:t>
            </a:r>
          </a:p>
        </p:txBody>
      </p:sp>
      <p:grpSp>
        <p:nvGrpSpPr>
          <p:cNvPr id="12" name="Grupo 11">
            <a:extLst>
              <a:ext uri="{FF2B5EF4-FFF2-40B4-BE49-F238E27FC236}">
                <a16:creationId xmlns:a16="http://schemas.microsoft.com/office/drawing/2014/main" id="{A82A7B5C-DC42-445E-984A-A7695C811C8E}"/>
              </a:ext>
            </a:extLst>
          </p:cNvPr>
          <p:cNvGrpSpPr/>
          <p:nvPr/>
        </p:nvGrpSpPr>
        <p:grpSpPr>
          <a:xfrm>
            <a:off x="8444496" y="5254703"/>
            <a:ext cx="1833087" cy="1296071"/>
            <a:chOff x="396089" y="5332590"/>
            <a:chExt cx="1833087" cy="1296071"/>
          </a:xfrm>
        </p:grpSpPr>
        <p:pic>
          <p:nvPicPr>
            <p:cNvPr id="13" name="Gráfico 12" descr="Huellas de animal">
              <a:hlinkClick r:id="rId3" action="ppaction://hlinksldjump"/>
              <a:extLst>
                <a:ext uri="{FF2B5EF4-FFF2-40B4-BE49-F238E27FC236}">
                  <a16:creationId xmlns:a16="http://schemas.microsoft.com/office/drawing/2014/main" id="{C7FCD208-0758-48B6-8F7A-B7D8B418A5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4" name="CuadroTexto 13">
              <a:hlinkClick r:id="rId3" action="ppaction://hlinksldjump"/>
              <a:extLst>
                <a:ext uri="{FF2B5EF4-FFF2-40B4-BE49-F238E27FC236}">
                  <a16:creationId xmlns:a16="http://schemas.microsoft.com/office/drawing/2014/main" id="{769D864E-BC10-41E5-B500-F7E6AFF398AC}"/>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B7DFF6"/>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371444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292B32-AA5E-4C43-9E6A-EEE8AF968299}"/>
              </a:ext>
            </a:extLst>
          </p:cNvPr>
          <p:cNvPicPr>
            <a:picLocks noChangeAspect="1"/>
          </p:cNvPicPr>
          <p:nvPr/>
        </p:nvPicPr>
        <p:blipFill rotWithShape="1">
          <a:blip r:embed="rId2"/>
          <a:srcRect l="42322" t="33794" r="11610" b="20586"/>
          <a:stretch/>
        </p:blipFill>
        <p:spPr>
          <a:xfrm>
            <a:off x="0" y="64386"/>
            <a:ext cx="12202186" cy="6793614"/>
          </a:xfrm>
          <a:prstGeom prst="rect">
            <a:avLst/>
          </a:prstGeom>
        </p:spPr>
      </p:pic>
      <p:sp>
        <p:nvSpPr>
          <p:cNvPr id="4" name="Título 1">
            <a:extLst>
              <a:ext uri="{FF2B5EF4-FFF2-40B4-BE49-F238E27FC236}">
                <a16:creationId xmlns:a16="http://schemas.microsoft.com/office/drawing/2014/main" id="{5664C54D-D98D-47E7-B577-09A5CC1EC16D}"/>
              </a:ext>
            </a:extLst>
          </p:cNvPr>
          <p:cNvSpPr>
            <a:spLocks noGrp="1"/>
          </p:cNvSpPr>
          <p:nvPr>
            <p:ph type="title"/>
          </p:nvPr>
        </p:nvSpPr>
        <p:spPr>
          <a:xfrm>
            <a:off x="8112224" y="4869160"/>
            <a:ext cx="3495375" cy="2132857"/>
          </a:xfrm>
        </p:spPr>
        <p:txBody>
          <a:bodyPr>
            <a:normAutofit fontScale="90000"/>
          </a:bodyPr>
          <a:lstStyle/>
          <a:p>
            <a:pPr algn="r"/>
            <a:r>
              <a:rPr lang="es-MX" sz="8000" i="1" dirty="0">
                <a:latin typeface="Book Antiqua" panose="02040602050305030304" pitchFamily="18" charset="0"/>
                <a:ea typeface="+mn-ea"/>
                <a:cs typeface="Aharoni" panose="02010803020104030203" pitchFamily="2" charset="-79"/>
              </a:rPr>
              <a:t>Cirujano Dentista</a:t>
            </a:r>
            <a:br>
              <a:rPr lang="es-MX" dirty="0"/>
            </a:br>
            <a:endParaRPr lang="es-MX" dirty="0"/>
          </a:p>
        </p:txBody>
      </p:sp>
      <p:sp>
        <p:nvSpPr>
          <p:cNvPr id="8" name="Rectángulo 7">
            <a:extLst>
              <a:ext uri="{FF2B5EF4-FFF2-40B4-BE49-F238E27FC236}">
                <a16:creationId xmlns:a16="http://schemas.microsoft.com/office/drawing/2014/main" id="{8DBB2F89-00B0-42D5-B709-1AEC251780C6}"/>
              </a:ext>
            </a:extLst>
          </p:cNvPr>
          <p:cNvSpPr/>
          <p:nvPr/>
        </p:nvSpPr>
        <p:spPr>
          <a:xfrm>
            <a:off x="1362967" y="338311"/>
            <a:ext cx="8496944" cy="1384995"/>
          </a:xfrm>
          <a:prstGeom prst="rect">
            <a:avLst/>
          </a:prstGeom>
        </p:spPr>
        <p:txBody>
          <a:bodyPr wrap="square">
            <a:spAutoFit/>
          </a:bodyPr>
          <a:lstStyle/>
          <a:p>
            <a:r>
              <a:rPr lang="es-MX" sz="1400" b="1" spc="300" dirty="0">
                <a:solidFill>
                  <a:schemeClr val="accent4">
                    <a:lumMod val="75000"/>
                  </a:schemeClr>
                </a:solidFill>
              </a:rPr>
              <a:t>¿Qué es?</a:t>
            </a:r>
          </a:p>
          <a:p>
            <a:pPr algn="ctr"/>
            <a:r>
              <a:rPr lang="es-MX" sz="1400" b="1" spc="300" dirty="0">
                <a:solidFill>
                  <a:schemeClr val="accent4">
                    <a:lumMod val="75000"/>
                  </a:schemeClr>
                </a:solidFill>
              </a:rPr>
              <a:t> ​</a:t>
            </a:r>
          </a:p>
          <a:p>
            <a:pPr algn="just"/>
            <a:r>
              <a:rPr lang="es-MX" sz="1400" dirty="0"/>
              <a:t>Dentro de esta licenciatura se desea formar profesionistas capaces de prevenir y resolver las necesidades de salud bucodental de la población, atendiendo problemas como caries, enfermedades periodontales (tejidos de sostén del diente), malposiciones dentarias, alteraciones de la articulación temporomandibular, cáncer bucal y malformaciones de labio y paladar.</a:t>
            </a:r>
          </a:p>
        </p:txBody>
      </p:sp>
      <p:sp>
        <p:nvSpPr>
          <p:cNvPr id="10" name="Rectángulo 9">
            <a:extLst>
              <a:ext uri="{FF2B5EF4-FFF2-40B4-BE49-F238E27FC236}">
                <a16:creationId xmlns:a16="http://schemas.microsoft.com/office/drawing/2014/main" id="{A3D8D9FB-72CB-495A-AE95-29FE81D0D2C8}"/>
              </a:ext>
            </a:extLst>
          </p:cNvPr>
          <p:cNvSpPr/>
          <p:nvPr/>
        </p:nvSpPr>
        <p:spPr>
          <a:xfrm>
            <a:off x="1978023" y="1899409"/>
            <a:ext cx="7272808" cy="1169551"/>
          </a:xfrm>
          <a:prstGeom prst="rect">
            <a:avLst/>
          </a:prstGeom>
        </p:spPr>
        <p:txBody>
          <a:bodyPr wrap="square">
            <a:spAutoFit/>
          </a:bodyPr>
          <a:lstStyle/>
          <a:p>
            <a:r>
              <a:rPr lang="es-MX" sz="1400" b="1" spc="300" dirty="0">
                <a:solidFill>
                  <a:schemeClr val="accent4">
                    <a:lumMod val="75000"/>
                  </a:schemeClr>
                </a:solidFill>
              </a:rPr>
              <a:t>¿Qué hace?</a:t>
            </a:r>
          </a:p>
          <a:p>
            <a:pPr algn="ctr"/>
            <a:endParaRPr lang="es-MX" sz="1400" dirty="0"/>
          </a:p>
          <a:p>
            <a:pPr algn="just"/>
            <a:r>
              <a:rPr lang="es-MX" sz="1400" dirty="0"/>
              <a:t>Emitir un diagnóstico integral e instituir un plan de tratamiento completo, atendiendo todas las fases que implica una práctica profesional responsable y humanística, bajo una concepción amplia del proceso de salud-enfermedad, y aplicando todas las áreas de la odontología</a:t>
            </a:r>
          </a:p>
        </p:txBody>
      </p:sp>
      <p:sp>
        <p:nvSpPr>
          <p:cNvPr id="11" name="Rectángulo 10">
            <a:extLst>
              <a:ext uri="{FF2B5EF4-FFF2-40B4-BE49-F238E27FC236}">
                <a16:creationId xmlns:a16="http://schemas.microsoft.com/office/drawing/2014/main" id="{30265985-E048-41EF-AB12-370C63A6EA8F}"/>
              </a:ext>
            </a:extLst>
          </p:cNvPr>
          <p:cNvSpPr/>
          <p:nvPr/>
        </p:nvSpPr>
        <p:spPr>
          <a:xfrm>
            <a:off x="2479862" y="3336545"/>
            <a:ext cx="6800587" cy="954107"/>
          </a:xfrm>
          <a:prstGeom prst="rect">
            <a:avLst/>
          </a:prstGeom>
        </p:spPr>
        <p:txBody>
          <a:bodyPr wrap="square">
            <a:spAutoFit/>
          </a:bodyPr>
          <a:lstStyle/>
          <a:p>
            <a:r>
              <a:rPr lang="es-MX" sz="1400" b="1" spc="300" dirty="0">
                <a:solidFill>
                  <a:schemeClr val="accent4">
                    <a:lumMod val="75000"/>
                  </a:schemeClr>
                </a:solidFill>
              </a:rPr>
              <a:t>¿Dónde es su campo de trabajo?</a:t>
            </a:r>
          </a:p>
          <a:p>
            <a:pPr algn="just"/>
            <a:endParaRPr lang="es-MX" sz="1400" b="1" spc="300" dirty="0"/>
          </a:p>
          <a:p>
            <a:pPr algn="just"/>
            <a:r>
              <a:rPr lang="es-MX" sz="1400" dirty="0"/>
              <a:t>Básicamente en el ejercicio privado de la profesión, donde pondrá sus conocimientos como labores de higienistas orales y de laboratoristas dentales.</a:t>
            </a:r>
          </a:p>
        </p:txBody>
      </p:sp>
      <p:sp>
        <p:nvSpPr>
          <p:cNvPr id="12" name="Rectángulo 11">
            <a:extLst>
              <a:ext uri="{FF2B5EF4-FFF2-40B4-BE49-F238E27FC236}">
                <a16:creationId xmlns:a16="http://schemas.microsoft.com/office/drawing/2014/main" id="{6E3F8AFB-B402-4A12-B8EC-B91D372FDE0B}"/>
              </a:ext>
            </a:extLst>
          </p:cNvPr>
          <p:cNvSpPr/>
          <p:nvPr/>
        </p:nvSpPr>
        <p:spPr>
          <a:xfrm>
            <a:off x="4079777" y="4588148"/>
            <a:ext cx="3278406" cy="1815882"/>
          </a:xfrm>
          <a:prstGeom prst="rect">
            <a:avLst/>
          </a:prstGeom>
        </p:spPr>
        <p:txBody>
          <a:bodyPr wrap="square">
            <a:spAutoFit/>
          </a:bodyPr>
          <a:lstStyle/>
          <a:p>
            <a:pPr algn="ctr"/>
            <a:r>
              <a:rPr lang="es-MX" sz="1400" b="1" spc="300" dirty="0">
                <a:solidFill>
                  <a:schemeClr val="accent4">
                    <a:lumMod val="75000"/>
                  </a:schemeClr>
                </a:solidFill>
              </a:rPr>
              <a:t>¿Dónde se estudia?</a:t>
            </a:r>
          </a:p>
          <a:p>
            <a:pPr algn="ctr"/>
            <a:endParaRPr lang="es-MX" sz="1400" b="1" spc="300" dirty="0">
              <a:solidFill>
                <a:schemeClr val="bg1"/>
              </a:solidFill>
            </a:endParaRPr>
          </a:p>
          <a:p>
            <a:pPr algn="ctr"/>
            <a:r>
              <a:rPr lang="es-MX" sz="1400" dirty="0"/>
              <a:t>Facultad de Odontología</a:t>
            </a:r>
          </a:p>
          <a:p>
            <a:pPr algn="ctr"/>
            <a:endParaRPr lang="es-MX" sz="1400" dirty="0"/>
          </a:p>
          <a:p>
            <a:pPr algn="ctr"/>
            <a:r>
              <a:rPr lang="es-MX" sz="1400" dirty="0"/>
              <a:t>Facultad de Estudios Superiores Iztacala</a:t>
            </a:r>
          </a:p>
          <a:p>
            <a:pPr algn="ctr"/>
            <a:endParaRPr lang="es-MX" sz="1400" dirty="0"/>
          </a:p>
          <a:p>
            <a:pPr algn="ctr"/>
            <a:r>
              <a:rPr lang="es-MX" sz="1400" dirty="0"/>
              <a:t>Facultad de Estudios Superiores Zaragoza</a:t>
            </a:r>
          </a:p>
          <a:p>
            <a:pPr algn="just"/>
            <a:endParaRPr lang="es-MX" sz="1400" dirty="0"/>
          </a:p>
        </p:txBody>
      </p:sp>
      <p:grpSp>
        <p:nvGrpSpPr>
          <p:cNvPr id="13" name="Grupo 12">
            <a:extLst>
              <a:ext uri="{FF2B5EF4-FFF2-40B4-BE49-F238E27FC236}">
                <a16:creationId xmlns:a16="http://schemas.microsoft.com/office/drawing/2014/main" id="{CC8889BA-321A-44ED-94BE-234ABACD405C}"/>
              </a:ext>
            </a:extLst>
          </p:cNvPr>
          <p:cNvGrpSpPr/>
          <p:nvPr/>
        </p:nvGrpSpPr>
        <p:grpSpPr>
          <a:xfrm>
            <a:off x="9903473" y="2973329"/>
            <a:ext cx="1833087" cy="1296071"/>
            <a:chOff x="396089" y="5332590"/>
            <a:chExt cx="1833087" cy="1296071"/>
          </a:xfrm>
        </p:grpSpPr>
        <p:pic>
          <p:nvPicPr>
            <p:cNvPr id="14" name="Gráfico 13" descr="Huellas de animal">
              <a:hlinkClick r:id="rId3" action="ppaction://hlinksldjump"/>
              <a:extLst>
                <a:ext uri="{FF2B5EF4-FFF2-40B4-BE49-F238E27FC236}">
                  <a16:creationId xmlns:a16="http://schemas.microsoft.com/office/drawing/2014/main" id="{31883422-5C24-4504-A2E1-D25C3017C0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5" name="CuadroTexto 14">
              <a:hlinkClick r:id="rId3" action="ppaction://hlinksldjump"/>
              <a:extLst>
                <a:ext uri="{FF2B5EF4-FFF2-40B4-BE49-F238E27FC236}">
                  <a16:creationId xmlns:a16="http://schemas.microsoft.com/office/drawing/2014/main" id="{D00A734A-B1C7-4E08-B536-6ED732FC10B2}"/>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bg1"/>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56836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540958A-4335-40FF-98B7-19BBB48A756C}"/>
              </a:ext>
            </a:extLst>
          </p:cNvPr>
          <p:cNvPicPr>
            <a:picLocks noChangeAspect="1"/>
          </p:cNvPicPr>
          <p:nvPr/>
        </p:nvPicPr>
        <p:blipFill rotWithShape="1">
          <a:blip r:embed="rId2"/>
          <a:srcRect l="41731" t="33192" r="11424" b="20561"/>
          <a:stretch/>
        </p:blipFill>
        <p:spPr>
          <a:xfrm>
            <a:off x="0" y="-33452"/>
            <a:ext cx="12192000" cy="6891452"/>
          </a:xfrm>
          <a:prstGeom prst="rect">
            <a:avLst/>
          </a:prstGeom>
        </p:spPr>
      </p:pic>
      <p:sp>
        <p:nvSpPr>
          <p:cNvPr id="4" name="Rectángulo 3">
            <a:extLst>
              <a:ext uri="{FF2B5EF4-FFF2-40B4-BE49-F238E27FC236}">
                <a16:creationId xmlns:a16="http://schemas.microsoft.com/office/drawing/2014/main" id="{3C3577CF-B162-4D0F-8D8D-FF16717B8A93}"/>
              </a:ext>
            </a:extLst>
          </p:cNvPr>
          <p:cNvSpPr/>
          <p:nvPr/>
        </p:nvSpPr>
        <p:spPr>
          <a:xfrm>
            <a:off x="6762160" y="3861048"/>
            <a:ext cx="2971351" cy="1323439"/>
          </a:xfrm>
          <a:prstGeom prst="rect">
            <a:avLst/>
          </a:prstGeom>
        </p:spPr>
        <p:txBody>
          <a:bodyPr wrap="square">
            <a:spAutoFit/>
          </a:bodyPr>
          <a:lstStyle/>
          <a:p>
            <a:pPr algn="ctr"/>
            <a:r>
              <a:rPr lang="es-MX" sz="1600" b="1" u="sng" spc="300" dirty="0">
                <a:solidFill>
                  <a:srgbClr val="FFC000"/>
                </a:solidFill>
              </a:rPr>
              <a:t>IMPORTANTE</a:t>
            </a:r>
          </a:p>
          <a:p>
            <a:endParaRPr lang="es-MX" sz="1600" b="1" u="sng" spc="300" dirty="0">
              <a:solidFill>
                <a:srgbClr val="FFC000"/>
              </a:solidFill>
            </a:endParaRPr>
          </a:p>
          <a:p>
            <a:pPr marL="285750" indent="-285750">
              <a:buFont typeface="Calibri" panose="020F0502020204030204" pitchFamily="34" charset="0"/>
              <a:buChar char="→"/>
            </a:pPr>
            <a:r>
              <a:rPr lang="es-MX" sz="1600" dirty="0">
                <a:solidFill>
                  <a:srgbClr val="FFC000"/>
                </a:solidFill>
              </a:rPr>
              <a:t>Carrera de ingreso indirecto​</a:t>
            </a:r>
          </a:p>
          <a:p>
            <a:pPr marL="285750" indent="-285750">
              <a:buFont typeface="Calibri" panose="020F0502020204030204" pitchFamily="34" charset="0"/>
              <a:buChar char="→"/>
            </a:pPr>
            <a:endParaRPr lang="es-MX" sz="1600" dirty="0">
              <a:solidFill>
                <a:srgbClr val="FFC000"/>
              </a:solidFill>
            </a:endParaRPr>
          </a:p>
          <a:p>
            <a:pPr marL="285750" indent="-285750">
              <a:buFont typeface="Calibri" panose="020F0502020204030204" pitchFamily="34" charset="0"/>
              <a:buChar char="→"/>
            </a:pPr>
            <a:r>
              <a:rPr lang="es-MX" sz="1600" dirty="0">
                <a:solidFill>
                  <a:srgbClr val="FFC000"/>
                </a:solidFill>
              </a:rPr>
              <a:t>Carrera de alta demanda</a:t>
            </a:r>
          </a:p>
        </p:txBody>
      </p:sp>
      <p:sp>
        <p:nvSpPr>
          <p:cNvPr id="5" name="Título 1">
            <a:extLst>
              <a:ext uri="{FF2B5EF4-FFF2-40B4-BE49-F238E27FC236}">
                <a16:creationId xmlns:a16="http://schemas.microsoft.com/office/drawing/2014/main" id="{FC40B20B-F013-4E93-9401-5E5F464218FE}"/>
              </a:ext>
            </a:extLst>
          </p:cNvPr>
          <p:cNvSpPr>
            <a:spLocks noGrp="1"/>
          </p:cNvSpPr>
          <p:nvPr>
            <p:ph type="title"/>
          </p:nvPr>
        </p:nvSpPr>
        <p:spPr>
          <a:xfrm>
            <a:off x="2135560" y="188640"/>
            <a:ext cx="3495375" cy="1374220"/>
          </a:xfrm>
        </p:spPr>
        <p:txBody>
          <a:bodyPr>
            <a:normAutofit fontScale="90000"/>
          </a:bodyPr>
          <a:lstStyle/>
          <a:p>
            <a:pPr algn="r"/>
            <a:r>
              <a:rPr lang="es-MX" sz="8000" i="1" dirty="0">
                <a:latin typeface="Book Antiqua" panose="02040602050305030304" pitchFamily="18" charset="0"/>
                <a:ea typeface="+mn-ea"/>
                <a:cs typeface="Aharoni" panose="02010803020104030203" pitchFamily="2" charset="-79"/>
              </a:rPr>
              <a:t>Ecología</a:t>
            </a:r>
            <a:br>
              <a:rPr lang="es-MX" dirty="0"/>
            </a:br>
            <a:endParaRPr lang="es-MX" dirty="0"/>
          </a:p>
        </p:txBody>
      </p:sp>
      <p:sp>
        <p:nvSpPr>
          <p:cNvPr id="7" name="Rectángulo 6">
            <a:extLst>
              <a:ext uri="{FF2B5EF4-FFF2-40B4-BE49-F238E27FC236}">
                <a16:creationId xmlns:a16="http://schemas.microsoft.com/office/drawing/2014/main" id="{CF119BFA-87D8-40B7-ACE8-075F71B3B6E7}"/>
              </a:ext>
            </a:extLst>
          </p:cNvPr>
          <p:cNvSpPr/>
          <p:nvPr/>
        </p:nvSpPr>
        <p:spPr>
          <a:xfrm>
            <a:off x="1587393" y="1282962"/>
            <a:ext cx="4591707" cy="1938992"/>
          </a:xfrm>
          <a:prstGeom prst="rect">
            <a:avLst/>
          </a:prstGeom>
        </p:spPr>
        <p:txBody>
          <a:bodyPr wrap="square">
            <a:spAutoFit/>
          </a:bodyPr>
          <a:lstStyle/>
          <a:p>
            <a:r>
              <a:rPr lang="es-MX" sz="1400" b="1" spc="300" dirty="0">
                <a:solidFill>
                  <a:srgbClr val="FF9900"/>
                </a:solidFill>
              </a:rPr>
              <a:t>¿Qué es?</a:t>
            </a:r>
          </a:p>
          <a:p>
            <a:pPr algn="just"/>
            <a:r>
              <a:rPr lang="es-MX" b="1" spc="300" dirty="0">
                <a:solidFill>
                  <a:schemeClr val="bg1"/>
                </a:solidFill>
              </a:rPr>
              <a:t> ​</a:t>
            </a:r>
          </a:p>
          <a:p>
            <a:pPr algn="just"/>
            <a:r>
              <a:rPr lang="es-MX" sz="1400" dirty="0"/>
              <a:t>Dicha licenciatura forma profesionales para contribuir a la solución de problemas actuales en el área de la Ecología, con la función de entender el funcionamiento de los ecosistemas naturales desde sus componentes individuales hasta la complejidad de sus interacciones, es decir a las especies y su interacción en ellos.</a:t>
            </a:r>
          </a:p>
        </p:txBody>
      </p:sp>
      <p:sp>
        <p:nvSpPr>
          <p:cNvPr id="8" name="Rectángulo 7">
            <a:extLst>
              <a:ext uri="{FF2B5EF4-FFF2-40B4-BE49-F238E27FC236}">
                <a16:creationId xmlns:a16="http://schemas.microsoft.com/office/drawing/2014/main" id="{35386F95-4007-4694-90B2-9E9D6EF71125}"/>
              </a:ext>
            </a:extLst>
          </p:cNvPr>
          <p:cNvSpPr/>
          <p:nvPr/>
        </p:nvSpPr>
        <p:spPr>
          <a:xfrm>
            <a:off x="6306916" y="476493"/>
            <a:ext cx="4015488" cy="1877437"/>
          </a:xfrm>
          <a:prstGeom prst="rect">
            <a:avLst/>
          </a:prstGeom>
        </p:spPr>
        <p:txBody>
          <a:bodyPr wrap="square">
            <a:spAutoFit/>
          </a:bodyPr>
          <a:lstStyle/>
          <a:p>
            <a:r>
              <a:rPr lang="es-MX" sz="1400" b="1" spc="300" dirty="0">
                <a:solidFill>
                  <a:srgbClr val="FF9900"/>
                </a:solidFill>
              </a:rPr>
              <a:t>¿Qué hace?</a:t>
            </a:r>
          </a:p>
          <a:p>
            <a:pPr algn="ctr"/>
            <a:endParaRPr lang="es-MX" sz="1400" dirty="0"/>
          </a:p>
          <a:p>
            <a:pPr algn="just"/>
            <a:r>
              <a:rPr lang="es-MX" sz="1400" dirty="0"/>
              <a:t>Contribuyen a preservar los ecosistemas naturales y sus componentes, además identifican los problemas en su campo, aporta soluciones, toman decisiones sobre diferentes estrategias, participan en la organización de proyectos y se vincula con instituciones del sector académico.</a:t>
            </a:r>
          </a:p>
        </p:txBody>
      </p:sp>
      <p:sp>
        <p:nvSpPr>
          <p:cNvPr id="9" name="Rectángulo 8">
            <a:extLst>
              <a:ext uri="{FF2B5EF4-FFF2-40B4-BE49-F238E27FC236}">
                <a16:creationId xmlns:a16="http://schemas.microsoft.com/office/drawing/2014/main" id="{FAFE9428-1F8E-45BF-8485-0B10D1EE4375}"/>
              </a:ext>
            </a:extLst>
          </p:cNvPr>
          <p:cNvSpPr/>
          <p:nvPr/>
        </p:nvSpPr>
        <p:spPr>
          <a:xfrm>
            <a:off x="1703512" y="3573016"/>
            <a:ext cx="4015488" cy="2677656"/>
          </a:xfrm>
          <a:prstGeom prst="rect">
            <a:avLst/>
          </a:prstGeom>
        </p:spPr>
        <p:txBody>
          <a:bodyPr wrap="square">
            <a:spAutoFit/>
          </a:bodyPr>
          <a:lstStyle/>
          <a:p>
            <a:pPr>
              <a:buClr>
                <a:srgbClr val="66FF33"/>
              </a:buClr>
            </a:pPr>
            <a:r>
              <a:rPr lang="es-MX" sz="1400" b="1" spc="300" dirty="0">
                <a:solidFill>
                  <a:srgbClr val="FF9900"/>
                </a:solidFill>
              </a:rPr>
              <a:t>¿Dónde es su campo de trabajo?</a:t>
            </a:r>
          </a:p>
          <a:p>
            <a:pPr>
              <a:buClr>
                <a:srgbClr val="66FF33"/>
              </a:buClr>
            </a:pPr>
            <a:endParaRPr lang="es-MX" sz="1400" b="1" spc="300" dirty="0">
              <a:solidFill>
                <a:srgbClr val="FF9900"/>
              </a:solidFill>
            </a:endParaRPr>
          </a:p>
          <a:p>
            <a:pPr marL="285750" indent="-285750" algn="just">
              <a:buClr>
                <a:srgbClr val="66FF33"/>
              </a:buClr>
              <a:buFont typeface="Wingdings" panose="05000000000000000000" pitchFamily="2" charset="2"/>
              <a:buChar char="Ø"/>
            </a:pPr>
            <a:r>
              <a:rPr lang="es-MX" sz="1400" dirty="0"/>
              <a:t>Universidades</a:t>
            </a:r>
          </a:p>
          <a:p>
            <a:pPr marL="285750" indent="-285750" algn="just">
              <a:buClr>
                <a:srgbClr val="66FF33"/>
              </a:buClr>
              <a:buFont typeface="Wingdings" panose="05000000000000000000" pitchFamily="2" charset="2"/>
              <a:buChar char="Ø"/>
            </a:pPr>
            <a:r>
              <a:rPr lang="es-MX" sz="1400" dirty="0"/>
              <a:t>los centros e institutos de investigación</a:t>
            </a:r>
          </a:p>
          <a:p>
            <a:pPr marL="285750" indent="-285750" algn="just">
              <a:buClr>
                <a:srgbClr val="66FF33"/>
              </a:buClr>
              <a:buFont typeface="Wingdings" panose="05000000000000000000" pitchFamily="2" charset="2"/>
              <a:buChar char="Ø"/>
            </a:pPr>
            <a:r>
              <a:rPr lang="es-MX" sz="1400" dirty="0"/>
              <a:t>organizaciones y entidades gubernamentales</a:t>
            </a:r>
          </a:p>
          <a:p>
            <a:pPr marL="285750" indent="-285750" algn="just">
              <a:buClr>
                <a:srgbClr val="66FF33"/>
              </a:buClr>
              <a:buFont typeface="Wingdings" panose="05000000000000000000" pitchFamily="2" charset="2"/>
              <a:buChar char="Ø"/>
            </a:pPr>
            <a:r>
              <a:rPr lang="es-MX" sz="1400" dirty="0"/>
              <a:t>Secretaría de Medio Ambiente y Recursos Naturales</a:t>
            </a:r>
          </a:p>
          <a:p>
            <a:pPr marL="742950" lvl="1" indent="-285750" algn="just">
              <a:buClr>
                <a:srgbClr val="66FF33"/>
              </a:buClr>
              <a:buFont typeface="Wingdings" panose="05000000000000000000" pitchFamily="2" charset="2"/>
              <a:buChar char="Ø"/>
            </a:pPr>
            <a:r>
              <a:rPr lang="es-MX" sz="1400" dirty="0"/>
              <a:t>comisiones federales que trabajan los temas de áreas naturales protegidas, forestales, biodiversidad, cambio climático, agua, desastres naturales, recursos genéticos y afines</a:t>
            </a:r>
          </a:p>
        </p:txBody>
      </p:sp>
      <p:sp>
        <p:nvSpPr>
          <p:cNvPr id="10" name="Rectángulo 9">
            <a:extLst>
              <a:ext uri="{FF2B5EF4-FFF2-40B4-BE49-F238E27FC236}">
                <a16:creationId xmlns:a16="http://schemas.microsoft.com/office/drawing/2014/main" id="{4C11812A-14EA-47A3-A05C-DD4CBA386CEC}"/>
              </a:ext>
            </a:extLst>
          </p:cNvPr>
          <p:cNvSpPr/>
          <p:nvPr/>
        </p:nvSpPr>
        <p:spPr>
          <a:xfrm>
            <a:off x="6608633" y="2719776"/>
            <a:ext cx="3278406" cy="1384995"/>
          </a:xfrm>
          <a:prstGeom prst="rect">
            <a:avLst/>
          </a:prstGeom>
        </p:spPr>
        <p:txBody>
          <a:bodyPr wrap="square">
            <a:spAutoFit/>
          </a:bodyPr>
          <a:lstStyle/>
          <a:p>
            <a:pPr algn="ctr"/>
            <a:r>
              <a:rPr lang="es-MX" sz="1400" b="1" spc="300" dirty="0">
                <a:solidFill>
                  <a:srgbClr val="FF9900"/>
                </a:solidFill>
              </a:rPr>
              <a:t>¿Dónde se estudia?</a:t>
            </a:r>
          </a:p>
          <a:p>
            <a:pPr algn="ctr"/>
            <a:endParaRPr lang="es-MX" sz="1400" b="1" spc="300" dirty="0">
              <a:solidFill>
                <a:schemeClr val="bg1"/>
              </a:solidFill>
            </a:endParaRPr>
          </a:p>
          <a:p>
            <a:pPr algn="ctr"/>
            <a:r>
              <a:rPr lang="es-MX" sz="1400" dirty="0"/>
              <a:t> Escuela Nacional de Estudios Superiores, Unidad Morelia, Michoacán​</a:t>
            </a:r>
            <a:endParaRPr lang="es-MX" sz="1200" dirty="0">
              <a:solidFill>
                <a:srgbClr val="4468BC"/>
              </a:solidFill>
            </a:endParaRPr>
          </a:p>
          <a:p>
            <a:pPr algn="ctr"/>
            <a:endParaRPr lang="es-MX" sz="1400" b="1" spc="300" dirty="0">
              <a:solidFill>
                <a:schemeClr val="bg1"/>
              </a:solidFill>
            </a:endParaRPr>
          </a:p>
          <a:p>
            <a:pPr algn="just"/>
            <a:endParaRPr lang="es-MX" sz="1400" dirty="0"/>
          </a:p>
        </p:txBody>
      </p:sp>
      <p:grpSp>
        <p:nvGrpSpPr>
          <p:cNvPr id="11" name="Grupo 10">
            <a:extLst>
              <a:ext uri="{FF2B5EF4-FFF2-40B4-BE49-F238E27FC236}">
                <a16:creationId xmlns:a16="http://schemas.microsoft.com/office/drawing/2014/main" id="{BFA2B5C3-9711-4C47-BB08-20479C94EF08}"/>
              </a:ext>
            </a:extLst>
          </p:cNvPr>
          <p:cNvGrpSpPr/>
          <p:nvPr/>
        </p:nvGrpSpPr>
        <p:grpSpPr>
          <a:xfrm>
            <a:off x="7331291" y="5373289"/>
            <a:ext cx="1833087" cy="1296071"/>
            <a:chOff x="396089" y="5332590"/>
            <a:chExt cx="1833087" cy="1296071"/>
          </a:xfrm>
        </p:grpSpPr>
        <p:pic>
          <p:nvPicPr>
            <p:cNvPr id="12" name="Gráfico 11" descr="Huellas de animal">
              <a:hlinkClick r:id="rId3" action="ppaction://hlinksldjump"/>
              <a:extLst>
                <a:ext uri="{FF2B5EF4-FFF2-40B4-BE49-F238E27FC236}">
                  <a16:creationId xmlns:a16="http://schemas.microsoft.com/office/drawing/2014/main" id="{C90BF42B-3048-415D-9550-C6D73D1090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7887EE67-24BE-4CAE-A257-286D097E163F}"/>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A2EFC9"/>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219785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436390-52A7-4D4F-8FDA-8881BB7B52D3}"/>
              </a:ext>
            </a:extLst>
          </p:cNvPr>
          <p:cNvPicPr>
            <a:picLocks noChangeAspect="1"/>
          </p:cNvPicPr>
          <p:nvPr/>
        </p:nvPicPr>
        <p:blipFill rotWithShape="1">
          <a:blip r:embed="rId2"/>
          <a:srcRect l="42322" t="33192" r="11610" b="20586"/>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5AD2E604-EA4D-4B9F-8C31-CE003CB8A699}"/>
              </a:ext>
            </a:extLst>
          </p:cNvPr>
          <p:cNvSpPr/>
          <p:nvPr/>
        </p:nvSpPr>
        <p:spPr>
          <a:xfrm>
            <a:off x="758987" y="1982450"/>
            <a:ext cx="4824536" cy="1446550"/>
          </a:xfrm>
          <a:prstGeom prst="rect">
            <a:avLst/>
          </a:prstGeom>
        </p:spPr>
        <p:txBody>
          <a:bodyPr wrap="square">
            <a:spAutoFit/>
          </a:bodyPr>
          <a:lstStyle/>
          <a:p>
            <a:pPr algn="just"/>
            <a:r>
              <a:rPr lang="es-MX" sz="1400" b="1" spc="300" dirty="0">
                <a:solidFill>
                  <a:srgbClr val="74AEDB"/>
                </a:solidFill>
              </a:rPr>
              <a:t>¿Qué es?</a:t>
            </a:r>
          </a:p>
          <a:p>
            <a:pPr algn="just"/>
            <a:endParaRPr lang="es-MX" dirty="0"/>
          </a:p>
          <a:p>
            <a:pPr algn="just"/>
            <a:r>
              <a:rPr lang="es-MX" sz="1400" dirty="0"/>
              <a:t>La licenciatura desde una mirada práctica se centra en la salud individual y colectiva, contribuyendo a tomar decisiones para la resolución de problemas de salud en áreas institucionales, comunitarias o de manera independiente.</a:t>
            </a:r>
          </a:p>
        </p:txBody>
      </p:sp>
      <p:sp>
        <p:nvSpPr>
          <p:cNvPr id="6" name="Rectángulo 5">
            <a:extLst>
              <a:ext uri="{FF2B5EF4-FFF2-40B4-BE49-F238E27FC236}">
                <a16:creationId xmlns:a16="http://schemas.microsoft.com/office/drawing/2014/main" id="{AFDFB251-6C65-4A28-9C0E-1C799A7B9A4B}"/>
              </a:ext>
            </a:extLst>
          </p:cNvPr>
          <p:cNvSpPr/>
          <p:nvPr/>
        </p:nvSpPr>
        <p:spPr>
          <a:xfrm>
            <a:off x="5860440" y="1809353"/>
            <a:ext cx="3816399" cy="1661993"/>
          </a:xfrm>
          <a:prstGeom prst="rect">
            <a:avLst/>
          </a:prstGeom>
        </p:spPr>
        <p:txBody>
          <a:bodyPr wrap="square">
            <a:spAutoFit/>
          </a:bodyPr>
          <a:lstStyle/>
          <a:p>
            <a:pPr algn="just"/>
            <a:r>
              <a:rPr lang="es-MX" sz="1400" b="1" spc="300" dirty="0">
                <a:solidFill>
                  <a:srgbClr val="74AEDB"/>
                </a:solidFill>
              </a:rPr>
              <a:t> ¿Dónde lo hace? ​</a:t>
            </a:r>
          </a:p>
          <a:p>
            <a:pPr algn="just"/>
            <a:endParaRPr lang="es-MX" dirty="0"/>
          </a:p>
          <a:p>
            <a:pPr algn="just"/>
            <a:r>
              <a:rPr lang="es-MX" sz="1400" dirty="0"/>
              <a:t>Puede desempeñarse en diversas instituciones como hospitales, clínicas, centros de salud y de asistencia social, empresas, fábricas e instituciones educativas, tanto en el sector público como en el privado.</a:t>
            </a:r>
          </a:p>
        </p:txBody>
      </p:sp>
      <p:sp>
        <p:nvSpPr>
          <p:cNvPr id="7" name="Rectángulo 6">
            <a:extLst>
              <a:ext uri="{FF2B5EF4-FFF2-40B4-BE49-F238E27FC236}">
                <a16:creationId xmlns:a16="http://schemas.microsoft.com/office/drawing/2014/main" id="{6BCA9C08-2B37-4CF5-AF29-7FF52DB3BFCB}"/>
              </a:ext>
            </a:extLst>
          </p:cNvPr>
          <p:cNvSpPr/>
          <p:nvPr/>
        </p:nvSpPr>
        <p:spPr>
          <a:xfrm>
            <a:off x="1598617" y="3429000"/>
            <a:ext cx="3816422" cy="3108543"/>
          </a:xfrm>
          <a:prstGeom prst="rect">
            <a:avLst/>
          </a:prstGeom>
        </p:spPr>
        <p:txBody>
          <a:bodyPr wrap="square">
            <a:spAutoFit/>
          </a:bodyPr>
          <a:lstStyle/>
          <a:p>
            <a:pPr algn="just"/>
            <a:r>
              <a:rPr lang="es-MX" sz="1400" b="1" spc="300" dirty="0">
                <a:solidFill>
                  <a:srgbClr val="74AEDB"/>
                </a:solidFill>
              </a:rPr>
              <a:t>¿Qué hace?​</a:t>
            </a:r>
          </a:p>
          <a:p>
            <a:pPr algn="just"/>
            <a:endParaRPr lang="es-MX" sz="1400" b="1" spc="300" dirty="0">
              <a:solidFill>
                <a:srgbClr val="74AEDB"/>
              </a:solidFill>
            </a:endParaRPr>
          </a:p>
          <a:p>
            <a:pPr marL="285750" indent="-285750" algn="just">
              <a:buClr>
                <a:srgbClr val="FFFF00"/>
              </a:buClr>
              <a:buFont typeface="Wingdings" panose="05000000000000000000" pitchFamily="2" charset="2"/>
              <a:buChar char="§"/>
            </a:pPr>
            <a:r>
              <a:rPr lang="es-MX" sz="1400" dirty="0"/>
              <a:t>A nivel asistencial: cuidado de la salud de personas sanas o enfermas.​</a:t>
            </a:r>
          </a:p>
          <a:p>
            <a:pPr marL="285750" indent="-285750" algn="just">
              <a:buClr>
                <a:srgbClr val="FFFF00"/>
              </a:buClr>
              <a:buFont typeface="Wingdings" panose="05000000000000000000" pitchFamily="2" charset="2"/>
              <a:buChar char="§"/>
            </a:pPr>
            <a:r>
              <a:rPr lang="es-MX" sz="1400" dirty="0"/>
              <a:t>Educativo: fomento y promoción de la salud integral de los individuos y grupos.​</a:t>
            </a:r>
          </a:p>
          <a:p>
            <a:pPr marL="285750" indent="-285750" algn="just">
              <a:buClr>
                <a:srgbClr val="FFFF00"/>
              </a:buClr>
              <a:buFont typeface="Wingdings" panose="05000000000000000000" pitchFamily="2" charset="2"/>
              <a:buChar char="§"/>
            </a:pPr>
            <a:r>
              <a:rPr lang="es-MX" sz="1400" dirty="0"/>
              <a:t>Obstetricia: control de la mujer antes, durante y después del parto y en el control del niño sano en sus diferentes etapas de crecimiento y desarrollo.​</a:t>
            </a:r>
          </a:p>
          <a:p>
            <a:pPr marL="285750" indent="-285750" algn="just">
              <a:buClr>
                <a:srgbClr val="FFFF00"/>
              </a:buClr>
              <a:buFont typeface="Wingdings" panose="05000000000000000000" pitchFamily="2" charset="2"/>
              <a:buChar char="§"/>
            </a:pPr>
            <a:r>
              <a:rPr lang="es-MX" sz="1400" dirty="0"/>
              <a:t>Administrativas: gestión de recursos humanos y materiales.​</a:t>
            </a:r>
          </a:p>
          <a:p>
            <a:pPr marL="285750" indent="-285750" algn="just">
              <a:buClr>
                <a:srgbClr val="FFFF00"/>
              </a:buClr>
              <a:buFont typeface="Wingdings" panose="05000000000000000000" pitchFamily="2" charset="2"/>
              <a:buChar char="§"/>
            </a:pPr>
            <a:r>
              <a:rPr lang="es-MX" sz="1400" dirty="0"/>
              <a:t>Investigación: puede ser en el ámbito clínico y comunitario.</a:t>
            </a:r>
          </a:p>
        </p:txBody>
      </p:sp>
      <p:sp>
        <p:nvSpPr>
          <p:cNvPr id="8" name="Rectángulo 7">
            <a:extLst>
              <a:ext uri="{FF2B5EF4-FFF2-40B4-BE49-F238E27FC236}">
                <a16:creationId xmlns:a16="http://schemas.microsoft.com/office/drawing/2014/main" id="{D66BCE68-D265-44FE-8671-3F242BE6131D}"/>
              </a:ext>
            </a:extLst>
          </p:cNvPr>
          <p:cNvSpPr/>
          <p:nvPr/>
        </p:nvSpPr>
        <p:spPr>
          <a:xfrm>
            <a:off x="4977164" y="5562716"/>
            <a:ext cx="4560168" cy="830997"/>
          </a:xfrm>
          <a:prstGeom prst="rect">
            <a:avLst/>
          </a:prstGeom>
        </p:spPr>
        <p:txBody>
          <a:bodyPr wrap="square">
            <a:spAutoFit/>
          </a:bodyPr>
          <a:lstStyle/>
          <a:p>
            <a:pPr algn="ctr"/>
            <a:r>
              <a:rPr lang="es-MX" sz="1600" b="1" u="sng" spc="300" dirty="0">
                <a:solidFill>
                  <a:srgbClr val="0070C0"/>
                </a:solidFill>
              </a:rPr>
              <a:t>IMPORTANTE</a:t>
            </a:r>
          </a:p>
          <a:p>
            <a:endParaRPr lang="es-MX" sz="1600" dirty="0">
              <a:solidFill>
                <a:srgbClr val="0070C0"/>
              </a:solidFill>
            </a:endParaRPr>
          </a:p>
          <a:p>
            <a:pPr marL="285750" indent="-285750" algn="ctr">
              <a:buFont typeface="Calibri" panose="020F0502020204030204" pitchFamily="34" charset="0"/>
              <a:buChar char="→"/>
            </a:pPr>
            <a:r>
              <a:rPr lang="es-MX" sz="1600" dirty="0">
                <a:solidFill>
                  <a:srgbClr val="0070C0"/>
                </a:solidFill>
              </a:rPr>
              <a:t>Carrera de alta demanda</a:t>
            </a:r>
          </a:p>
        </p:txBody>
      </p:sp>
      <p:sp>
        <p:nvSpPr>
          <p:cNvPr id="9" name="Rectángulo 8">
            <a:extLst>
              <a:ext uri="{FF2B5EF4-FFF2-40B4-BE49-F238E27FC236}">
                <a16:creationId xmlns:a16="http://schemas.microsoft.com/office/drawing/2014/main" id="{7508BFCE-00F3-483A-9899-58E6E6F8F16C}"/>
              </a:ext>
            </a:extLst>
          </p:cNvPr>
          <p:cNvSpPr/>
          <p:nvPr/>
        </p:nvSpPr>
        <p:spPr>
          <a:xfrm>
            <a:off x="5615633" y="3557358"/>
            <a:ext cx="3600400" cy="1815882"/>
          </a:xfrm>
          <a:prstGeom prst="rect">
            <a:avLst/>
          </a:prstGeom>
        </p:spPr>
        <p:txBody>
          <a:bodyPr wrap="square">
            <a:spAutoFit/>
          </a:bodyPr>
          <a:lstStyle/>
          <a:p>
            <a:pPr algn="ctr"/>
            <a:r>
              <a:rPr lang="es-MX" sz="1400" b="1" spc="300" dirty="0">
                <a:solidFill>
                  <a:srgbClr val="74AEDB"/>
                </a:solidFill>
              </a:rPr>
              <a:t>¿Dónde se estudia?</a:t>
            </a:r>
          </a:p>
          <a:p>
            <a:pPr algn="ctr"/>
            <a:endParaRPr lang="es-MX" sz="1400" b="1" spc="300" dirty="0">
              <a:solidFill>
                <a:srgbClr val="74AEDB"/>
              </a:solidFill>
            </a:endParaRPr>
          </a:p>
          <a:p>
            <a:r>
              <a:rPr lang="es-MX" sz="1400" dirty="0"/>
              <a:t>Escuela Nacional de Enfermería y Obstetricia</a:t>
            </a:r>
          </a:p>
          <a:p>
            <a:endParaRPr lang="es-MX" sz="1400" dirty="0"/>
          </a:p>
          <a:p>
            <a:r>
              <a:rPr lang="es-MX" sz="1400" dirty="0"/>
              <a:t>Facultad de Estudios Superiores Iztacala</a:t>
            </a:r>
          </a:p>
          <a:p>
            <a:endParaRPr lang="es-MX" sz="1400" dirty="0"/>
          </a:p>
          <a:p>
            <a:r>
              <a:rPr lang="es-MX" sz="1400" dirty="0"/>
              <a:t>Facultad de Estudios Superiores Zaragoza, Campus III, Tlaxcala</a:t>
            </a:r>
          </a:p>
        </p:txBody>
      </p:sp>
      <p:grpSp>
        <p:nvGrpSpPr>
          <p:cNvPr id="10" name="Grupo 9">
            <a:extLst>
              <a:ext uri="{FF2B5EF4-FFF2-40B4-BE49-F238E27FC236}">
                <a16:creationId xmlns:a16="http://schemas.microsoft.com/office/drawing/2014/main" id="{22271C5A-C306-4B5A-A160-E7F87D849BC0}"/>
              </a:ext>
            </a:extLst>
          </p:cNvPr>
          <p:cNvGrpSpPr/>
          <p:nvPr/>
        </p:nvGrpSpPr>
        <p:grpSpPr>
          <a:xfrm>
            <a:off x="9787473" y="2705725"/>
            <a:ext cx="1833087" cy="1296071"/>
            <a:chOff x="396089" y="5332590"/>
            <a:chExt cx="1833087" cy="1296071"/>
          </a:xfrm>
        </p:grpSpPr>
        <p:pic>
          <p:nvPicPr>
            <p:cNvPr id="11" name="Gráfico 10" descr="Huellas de animal">
              <a:hlinkClick r:id="rId3" action="ppaction://hlinksldjump"/>
              <a:extLst>
                <a:ext uri="{FF2B5EF4-FFF2-40B4-BE49-F238E27FC236}">
                  <a16:creationId xmlns:a16="http://schemas.microsoft.com/office/drawing/2014/main" id="{4FD825E1-91F8-4B8F-8ADC-B0F49AFA129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F2A0B0C7-D6CC-49D3-8791-7EA6F8D402F1}"/>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66FF33"/>
                  </a:solidFill>
                  <a:effectLst>
                    <a:outerShdw blurRad="38100" dist="38100" dir="2700000" algn="tl">
                      <a:srgbClr val="000000">
                        <a:alpha val="43137"/>
                      </a:srgbClr>
                    </a:outerShdw>
                  </a:effectLst>
                </a:rPr>
                <a:t>INICIO</a:t>
              </a:r>
            </a:p>
          </p:txBody>
        </p:sp>
      </p:grpSp>
      <p:sp>
        <p:nvSpPr>
          <p:cNvPr id="13" name="Título 1">
            <a:extLst>
              <a:ext uri="{FF2B5EF4-FFF2-40B4-BE49-F238E27FC236}">
                <a16:creationId xmlns:a16="http://schemas.microsoft.com/office/drawing/2014/main" id="{B62E806E-415A-434D-A22E-B5A31BB6DD2E}"/>
              </a:ext>
            </a:extLst>
          </p:cNvPr>
          <p:cNvSpPr>
            <a:spLocks noGrp="1"/>
          </p:cNvSpPr>
          <p:nvPr>
            <p:ph type="title"/>
          </p:nvPr>
        </p:nvSpPr>
        <p:spPr>
          <a:xfrm>
            <a:off x="3899756" y="464287"/>
            <a:ext cx="4392488" cy="1374220"/>
          </a:xfrm>
        </p:spPr>
        <p:txBody>
          <a:bodyPr>
            <a:normAutofit fontScale="90000"/>
          </a:bodyPr>
          <a:lstStyle/>
          <a:p>
            <a:pPr algn="r"/>
            <a:r>
              <a:rPr lang="es-MX" sz="8000" i="1" dirty="0">
                <a:latin typeface="Book Antiqua" panose="02040602050305030304" pitchFamily="18" charset="0"/>
                <a:ea typeface="+mn-ea"/>
                <a:cs typeface="Aharoni" panose="02010803020104030203" pitchFamily="2" charset="-79"/>
              </a:rPr>
              <a:t>Enfermería</a:t>
            </a:r>
            <a:br>
              <a:rPr lang="es-MX" dirty="0"/>
            </a:br>
            <a:endParaRPr lang="es-MX" dirty="0"/>
          </a:p>
        </p:txBody>
      </p:sp>
    </p:spTree>
    <p:extLst>
      <p:ext uri="{BB962C8B-B14F-4D97-AF65-F5344CB8AC3E}">
        <p14:creationId xmlns:p14="http://schemas.microsoft.com/office/powerpoint/2010/main" val="4235332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452E360-A77E-4554-972F-BF526F591CF9}"/>
              </a:ext>
            </a:extLst>
          </p:cNvPr>
          <p:cNvPicPr>
            <a:picLocks noChangeAspect="1"/>
          </p:cNvPicPr>
          <p:nvPr/>
        </p:nvPicPr>
        <p:blipFill rotWithShape="1">
          <a:blip r:embed="rId2"/>
          <a:srcRect l="41731" t="33192" r="12201" b="20586"/>
          <a:stretch/>
        </p:blipFill>
        <p:spPr>
          <a:xfrm>
            <a:off x="-24680" y="7331"/>
            <a:ext cx="12216680" cy="6878053"/>
          </a:xfrm>
          <a:prstGeom prst="rect">
            <a:avLst/>
          </a:prstGeom>
        </p:spPr>
      </p:pic>
      <p:sp>
        <p:nvSpPr>
          <p:cNvPr id="5" name="Título 1">
            <a:extLst>
              <a:ext uri="{FF2B5EF4-FFF2-40B4-BE49-F238E27FC236}">
                <a16:creationId xmlns:a16="http://schemas.microsoft.com/office/drawing/2014/main" id="{B99CFA46-1ADA-48A9-A27D-5246A9F95D2E}"/>
              </a:ext>
            </a:extLst>
          </p:cNvPr>
          <p:cNvSpPr>
            <a:spLocks noGrp="1"/>
          </p:cNvSpPr>
          <p:nvPr>
            <p:ph type="title"/>
          </p:nvPr>
        </p:nvSpPr>
        <p:spPr>
          <a:xfrm>
            <a:off x="119336" y="260648"/>
            <a:ext cx="9001000" cy="1584176"/>
          </a:xfrm>
        </p:spPr>
        <p:txBody>
          <a:bodyPr>
            <a:normAutofit fontScale="90000"/>
          </a:bodyPr>
          <a:lstStyle/>
          <a:p>
            <a:pPr algn="l"/>
            <a:r>
              <a:rPr lang="es-MX" sz="7200" i="1" dirty="0">
                <a:latin typeface="Book Antiqua" panose="02040602050305030304" pitchFamily="18" charset="0"/>
                <a:ea typeface="+mn-ea"/>
                <a:cs typeface="Aharoni" panose="02010803020104030203" pitchFamily="2" charset="-79"/>
              </a:rPr>
              <a:t>Enfermería y Obstetricia</a:t>
            </a:r>
          </a:p>
        </p:txBody>
      </p:sp>
      <p:sp>
        <p:nvSpPr>
          <p:cNvPr id="2" name="Rectángulo 1">
            <a:extLst>
              <a:ext uri="{FF2B5EF4-FFF2-40B4-BE49-F238E27FC236}">
                <a16:creationId xmlns:a16="http://schemas.microsoft.com/office/drawing/2014/main" id="{E5454719-948A-476A-A2D2-3F17FA4D6B3A}"/>
              </a:ext>
            </a:extLst>
          </p:cNvPr>
          <p:cNvSpPr/>
          <p:nvPr/>
        </p:nvSpPr>
        <p:spPr>
          <a:xfrm>
            <a:off x="551384" y="2098141"/>
            <a:ext cx="8136904" cy="1384995"/>
          </a:xfrm>
          <a:prstGeom prst="rect">
            <a:avLst/>
          </a:prstGeom>
        </p:spPr>
        <p:txBody>
          <a:bodyPr wrap="square">
            <a:spAutoFit/>
          </a:bodyPr>
          <a:lstStyle/>
          <a:p>
            <a:pPr algn="just"/>
            <a:r>
              <a:rPr lang="es-MX" sz="1400" b="1" spc="300" dirty="0">
                <a:solidFill>
                  <a:srgbClr val="CC0000"/>
                </a:solidFill>
              </a:rPr>
              <a:t>¿Qué es?</a:t>
            </a:r>
          </a:p>
          <a:p>
            <a:pPr algn="just"/>
            <a:endParaRPr lang="es-MX" sz="1400" dirty="0"/>
          </a:p>
          <a:p>
            <a:pPr algn="just"/>
            <a:r>
              <a:rPr lang="es-MX" sz="1400" dirty="0"/>
              <a:t>Se caracteriza por brindar cuidados de enfermería con enfoque holístico, intercultural y de género a la población mexicana en general, dirigidos a preservar su salud y contribuir a la solución de los procesos de enfermedad, y específicamente atiende al grupo materno-infantil en lo referente a partería en diversos entornos socio-culturales.</a:t>
            </a:r>
          </a:p>
        </p:txBody>
      </p:sp>
      <p:sp>
        <p:nvSpPr>
          <p:cNvPr id="6" name="Rectángulo 5">
            <a:extLst>
              <a:ext uri="{FF2B5EF4-FFF2-40B4-BE49-F238E27FC236}">
                <a16:creationId xmlns:a16="http://schemas.microsoft.com/office/drawing/2014/main" id="{96E96B0B-7CC7-4EF7-8862-AE15B02A0AC8}"/>
              </a:ext>
            </a:extLst>
          </p:cNvPr>
          <p:cNvSpPr/>
          <p:nvPr/>
        </p:nvSpPr>
        <p:spPr>
          <a:xfrm>
            <a:off x="519808" y="3736453"/>
            <a:ext cx="3055912" cy="2893100"/>
          </a:xfrm>
          <a:prstGeom prst="rect">
            <a:avLst/>
          </a:prstGeom>
        </p:spPr>
        <p:txBody>
          <a:bodyPr wrap="square">
            <a:spAutoFit/>
          </a:bodyPr>
          <a:lstStyle/>
          <a:p>
            <a:pPr algn="just"/>
            <a:r>
              <a:rPr lang="es-MX" sz="1400" b="1" spc="300" dirty="0">
                <a:solidFill>
                  <a:srgbClr val="CC0000"/>
                </a:solidFill>
              </a:rPr>
              <a:t>¿Qué hace?​</a:t>
            </a:r>
          </a:p>
          <a:p>
            <a:pPr algn="just"/>
            <a:endParaRPr lang="es-MX" sz="1400" b="1" spc="300" dirty="0">
              <a:solidFill>
                <a:srgbClr val="74AEDB"/>
              </a:solidFill>
            </a:endParaRPr>
          </a:p>
          <a:p>
            <a:pPr algn="just"/>
            <a:r>
              <a:rPr lang="es-MX" sz="1400" dirty="0"/>
              <a:t>Está a cargo del cuidado integral en materia de salud sexual y reproductiva, con énfasis en la gestación, la atención del parto y el recién nacido, brindando un trato digno en el nivel institucional y en el ejercicio libre de la profesión, para contribuir a la disminución de la morbilidad y mortalidad materno-infantil, considerando el enfoque de género, derechos humanos e interculturalidad.</a:t>
            </a:r>
          </a:p>
        </p:txBody>
      </p:sp>
      <p:sp>
        <p:nvSpPr>
          <p:cNvPr id="7" name="Rectángulo 6">
            <a:extLst>
              <a:ext uri="{FF2B5EF4-FFF2-40B4-BE49-F238E27FC236}">
                <a16:creationId xmlns:a16="http://schemas.microsoft.com/office/drawing/2014/main" id="{5217D0BD-BD82-400A-92E7-A7B611142F67}"/>
              </a:ext>
            </a:extLst>
          </p:cNvPr>
          <p:cNvSpPr/>
          <p:nvPr/>
        </p:nvSpPr>
        <p:spPr>
          <a:xfrm>
            <a:off x="3719761" y="3736453"/>
            <a:ext cx="3055913" cy="2523768"/>
          </a:xfrm>
          <a:prstGeom prst="rect">
            <a:avLst/>
          </a:prstGeom>
        </p:spPr>
        <p:txBody>
          <a:bodyPr wrap="square">
            <a:spAutoFit/>
          </a:bodyPr>
          <a:lstStyle/>
          <a:p>
            <a:pPr algn="just"/>
            <a:r>
              <a:rPr lang="es-MX" sz="1400" b="1" spc="300" dirty="0">
                <a:solidFill>
                  <a:srgbClr val="CC0000"/>
                </a:solidFill>
              </a:rPr>
              <a:t> ¿Dónde es su campo de trabajo?</a:t>
            </a:r>
            <a:r>
              <a:rPr lang="es-MX" sz="1400" b="1" spc="300" dirty="0">
                <a:solidFill>
                  <a:srgbClr val="74AEDB"/>
                </a:solidFill>
              </a:rPr>
              <a:t>​</a:t>
            </a:r>
          </a:p>
          <a:p>
            <a:pPr algn="just"/>
            <a:endParaRPr lang="es-MX" dirty="0"/>
          </a:p>
          <a:p>
            <a:pPr algn="just"/>
            <a:r>
              <a:rPr lang="es-MX" sz="1400" dirty="0"/>
              <a:t>Se desempeña en hospitales, clínicas, centros de salud y de asistencia social, empresas, fábricas e instituciones educativas en la atención materno-infantil, tanto para el cuidado de Enfermería, como en cuestiones sociales y políticas que afectan la salud de las personas y las comunidades.</a:t>
            </a:r>
          </a:p>
        </p:txBody>
      </p:sp>
      <p:sp>
        <p:nvSpPr>
          <p:cNvPr id="8" name="Rectángulo 7">
            <a:extLst>
              <a:ext uri="{FF2B5EF4-FFF2-40B4-BE49-F238E27FC236}">
                <a16:creationId xmlns:a16="http://schemas.microsoft.com/office/drawing/2014/main" id="{BFE54FA4-5368-414C-87DB-990019985EDE}"/>
              </a:ext>
            </a:extLst>
          </p:cNvPr>
          <p:cNvSpPr/>
          <p:nvPr/>
        </p:nvSpPr>
        <p:spPr>
          <a:xfrm>
            <a:off x="6919715" y="3736453"/>
            <a:ext cx="3055912" cy="954107"/>
          </a:xfrm>
          <a:prstGeom prst="rect">
            <a:avLst/>
          </a:prstGeom>
        </p:spPr>
        <p:txBody>
          <a:bodyPr wrap="square">
            <a:spAutoFit/>
          </a:bodyPr>
          <a:lstStyle/>
          <a:p>
            <a:pPr algn="ctr"/>
            <a:r>
              <a:rPr lang="es-MX" sz="1400" b="1" spc="300" dirty="0">
                <a:solidFill>
                  <a:srgbClr val="CC0000"/>
                </a:solidFill>
              </a:rPr>
              <a:t>¿Dónde se estudia?</a:t>
            </a:r>
          </a:p>
          <a:p>
            <a:pPr algn="ctr"/>
            <a:endParaRPr lang="es-MX" sz="1400" b="1" spc="300" dirty="0">
              <a:solidFill>
                <a:srgbClr val="74AEDB"/>
              </a:solidFill>
            </a:endParaRPr>
          </a:p>
          <a:p>
            <a:pPr algn="ctr"/>
            <a:r>
              <a:rPr lang="es-MX" sz="1400" dirty="0"/>
              <a:t>Escuela Nacional de Enfermería y Obstetricia</a:t>
            </a:r>
          </a:p>
        </p:txBody>
      </p:sp>
      <p:sp>
        <p:nvSpPr>
          <p:cNvPr id="9" name="Rectángulo 8">
            <a:extLst>
              <a:ext uri="{FF2B5EF4-FFF2-40B4-BE49-F238E27FC236}">
                <a16:creationId xmlns:a16="http://schemas.microsoft.com/office/drawing/2014/main" id="{958BBEFB-E5C5-41E3-97B9-73AEB17FE2FB}"/>
              </a:ext>
            </a:extLst>
          </p:cNvPr>
          <p:cNvSpPr/>
          <p:nvPr/>
        </p:nvSpPr>
        <p:spPr>
          <a:xfrm>
            <a:off x="6167587" y="4943877"/>
            <a:ext cx="4560168" cy="830997"/>
          </a:xfrm>
          <a:prstGeom prst="rect">
            <a:avLst/>
          </a:prstGeom>
        </p:spPr>
        <p:txBody>
          <a:bodyPr wrap="square">
            <a:spAutoFit/>
          </a:bodyPr>
          <a:lstStyle/>
          <a:p>
            <a:pPr algn="ctr"/>
            <a:r>
              <a:rPr lang="es-MX" sz="1600" b="1" u="sng" spc="300" dirty="0">
                <a:solidFill>
                  <a:srgbClr val="FF0000"/>
                </a:solidFill>
              </a:rPr>
              <a:t>IMPORTANTE</a:t>
            </a:r>
          </a:p>
          <a:p>
            <a:endParaRPr lang="es-MX" sz="1600" dirty="0">
              <a:solidFill>
                <a:srgbClr val="FF0000"/>
              </a:solidFill>
            </a:endParaRPr>
          </a:p>
          <a:p>
            <a:pPr marL="285750" indent="-285750" algn="ctr">
              <a:buFont typeface="Calibri" panose="020F0502020204030204" pitchFamily="34" charset="0"/>
              <a:buChar char="→"/>
            </a:pPr>
            <a:r>
              <a:rPr lang="es-MX" sz="1600" dirty="0">
                <a:solidFill>
                  <a:srgbClr val="FF0000"/>
                </a:solidFill>
              </a:rPr>
              <a:t>Carrera de alta demanda</a:t>
            </a:r>
          </a:p>
        </p:txBody>
      </p:sp>
      <p:grpSp>
        <p:nvGrpSpPr>
          <p:cNvPr id="11" name="Grupo 10">
            <a:extLst>
              <a:ext uri="{FF2B5EF4-FFF2-40B4-BE49-F238E27FC236}">
                <a16:creationId xmlns:a16="http://schemas.microsoft.com/office/drawing/2014/main" id="{3637CD72-7CAD-4EF7-8AFE-B845BD35A5AC}"/>
              </a:ext>
            </a:extLst>
          </p:cNvPr>
          <p:cNvGrpSpPr/>
          <p:nvPr/>
        </p:nvGrpSpPr>
        <p:grpSpPr>
          <a:xfrm>
            <a:off x="9975627" y="4890615"/>
            <a:ext cx="1833087" cy="1296071"/>
            <a:chOff x="396089" y="5332590"/>
            <a:chExt cx="1833087" cy="1296071"/>
          </a:xfrm>
        </p:grpSpPr>
        <p:pic>
          <p:nvPicPr>
            <p:cNvPr id="12" name="Gráfico 11" descr="Huellas de animal">
              <a:hlinkClick r:id="rId3" action="ppaction://hlinksldjump"/>
              <a:extLst>
                <a:ext uri="{FF2B5EF4-FFF2-40B4-BE49-F238E27FC236}">
                  <a16:creationId xmlns:a16="http://schemas.microsoft.com/office/drawing/2014/main" id="{9F99776D-AA56-4B1D-A155-C33E3D7359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2A449F1D-2534-4B77-8AB0-7F0393C6F195}"/>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bg1">
                      <a:lumMod val="5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497732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DF8C1AA-903B-4E7D-8F59-5D211A0F13EC}"/>
              </a:ext>
            </a:extLst>
          </p:cNvPr>
          <p:cNvPicPr>
            <a:picLocks noChangeAspect="1"/>
          </p:cNvPicPr>
          <p:nvPr/>
        </p:nvPicPr>
        <p:blipFill rotWithShape="1">
          <a:blip r:embed="rId2"/>
          <a:srcRect l="41732" t="33459" r="11610" b="20319"/>
          <a:stretch/>
        </p:blipFill>
        <p:spPr>
          <a:xfrm>
            <a:off x="-1" y="0"/>
            <a:ext cx="12192001" cy="6858000"/>
          </a:xfrm>
          <a:prstGeom prst="rect">
            <a:avLst/>
          </a:prstGeom>
        </p:spPr>
      </p:pic>
      <p:sp>
        <p:nvSpPr>
          <p:cNvPr id="5" name="Título 1">
            <a:extLst>
              <a:ext uri="{FF2B5EF4-FFF2-40B4-BE49-F238E27FC236}">
                <a16:creationId xmlns:a16="http://schemas.microsoft.com/office/drawing/2014/main" id="{57990C46-A716-4ACE-80B7-1C502B7D1C3D}"/>
              </a:ext>
            </a:extLst>
          </p:cNvPr>
          <p:cNvSpPr>
            <a:spLocks noGrp="1"/>
          </p:cNvSpPr>
          <p:nvPr>
            <p:ph type="title"/>
          </p:nvPr>
        </p:nvSpPr>
        <p:spPr>
          <a:xfrm>
            <a:off x="4295800" y="260648"/>
            <a:ext cx="3816424" cy="1584176"/>
          </a:xfrm>
        </p:spPr>
        <p:txBody>
          <a:bodyPr>
            <a:normAutofit/>
          </a:bodyPr>
          <a:lstStyle/>
          <a:p>
            <a:r>
              <a:rPr lang="es-MX" sz="7200" i="1" dirty="0">
                <a:latin typeface="Book Antiqua" panose="02040602050305030304" pitchFamily="18" charset="0"/>
                <a:ea typeface="+mn-ea"/>
                <a:cs typeface="Aharoni" panose="02010803020104030203" pitchFamily="2" charset="-79"/>
              </a:rPr>
              <a:t>Farmacia</a:t>
            </a:r>
          </a:p>
        </p:txBody>
      </p:sp>
      <p:sp>
        <p:nvSpPr>
          <p:cNvPr id="6" name="Rectángulo 5">
            <a:extLst>
              <a:ext uri="{FF2B5EF4-FFF2-40B4-BE49-F238E27FC236}">
                <a16:creationId xmlns:a16="http://schemas.microsoft.com/office/drawing/2014/main" id="{8CE03948-4C60-4FCE-89F3-54E2D619E755}"/>
              </a:ext>
            </a:extLst>
          </p:cNvPr>
          <p:cNvSpPr/>
          <p:nvPr/>
        </p:nvSpPr>
        <p:spPr>
          <a:xfrm>
            <a:off x="216024" y="1052736"/>
            <a:ext cx="3575720" cy="2246769"/>
          </a:xfrm>
          <a:prstGeom prst="rect">
            <a:avLst/>
          </a:prstGeom>
        </p:spPr>
        <p:txBody>
          <a:bodyPr wrap="square">
            <a:spAutoFit/>
          </a:bodyPr>
          <a:lstStyle/>
          <a:p>
            <a:pPr algn="just"/>
            <a:r>
              <a:rPr lang="es-MX" sz="1400" b="1" spc="300" dirty="0">
                <a:solidFill>
                  <a:schemeClr val="accent5">
                    <a:lumMod val="75000"/>
                  </a:schemeClr>
                </a:solidFill>
              </a:rPr>
              <a:t>¿Qué es?</a:t>
            </a:r>
          </a:p>
          <a:p>
            <a:pPr algn="just"/>
            <a:endParaRPr lang="es-MX" sz="1400" dirty="0"/>
          </a:p>
          <a:p>
            <a:pPr algn="just"/>
            <a:r>
              <a:rPr lang="es-MX" sz="1400" dirty="0"/>
              <a:t>La carrera está enfocada a formar especialistas en ciencias de la salud en las áreas de producción, síntesis, desarrollo y dosificación de medicamentos, producción de cosméticos y farmacia hospitalaria, entre otras. El licenciado en Farmacia maneja las sustancias que sirven para prevenir, diagnosticar, curar y aliviar enfermedades.</a:t>
            </a:r>
          </a:p>
        </p:txBody>
      </p:sp>
      <p:sp>
        <p:nvSpPr>
          <p:cNvPr id="7" name="Rectángulo 6">
            <a:extLst>
              <a:ext uri="{FF2B5EF4-FFF2-40B4-BE49-F238E27FC236}">
                <a16:creationId xmlns:a16="http://schemas.microsoft.com/office/drawing/2014/main" id="{C4B78C62-DF72-4490-9905-63A5FB12808A}"/>
              </a:ext>
            </a:extLst>
          </p:cNvPr>
          <p:cNvSpPr/>
          <p:nvPr/>
        </p:nvSpPr>
        <p:spPr>
          <a:xfrm>
            <a:off x="4159713" y="2133696"/>
            <a:ext cx="3952511" cy="2677656"/>
          </a:xfrm>
          <a:prstGeom prst="rect">
            <a:avLst/>
          </a:prstGeom>
        </p:spPr>
        <p:txBody>
          <a:bodyPr wrap="square">
            <a:spAutoFit/>
          </a:bodyPr>
          <a:lstStyle/>
          <a:p>
            <a:pPr algn="ctr"/>
            <a:r>
              <a:rPr lang="es-MX" sz="1400" b="1" spc="300" dirty="0">
                <a:solidFill>
                  <a:schemeClr val="accent5">
                    <a:lumMod val="75000"/>
                  </a:schemeClr>
                </a:solidFill>
              </a:rPr>
              <a:t>¿Qué hace?​</a:t>
            </a:r>
          </a:p>
          <a:p>
            <a:pPr algn="just"/>
            <a:endParaRPr lang="es-MX" sz="1400" b="1" spc="300" dirty="0">
              <a:solidFill>
                <a:srgbClr val="74AEDB"/>
              </a:solidFill>
            </a:endParaRPr>
          </a:p>
          <a:p>
            <a:pPr algn="just"/>
            <a:r>
              <a:rPr lang="es-MX" sz="1400" dirty="0"/>
              <a:t>Producción de materias primas para la elaboración, identificación y evaluación de medicamentos. Determinación de la actividad biológica y valor terapéutico de las sustancias medicamentosas. Selección de la fórmula farmacéutica más apropiada para su administración. ​</a:t>
            </a:r>
          </a:p>
          <a:p>
            <a:pPr algn="just"/>
            <a:r>
              <a:rPr lang="es-MX" sz="1400" dirty="0"/>
              <a:t>Supervisión de la manufactura de las formas, cosméticas y de productos de higiene.​</a:t>
            </a:r>
          </a:p>
          <a:p>
            <a:pPr algn="just"/>
            <a:r>
              <a:rPr lang="es-MX" sz="1400" dirty="0"/>
              <a:t>Preservación adecuada de fármacos incluyendo empaque, almacenamiento y control de calidad.</a:t>
            </a:r>
          </a:p>
        </p:txBody>
      </p:sp>
      <p:sp>
        <p:nvSpPr>
          <p:cNvPr id="8" name="Rectángulo 7">
            <a:extLst>
              <a:ext uri="{FF2B5EF4-FFF2-40B4-BE49-F238E27FC236}">
                <a16:creationId xmlns:a16="http://schemas.microsoft.com/office/drawing/2014/main" id="{DEB42D46-282B-4F5B-87F3-9CACD9B339F7}"/>
              </a:ext>
            </a:extLst>
          </p:cNvPr>
          <p:cNvSpPr/>
          <p:nvPr/>
        </p:nvSpPr>
        <p:spPr>
          <a:xfrm>
            <a:off x="8866558" y="1052736"/>
            <a:ext cx="3055913" cy="1877437"/>
          </a:xfrm>
          <a:prstGeom prst="rect">
            <a:avLst/>
          </a:prstGeom>
        </p:spPr>
        <p:txBody>
          <a:bodyPr wrap="square">
            <a:spAutoFit/>
          </a:bodyPr>
          <a:lstStyle/>
          <a:p>
            <a:pPr algn="just"/>
            <a:r>
              <a:rPr lang="es-MX" sz="1400" b="1" spc="300" dirty="0">
                <a:solidFill>
                  <a:schemeClr val="accent5">
                    <a:lumMod val="75000"/>
                  </a:schemeClr>
                </a:solidFill>
              </a:rPr>
              <a:t> ¿Dónde es su campo de trabajo? </a:t>
            </a:r>
            <a:r>
              <a:rPr lang="es-MX" sz="1400" b="1" spc="300" dirty="0">
                <a:solidFill>
                  <a:srgbClr val="74AEDB"/>
                </a:solidFill>
              </a:rPr>
              <a:t>​</a:t>
            </a:r>
          </a:p>
          <a:p>
            <a:pPr algn="just"/>
            <a:endParaRPr lang="es-MX" dirty="0"/>
          </a:p>
          <a:p>
            <a:pPr marL="285750" indent="-285750" algn="just">
              <a:buClr>
                <a:schemeClr val="bg1"/>
              </a:buClr>
              <a:buFont typeface="Wingdings" panose="05000000000000000000" pitchFamily="2" charset="2"/>
              <a:buChar char="§"/>
            </a:pPr>
            <a:r>
              <a:rPr lang="es-MX" sz="1400" dirty="0"/>
              <a:t>Laboratorios e industria farmacéutica y  cosmética. ​</a:t>
            </a:r>
          </a:p>
          <a:p>
            <a:pPr marL="285750" indent="-285750" algn="just">
              <a:buClr>
                <a:schemeClr val="bg1"/>
              </a:buClr>
              <a:buFont typeface="Wingdings" panose="05000000000000000000" pitchFamily="2" charset="2"/>
              <a:buChar char="§"/>
            </a:pPr>
            <a:r>
              <a:rPr lang="es-MX" sz="1400" dirty="0"/>
              <a:t>Farmacia de hospital y comunitaria.​</a:t>
            </a:r>
          </a:p>
          <a:p>
            <a:pPr marL="285750" indent="-285750" algn="just">
              <a:buClr>
                <a:schemeClr val="bg1"/>
              </a:buClr>
              <a:buFont typeface="Wingdings" panose="05000000000000000000" pitchFamily="2" charset="2"/>
              <a:buChar char="§"/>
            </a:pPr>
            <a:r>
              <a:rPr lang="es-MX" sz="1400" dirty="0"/>
              <a:t>Farmacia clínica. Industria alimentaria.</a:t>
            </a:r>
          </a:p>
        </p:txBody>
      </p:sp>
      <p:sp>
        <p:nvSpPr>
          <p:cNvPr id="9" name="Rectángulo 8">
            <a:extLst>
              <a:ext uri="{FF2B5EF4-FFF2-40B4-BE49-F238E27FC236}">
                <a16:creationId xmlns:a16="http://schemas.microsoft.com/office/drawing/2014/main" id="{BA494E8C-B564-4F6F-B13F-66D8D3CDBC36}"/>
              </a:ext>
            </a:extLst>
          </p:cNvPr>
          <p:cNvSpPr/>
          <p:nvPr/>
        </p:nvSpPr>
        <p:spPr>
          <a:xfrm>
            <a:off x="9151501" y="3558496"/>
            <a:ext cx="2486026" cy="954107"/>
          </a:xfrm>
          <a:prstGeom prst="rect">
            <a:avLst/>
          </a:prstGeom>
        </p:spPr>
        <p:txBody>
          <a:bodyPr wrap="square">
            <a:spAutoFit/>
          </a:bodyPr>
          <a:lstStyle/>
          <a:p>
            <a:pPr algn="just"/>
            <a:r>
              <a:rPr lang="es-MX" sz="1400" b="1" spc="300" dirty="0">
                <a:solidFill>
                  <a:schemeClr val="accent5">
                    <a:lumMod val="75000"/>
                  </a:schemeClr>
                </a:solidFill>
              </a:rPr>
              <a:t>¿Dónde se estudia?</a:t>
            </a:r>
          </a:p>
          <a:p>
            <a:pPr algn="ctr"/>
            <a:endParaRPr lang="es-MX" sz="1400" b="1" spc="300" dirty="0">
              <a:solidFill>
                <a:srgbClr val="74AEDB"/>
              </a:solidFill>
            </a:endParaRPr>
          </a:p>
          <a:p>
            <a:pPr algn="ctr"/>
            <a:r>
              <a:rPr lang="es-MX" sz="1400" dirty="0"/>
              <a:t>Facultad de Estudios Superiores Cuautitlán</a:t>
            </a:r>
          </a:p>
        </p:txBody>
      </p:sp>
      <p:grpSp>
        <p:nvGrpSpPr>
          <p:cNvPr id="10" name="Grupo 9">
            <a:extLst>
              <a:ext uri="{FF2B5EF4-FFF2-40B4-BE49-F238E27FC236}">
                <a16:creationId xmlns:a16="http://schemas.microsoft.com/office/drawing/2014/main" id="{17E2A64A-A939-4BAA-9F26-1B884008C6A9}"/>
              </a:ext>
            </a:extLst>
          </p:cNvPr>
          <p:cNvGrpSpPr/>
          <p:nvPr/>
        </p:nvGrpSpPr>
        <p:grpSpPr>
          <a:xfrm>
            <a:off x="5447928" y="5074314"/>
            <a:ext cx="1833087" cy="1296071"/>
            <a:chOff x="396089" y="5332590"/>
            <a:chExt cx="1833087" cy="1296071"/>
          </a:xfrm>
        </p:grpSpPr>
        <p:pic>
          <p:nvPicPr>
            <p:cNvPr id="11" name="Gráfico 10" descr="Huellas de animal">
              <a:hlinkClick r:id="rId3" action="ppaction://hlinksldjump"/>
              <a:extLst>
                <a:ext uri="{FF2B5EF4-FFF2-40B4-BE49-F238E27FC236}">
                  <a16:creationId xmlns:a16="http://schemas.microsoft.com/office/drawing/2014/main" id="{BAE16450-6F61-4AFD-9DB5-7E003663661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B0F93D00-FE38-4D9A-99AD-8AA3F68553E3}"/>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78C69F"/>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681524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B2D33AC-41C4-4DBA-A02A-06D68C2CFD84}"/>
              </a:ext>
            </a:extLst>
          </p:cNvPr>
          <p:cNvPicPr>
            <a:picLocks noChangeAspect="1"/>
          </p:cNvPicPr>
          <p:nvPr/>
        </p:nvPicPr>
        <p:blipFill rotWithShape="1">
          <a:blip r:embed="rId2"/>
          <a:srcRect l="41732" t="33192" r="11609" b="20586"/>
          <a:stretch/>
        </p:blipFill>
        <p:spPr>
          <a:xfrm>
            <a:off x="-32493" y="0"/>
            <a:ext cx="12224493" cy="6858000"/>
          </a:xfrm>
          <a:prstGeom prst="rect">
            <a:avLst/>
          </a:prstGeom>
        </p:spPr>
      </p:pic>
      <p:sp>
        <p:nvSpPr>
          <p:cNvPr id="6" name="Título 1">
            <a:extLst>
              <a:ext uri="{FF2B5EF4-FFF2-40B4-BE49-F238E27FC236}">
                <a16:creationId xmlns:a16="http://schemas.microsoft.com/office/drawing/2014/main" id="{4055FD78-21AF-4104-9EB5-7754ED97689F}"/>
              </a:ext>
            </a:extLst>
          </p:cNvPr>
          <p:cNvSpPr>
            <a:spLocks noGrp="1"/>
          </p:cNvSpPr>
          <p:nvPr>
            <p:ph type="title"/>
          </p:nvPr>
        </p:nvSpPr>
        <p:spPr>
          <a:xfrm>
            <a:off x="6445970" y="674562"/>
            <a:ext cx="4464496" cy="1584176"/>
          </a:xfrm>
        </p:spPr>
        <p:txBody>
          <a:bodyPr>
            <a:normAutofit fontScale="90000"/>
          </a:bodyPr>
          <a:lstStyle/>
          <a:p>
            <a:r>
              <a:rPr lang="es-MX" sz="7200" i="1" dirty="0">
                <a:latin typeface="Book Antiqua" panose="02040602050305030304" pitchFamily="18" charset="0"/>
                <a:ea typeface="+mn-ea"/>
                <a:cs typeface="Aharoni" panose="02010803020104030203" pitchFamily="2" charset="-79"/>
              </a:rPr>
              <a:t>Fisioterapia</a:t>
            </a:r>
          </a:p>
        </p:txBody>
      </p:sp>
      <p:sp>
        <p:nvSpPr>
          <p:cNvPr id="7" name="Rectángulo 6">
            <a:extLst>
              <a:ext uri="{FF2B5EF4-FFF2-40B4-BE49-F238E27FC236}">
                <a16:creationId xmlns:a16="http://schemas.microsoft.com/office/drawing/2014/main" id="{1D678BFB-1A15-4963-86B6-C4337AE16009}"/>
              </a:ext>
            </a:extLst>
          </p:cNvPr>
          <p:cNvSpPr/>
          <p:nvPr/>
        </p:nvSpPr>
        <p:spPr>
          <a:xfrm>
            <a:off x="335360" y="506122"/>
            <a:ext cx="3816424" cy="2677656"/>
          </a:xfrm>
          <a:prstGeom prst="rect">
            <a:avLst/>
          </a:prstGeom>
        </p:spPr>
        <p:txBody>
          <a:bodyPr wrap="square">
            <a:spAutoFit/>
          </a:bodyPr>
          <a:lstStyle/>
          <a:p>
            <a:pPr algn="just"/>
            <a:r>
              <a:rPr lang="es-MX" sz="1400" b="1" spc="300" dirty="0">
                <a:solidFill>
                  <a:schemeClr val="bg1"/>
                </a:solidFill>
              </a:rPr>
              <a:t>¿Qué es?</a:t>
            </a:r>
          </a:p>
          <a:p>
            <a:pPr algn="just"/>
            <a:endParaRPr lang="es-MX" sz="1400" dirty="0"/>
          </a:p>
          <a:p>
            <a:pPr algn="just"/>
            <a:r>
              <a:rPr lang="es-MX" sz="1400" dirty="0"/>
              <a:t>El y la fisioterapeuta se dedica a  identificar y maximizar el potencial del movimiento dentro de las áreas de la promoción, prevención, tratamiento y rehabilitación, e involucra la interacción entre el fisioterapeuta, el paciente, las familias y los cuidadores. En el proceso de valoración del potencial del movimiento y en establecimiento de metas y objetivos utilizando el conocimiento y las habilidades  del  fisioterapeuta. </a:t>
            </a:r>
          </a:p>
        </p:txBody>
      </p:sp>
      <p:sp>
        <p:nvSpPr>
          <p:cNvPr id="8" name="Rectángulo 7">
            <a:extLst>
              <a:ext uri="{FF2B5EF4-FFF2-40B4-BE49-F238E27FC236}">
                <a16:creationId xmlns:a16="http://schemas.microsoft.com/office/drawing/2014/main" id="{1257A8BC-F704-4B21-8C91-D6740D31CCDD}"/>
              </a:ext>
            </a:extLst>
          </p:cNvPr>
          <p:cNvSpPr/>
          <p:nvPr/>
        </p:nvSpPr>
        <p:spPr>
          <a:xfrm>
            <a:off x="4519636" y="1965353"/>
            <a:ext cx="7000627" cy="1661993"/>
          </a:xfrm>
          <a:prstGeom prst="rect">
            <a:avLst/>
          </a:prstGeom>
        </p:spPr>
        <p:txBody>
          <a:bodyPr wrap="square">
            <a:spAutoFit/>
          </a:bodyPr>
          <a:lstStyle/>
          <a:p>
            <a:r>
              <a:rPr lang="es-MX" sz="1400" b="1" spc="300" dirty="0">
                <a:solidFill>
                  <a:schemeClr val="bg1"/>
                </a:solidFill>
              </a:rPr>
              <a:t>¿Qué hace? ​</a:t>
            </a:r>
          </a:p>
          <a:p>
            <a:endParaRPr lang="es-MX" dirty="0"/>
          </a:p>
          <a:p>
            <a:pPr algn="just"/>
            <a:r>
              <a:rPr lang="es-MX" sz="1400" dirty="0"/>
              <a:t>El y la fisioterapeuta circunscribe su práctica en la  asistencia, docencia, administración, gestión e investigación. Entre los aspectos centrales que sustentan la práctica profesional de esta disciplina se encuentra el movimiento, como un elemento esencial de la salud y del bienestar; depende de una función integrada y coordinada del cuerpo humano en diferentes niveles de organización y sistematización del organismo.</a:t>
            </a:r>
          </a:p>
        </p:txBody>
      </p:sp>
      <p:sp>
        <p:nvSpPr>
          <p:cNvPr id="9" name="Rectángulo 8">
            <a:extLst>
              <a:ext uri="{FF2B5EF4-FFF2-40B4-BE49-F238E27FC236}">
                <a16:creationId xmlns:a16="http://schemas.microsoft.com/office/drawing/2014/main" id="{92D90D5A-2986-4D0D-A97C-A95EF3CFF135}"/>
              </a:ext>
            </a:extLst>
          </p:cNvPr>
          <p:cNvSpPr/>
          <p:nvPr/>
        </p:nvSpPr>
        <p:spPr>
          <a:xfrm>
            <a:off x="390501" y="3689900"/>
            <a:ext cx="7592737" cy="1231106"/>
          </a:xfrm>
          <a:prstGeom prst="rect">
            <a:avLst/>
          </a:prstGeom>
        </p:spPr>
        <p:txBody>
          <a:bodyPr wrap="square">
            <a:spAutoFit/>
          </a:bodyPr>
          <a:lstStyle/>
          <a:p>
            <a:pPr algn="just"/>
            <a:r>
              <a:rPr lang="es-MX" sz="1400" b="1" spc="300" dirty="0">
                <a:solidFill>
                  <a:schemeClr val="bg1"/>
                </a:solidFill>
              </a:rPr>
              <a:t> ¿Dónde lo hace? ​</a:t>
            </a:r>
          </a:p>
          <a:p>
            <a:pPr algn="just"/>
            <a:endParaRPr lang="es-MX" dirty="0"/>
          </a:p>
          <a:p>
            <a:pPr algn="just">
              <a:buClr>
                <a:schemeClr val="bg1"/>
              </a:buClr>
            </a:pPr>
            <a:r>
              <a:rPr lang="es-MX" sz="1400" dirty="0"/>
              <a:t>Las egresadas y los egresados en Fisioterapia tiene como áreas laborales hospitales y clínicas pertenecientes al sector público (IMSS, ISSSTE) o  privado,    al ser ámbitos de desarrollo profesional la geriatría, la ortopedia,  lesiones deportivas, y la neurológica.</a:t>
            </a:r>
          </a:p>
        </p:txBody>
      </p:sp>
      <p:sp>
        <p:nvSpPr>
          <p:cNvPr id="10" name="Rectángulo 9">
            <a:extLst>
              <a:ext uri="{FF2B5EF4-FFF2-40B4-BE49-F238E27FC236}">
                <a16:creationId xmlns:a16="http://schemas.microsoft.com/office/drawing/2014/main" id="{F6A3DBE8-E92E-44C7-AADD-B26B2E775AED}"/>
              </a:ext>
            </a:extLst>
          </p:cNvPr>
          <p:cNvSpPr/>
          <p:nvPr/>
        </p:nvSpPr>
        <p:spPr>
          <a:xfrm>
            <a:off x="8369537" y="3828398"/>
            <a:ext cx="3436164" cy="1600438"/>
          </a:xfrm>
          <a:prstGeom prst="rect">
            <a:avLst/>
          </a:prstGeom>
        </p:spPr>
        <p:txBody>
          <a:bodyPr wrap="square">
            <a:spAutoFit/>
          </a:bodyPr>
          <a:lstStyle/>
          <a:p>
            <a:pPr algn="just"/>
            <a:r>
              <a:rPr lang="es-MX" sz="1400" b="1" spc="300" dirty="0">
                <a:solidFill>
                  <a:schemeClr val="bg1"/>
                </a:solidFill>
              </a:rPr>
              <a:t>¿​Dónde es su campo de trabajo?</a:t>
            </a:r>
          </a:p>
          <a:p>
            <a:pPr algn="just"/>
            <a:endParaRPr lang="es-MX" sz="1400" b="1" spc="300" dirty="0">
              <a:solidFill>
                <a:srgbClr val="74AEDB"/>
              </a:solidFill>
            </a:endParaRPr>
          </a:p>
          <a:p>
            <a:pPr algn="just"/>
            <a:r>
              <a:rPr lang="es-MX" sz="1400" dirty="0"/>
              <a:t>Facultad de Medicina</a:t>
            </a:r>
          </a:p>
          <a:p>
            <a:pPr algn="just"/>
            <a:endParaRPr lang="es-MX" sz="1400" dirty="0"/>
          </a:p>
          <a:p>
            <a:pPr algn="just"/>
            <a:r>
              <a:rPr lang="es-MX" sz="1400" dirty="0"/>
              <a:t>Escuela Nacional de Estudios Superiores, Unidad León, Guanajuato</a:t>
            </a:r>
          </a:p>
        </p:txBody>
      </p:sp>
      <p:grpSp>
        <p:nvGrpSpPr>
          <p:cNvPr id="11" name="Grupo 10">
            <a:extLst>
              <a:ext uri="{FF2B5EF4-FFF2-40B4-BE49-F238E27FC236}">
                <a16:creationId xmlns:a16="http://schemas.microsoft.com/office/drawing/2014/main" id="{CD2D4FF9-8510-433E-BCA7-B55276065C23}"/>
              </a:ext>
            </a:extLst>
          </p:cNvPr>
          <p:cNvGrpSpPr/>
          <p:nvPr/>
        </p:nvGrpSpPr>
        <p:grpSpPr>
          <a:xfrm>
            <a:off x="767408" y="5166955"/>
            <a:ext cx="1833087" cy="1296071"/>
            <a:chOff x="396089" y="5332590"/>
            <a:chExt cx="1833087" cy="1296071"/>
          </a:xfrm>
        </p:grpSpPr>
        <p:pic>
          <p:nvPicPr>
            <p:cNvPr id="12" name="Gráfico 11" descr="Huellas de animal">
              <a:hlinkClick r:id="rId3" action="ppaction://hlinksldjump"/>
              <a:extLst>
                <a:ext uri="{FF2B5EF4-FFF2-40B4-BE49-F238E27FC236}">
                  <a16:creationId xmlns:a16="http://schemas.microsoft.com/office/drawing/2014/main" id="{C2622DB6-B509-4267-AA99-A50329A9FF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95B80464-8390-4805-8B99-1CBAE03EA634}"/>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bg1"/>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882062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975EAF3-FD1D-4A59-8892-0FA74FA95825}"/>
              </a:ext>
            </a:extLst>
          </p:cNvPr>
          <p:cNvPicPr>
            <a:picLocks noChangeAspect="1"/>
          </p:cNvPicPr>
          <p:nvPr/>
        </p:nvPicPr>
        <p:blipFill rotWithShape="1">
          <a:blip r:embed="rId2"/>
          <a:srcRect l="42322" t="31091" r="11610" b="22688"/>
          <a:stretch/>
        </p:blipFill>
        <p:spPr>
          <a:xfrm>
            <a:off x="0" y="-6077"/>
            <a:ext cx="12216680" cy="6891461"/>
          </a:xfrm>
          <a:prstGeom prst="rect">
            <a:avLst/>
          </a:prstGeom>
        </p:spPr>
      </p:pic>
      <p:sp>
        <p:nvSpPr>
          <p:cNvPr id="6" name="Título 1">
            <a:extLst>
              <a:ext uri="{FF2B5EF4-FFF2-40B4-BE49-F238E27FC236}">
                <a16:creationId xmlns:a16="http://schemas.microsoft.com/office/drawing/2014/main" id="{000532BA-B474-4CB8-91B0-81272D70D4BF}"/>
              </a:ext>
            </a:extLst>
          </p:cNvPr>
          <p:cNvSpPr>
            <a:spLocks noGrp="1"/>
          </p:cNvSpPr>
          <p:nvPr>
            <p:ph type="title"/>
          </p:nvPr>
        </p:nvSpPr>
        <p:spPr>
          <a:xfrm>
            <a:off x="-24680" y="5085184"/>
            <a:ext cx="4248472" cy="1584176"/>
          </a:xfrm>
        </p:spPr>
        <p:txBody>
          <a:bodyPr>
            <a:normAutofit fontScale="90000"/>
          </a:bodyPr>
          <a:lstStyle/>
          <a:p>
            <a:r>
              <a:rPr lang="es-MX" sz="7200" i="1" dirty="0">
                <a:latin typeface="Book Antiqua" panose="02040602050305030304" pitchFamily="18" charset="0"/>
                <a:ea typeface="+mn-ea"/>
                <a:cs typeface="Aharoni" panose="02010803020104030203" pitchFamily="2" charset="-79"/>
              </a:rPr>
              <a:t>Ingeniería Agrícola</a:t>
            </a:r>
          </a:p>
        </p:txBody>
      </p:sp>
      <p:grpSp>
        <p:nvGrpSpPr>
          <p:cNvPr id="7" name="Grupo 6">
            <a:extLst>
              <a:ext uri="{FF2B5EF4-FFF2-40B4-BE49-F238E27FC236}">
                <a16:creationId xmlns:a16="http://schemas.microsoft.com/office/drawing/2014/main" id="{6053BF3A-C614-4AF8-8AB8-30DAF2D06B29}"/>
              </a:ext>
            </a:extLst>
          </p:cNvPr>
          <p:cNvGrpSpPr/>
          <p:nvPr/>
        </p:nvGrpSpPr>
        <p:grpSpPr>
          <a:xfrm>
            <a:off x="10358913" y="116632"/>
            <a:ext cx="1833087" cy="1296071"/>
            <a:chOff x="396089" y="5332590"/>
            <a:chExt cx="1833087" cy="1296071"/>
          </a:xfrm>
        </p:grpSpPr>
        <p:pic>
          <p:nvPicPr>
            <p:cNvPr id="8" name="Gráfico 7" descr="Huellas de animal">
              <a:hlinkClick r:id="rId3" action="ppaction://hlinksldjump"/>
              <a:extLst>
                <a:ext uri="{FF2B5EF4-FFF2-40B4-BE49-F238E27FC236}">
                  <a16:creationId xmlns:a16="http://schemas.microsoft.com/office/drawing/2014/main" id="{A7592495-E377-4EAE-8713-77204ABD0F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9" name="CuadroTexto 8">
              <a:hlinkClick r:id="rId3" action="ppaction://hlinksldjump"/>
              <a:extLst>
                <a:ext uri="{FF2B5EF4-FFF2-40B4-BE49-F238E27FC236}">
                  <a16:creationId xmlns:a16="http://schemas.microsoft.com/office/drawing/2014/main" id="{ADB06EC7-D3F6-447B-AD85-7261616ED193}"/>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accent2">
                      <a:lumMod val="60000"/>
                      <a:lumOff val="40000"/>
                    </a:schemeClr>
                  </a:solidFill>
                  <a:effectLst>
                    <a:outerShdw blurRad="38100" dist="38100" dir="2700000" algn="tl">
                      <a:srgbClr val="000000">
                        <a:alpha val="43137"/>
                      </a:srgbClr>
                    </a:outerShdw>
                  </a:effectLst>
                </a:rPr>
                <a:t>INICIO</a:t>
              </a:r>
            </a:p>
          </p:txBody>
        </p:sp>
      </p:grpSp>
      <p:sp>
        <p:nvSpPr>
          <p:cNvPr id="10" name="Rectángulo 9">
            <a:extLst>
              <a:ext uri="{FF2B5EF4-FFF2-40B4-BE49-F238E27FC236}">
                <a16:creationId xmlns:a16="http://schemas.microsoft.com/office/drawing/2014/main" id="{ADEF3B93-C242-494B-BE2B-533862A921D1}"/>
              </a:ext>
            </a:extLst>
          </p:cNvPr>
          <p:cNvSpPr/>
          <p:nvPr/>
        </p:nvSpPr>
        <p:spPr>
          <a:xfrm>
            <a:off x="191344" y="161532"/>
            <a:ext cx="9793088" cy="1169551"/>
          </a:xfrm>
          <a:prstGeom prst="rect">
            <a:avLst/>
          </a:prstGeom>
        </p:spPr>
        <p:txBody>
          <a:bodyPr wrap="square">
            <a:spAutoFit/>
          </a:bodyPr>
          <a:lstStyle/>
          <a:p>
            <a:pPr algn="just"/>
            <a:r>
              <a:rPr lang="es-MX" sz="1400" b="1" spc="300" dirty="0">
                <a:solidFill>
                  <a:schemeClr val="accent4">
                    <a:lumMod val="75000"/>
                  </a:schemeClr>
                </a:solidFill>
              </a:rPr>
              <a:t>¿Qué es?</a:t>
            </a:r>
          </a:p>
          <a:p>
            <a:pPr algn="just"/>
            <a:endParaRPr lang="es-MX" sz="1400" dirty="0"/>
          </a:p>
          <a:p>
            <a:pPr algn="just"/>
            <a:r>
              <a:rPr lang="es-MX" sz="1400" dirty="0"/>
              <a:t>Es una profesión encaminada a la solución de problemas en la producción, manejo y comercialización de cultivos agrícolas, donde el alumno tendrá las capacidades para administrar técnica y racionalmente los recursos naturales, materiales y humanos para la producción agrícola, forestal y pecuaria. </a:t>
            </a:r>
          </a:p>
        </p:txBody>
      </p:sp>
      <p:sp>
        <p:nvSpPr>
          <p:cNvPr id="11" name="Rectángulo 10">
            <a:extLst>
              <a:ext uri="{FF2B5EF4-FFF2-40B4-BE49-F238E27FC236}">
                <a16:creationId xmlns:a16="http://schemas.microsoft.com/office/drawing/2014/main" id="{E6DC3A8A-E041-4157-BD7B-A587E00455F1}"/>
              </a:ext>
            </a:extLst>
          </p:cNvPr>
          <p:cNvSpPr/>
          <p:nvPr/>
        </p:nvSpPr>
        <p:spPr>
          <a:xfrm>
            <a:off x="323413" y="1641540"/>
            <a:ext cx="10374660" cy="1015663"/>
          </a:xfrm>
          <a:prstGeom prst="rect">
            <a:avLst/>
          </a:prstGeom>
        </p:spPr>
        <p:txBody>
          <a:bodyPr wrap="square">
            <a:spAutoFit/>
          </a:bodyPr>
          <a:lstStyle/>
          <a:p>
            <a:r>
              <a:rPr lang="es-MX" sz="1400" b="1" spc="300" dirty="0">
                <a:solidFill>
                  <a:schemeClr val="accent4">
                    <a:lumMod val="75000"/>
                  </a:schemeClr>
                </a:solidFill>
              </a:rPr>
              <a:t>¿Qué hace? </a:t>
            </a:r>
            <a:r>
              <a:rPr lang="es-MX" sz="1400" b="1" spc="300" dirty="0">
                <a:solidFill>
                  <a:schemeClr val="bg1"/>
                </a:solidFill>
              </a:rPr>
              <a:t>​</a:t>
            </a:r>
          </a:p>
          <a:p>
            <a:endParaRPr lang="es-MX" dirty="0"/>
          </a:p>
          <a:p>
            <a:pPr algn="just"/>
            <a:r>
              <a:rPr lang="es-MX" sz="1400" dirty="0"/>
              <a:t>Deberá prever insumos, agroquímicos, semillas, fertilizantes, equipo agrícola y sistemas de irrigación, así como de sistemas de mercadeo a nivel nacional e internacional, con el fin de mejorar los sistemas de producción de alimentos.</a:t>
            </a:r>
          </a:p>
        </p:txBody>
      </p:sp>
      <p:sp>
        <p:nvSpPr>
          <p:cNvPr id="12" name="Rectángulo 11">
            <a:extLst>
              <a:ext uri="{FF2B5EF4-FFF2-40B4-BE49-F238E27FC236}">
                <a16:creationId xmlns:a16="http://schemas.microsoft.com/office/drawing/2014/main" id="{FB00158D-EAED-4C92-A944-9DB720E55127}"/>
              </a:ext>
            </a:extLst>
          </p:cNvPr>
          <p:cNvSpPr/>
          <p:nvPr/>
        </p:nvSpPr>
        <p:spPr>
          <a:xfrm>
            <a:off x="232846" y="2967660"/>
            <a:ext cx="11726307" cy="1169551"/>
          </a:xfrm>
          <a:prstGeom prst="rect">
            <a:avLst/>
          </a:prstGeom>
        </p:spPr>
        <p:txBody>
          <a:bodyPr wrap="square">
            <a:spAutoFit/>
          </a:bodyPr>
          <a:lstStyle/>
          <a:p>
            <a:pPr algn="just"/>
            <a:r>
              <a:rPr lang="es-MX" sz="1400" b="1" spc="300" dirty="0">
                <a:solidFill>
                  <a:schemeClr val="accent4">
                    <a:lumMod val="75000"/>
                  </a:schemeClr>
                </a:solidFill>
              </a:rPr>
              <a:t>¿​Dónde es su campo de trabajo?</a:t>
            </a:r>
          </a:p>
          <a:p>
            <a:pPr algn="just"/>
            <a:endParaRPr lang="es-MX" sz="1400" b="1" spc="300" dirty="0">
              <a:solidFill>
                <a:schemeClr val="tx1">
                  <a:lumMod val="50000"/>
                  <a:lumOff val="50000"/>
                </a:schemeClr>
              </a:solidFill>
            </a:endParaRPr>
          </a:p>
          <a:p>
            <a:pPr algn="just"/>
            <a:r>
              <a:rPr lang="es-MX" sz="1400" dirty="0"/>
              <a:t>​Realiza actividades profesionales en planeación, producción, extensión, investigación, planeación y comercialización como: promoción de proyectos de desarrollo agropecuario (insumos, agroquímicos, semillas, fertilizantes, equipo agrícola y sistemas de irrigación), administración de unidades de producción, así como de sistemas de mercadeo a nivel nacional e internacional. </a:t>
            </a:r>
          </a:p>
        </p:txBody>
      </p:sp>
      <p:sp>
        <p:nvSpPr>
          <p:cNvPr id="13" name="Rectángulo 12">
            <a:extLst>
              <a:ext uri="{FF2B5EF4-FFF2-40B4-BE49-F238E27FC236}">
                <a16:creationId xmlns:a16="http://schemas.microsoft.com/office/drawing/2014/main" id="{5516CA9C-9999-43EE-BF9D-9D5E3A278606}"/>
              </a:ext>
            </a:extLst>
          </p:cNvPr>
          <p:cNvSpPr/>
          <p:nvPr/>
        </p:nvSpPr>
        <p:spPr>
          <a:xfrm>
            <a:off x="5082251" y="4447668"/>
            <a:ext cx="5164521" cy="1169551"/>
          </a:xfrm>
          <a:prstGeom prst="rect">
            <a:avLst/>
          </a:prstGeom>
        </p:spPr>
        <p:txBody>
          <a:bodyPr wrap="square">
            <a:spAutoFit/>
          </a:bodyPr>
          <a:lstStyle/>
          <a:p>
            <a:pPr algn="just"/>
            <a:r>
              <a:rPr lang="es-MX" sz="1400" b="1" spc="300" dirty="0">
                <a:solidFill>
                  <a:schemeClr val="accent4">
                    <a:lumMod val="75000"/>
                  </a:schemeClr>
                </a:solidFill>
              </a:rPr>
              <a:t>Condiciones Particulares</a:t>
            </a:r>
          </a:p>
          <a:p>
            <a:pPr algn="just"/>
            <a:endParaRPr lang="es-MX" sz="1400" b="1" spc="300" dirty="0">
              <a:solidFill>
                <a:schemeClr val="tx1">
                  <a:lumMod val="50000"/>
                  <a:lumOff val="50000"/>
                </a:schemeClr>
              </a:solidFill>
            </a:endParaRPr>
          </a:p>
          <a:p>
            <a:pPr algn="just"/>
            <a:r>
              <a:rPr lang="es-MX" sz="1400" dirty="0"/>
              <a:t>​A lo largo de la carrera se realizan viajes de estudio que constan de cinco prácticas intersemestrales que se efectúan a las diferentes regiones agrícolas del país, a partir del tercer semestre.</a:t>
            </a:r>
          </a:p>
        </p:txBody>
      </p:sp>
      <p:sp>
        <p:nvSpPr>
          <p:cNvPr id="14" name="Rectángulo 13">
            <a:extLst>
              <a:ext uri="{FF2B5EF4-FFF2-40B4-BE49-F238E27FC236}">
                <a16:creationId xmlns:a16="http://schemas.microsoft.com/office/drawing/2014/main" id="{AA0E5CAB-FF04-42CA-99D4-892422B89F72}"/>
              </a:ext>
            </a:extLst>
          </p:cNvPr>
          <p:cNvSpPr/>
          <p:nvPr/>
        </p:nvSpPr>
        <p:spPr>
          <a:xfrm>
            <a:off x="6351616" y="5930696"/>
            <a:ext cx="4346457" cy="738664"/>
          </a:xfrm>
          <a:prstGeom prst="rect">
            <a:avLst/>
          </a:prstGeom>
        </p:spPr>
        <p:txBody>
          <a:bodyPr wrap="square">
            <a:spAutoFit/>
          </a:bodyPr>
          <a:lstStyle/>
          <a:p>
            <a:pPr algn="just"/>
            <a:r>
              <a:rPr lang="es-MX" sz="1400" b="1" spc="300" dirty="0">
                <a:solidFill>
                  <a:schemeClr val="accent4">
                    <a:lumMod val="75000"/>
                  </a:schemeClr>
                </a:solidFill>
              </a:rPr>
              <a:t>¿Dónde se estudia?</a:t>
            </a:r>
          </a:p>
          <a:p>
            <a:pPr algn="just"/>
            <a:endParaRPr lang="es-MX" sz="1400" b="1" spc="300" dirty="0">
              <a:solidFill>
                <a:schemeClr val="tx1">
                  <a:lumMod val="50000"/>
                  <a:lumOff val="50000"/>
                </a:schemeClr>
              </a:solidFill>
            </a:endParaRPr>
          </a:p>
          <a:p>
            <a:pPr algn="just"/>
            <a:r>
              <a:rPr lang="es-MX" sz="1400" dirty="0"/>
              <a:t>Facultad de Estudios Superiores Cuautitlán</a:t>
            </a:r>
          </a:p>
        </p:txBody>
      </p:sp>
    </p:spTree>
    <p:extLst>
      <p:ext uri="{BB962C8B-B14F-4D97-AF65-F5344CB8AC3E}">
        <p14:creationId xmlns:p14="http://schemas.microsoft.com/office/powerpoint/2010/main" val="3220667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4AA3E9B-BEA8-47CB-AB41-59F180E202F1}"/>
              </a:ext>
            </a:extLst>
          </p:cNvPr>
          <p:cNvPicPr>
            <a:picLocks noChangeAspect="1"/>
          </p:cNvPicPr>
          <p:nvPr/>
        </p:nvPicPr>
        <p:blipFill rotWithShape="1">
          <a:blip r:embed="rId2"/>
          <a:srcRect l="41732" t="34244" r="11610" b="19535"/>
          <a:stretch/>
        </p:blipFill>
        <p:spPr>
          <a:xfrm>
            <a:off x="0" y="2966"/>
            <a:ext cx="12192000" cy="6855034"/>
          </a:xfrm>
          <a:prstGeom prst="rect">
            <a:avLst/>
          </a:prstGeom>
        </p:spPr>
      </p:pic>
      <p:sp>
        <p:nvSpPr>
          <p:cNvPr id="4" name="Título 1">
            <a:extLst>
              <a:ext uri="{FF2B5EF4-FFF2-40B4-BE49-F238E27FC236}">
                <a16:creationId xmlns:a16="http://schemas.microsoft.com/office/drawing/2014/main" id="{6A6C16C4-F106-427F-91A7-A018C61402B1}"/>
              </a:ext>
            </a:extLst>
          </p:cNvPr>
          <p:cNvSpPr>
            <a:spLocks noGrp="1"/>
          </p:cNvSpPr>
          <p:nvPr>
            <p:ph type="title"/>
          </p:nvPr>
        </p:nvSpPr>
        <p:spPr>
          <a:xfrm>
            <a:off x="839416" y="0"/>
            <a:ext cx="10873208" cy="1584176"/>
          </a:xfrm>
        </p:spPr>
        <p:txBody>
          <a:bodyPr>
            <a:normAutofit/>
          </a:bodyPr>
          <a:lstStyle/>
          <a:p>
            <a:r>
              <a:rPr lang="es-MX" sz="7200" i="1" dirty="0">
                <a:latin typeface="Book Antiqua" panose="02040602050305030304" pitchFamily="18" charset="0"/>
                <a:ea typeface="+mn-ea"/>
                <a:cs typeface="Aharoni" panose="02010803020104030203" pitchFamily="2" charset="-79"/>
              </a:rPr>
              <a:t>Ingeniería en Alimentos</a:t>
            </a:r>
          </a:p>
        </p:txBody>
      </p:sp>
      <p:sp>
        <p:nvSpPr>
          <p:cNvPr id="6" name="Rectángulo 5">
            <a:extLst>
              <a:ext uri="{FF2B5EF4-FFF2-40B4-BE49-F238E27FC236}">
                <a16:creationId xmlns:a16="http://schemas.microsoft.com/office/drawing/2014/main" id="{E9A30787-B8D3-456D-B2BA-EB4E396FB003}"/>
              </a:ext>
            </a:extLst>
          </p:cNvPr>
          <p:cNvSpPr/>
          <p:nvPr/>
        </p:nvSpPr>
        <p:spPr>
          <a:xfrm>
            <a:off x="330855" y="1340768"/>
            <a:ext cx="5405105" cy="1600438"/>
          </a:xfrm>
          <a:prstGeom prst="rect">
            <a:avLst/>
          </a:prstGeom>
        </p:spPr>
        <p:txBody>
          <a:bodyPr wrap="square">
            <a:spAutoFit/>
          </a:bodyPr>
          <a:lstStyle/>
          <a:p>
            <a:pPr algn="just"/>
            <a:r>
              <a:rPr lang="es-MX" sz="1400" b="1" spc="300" dirty="0">
                <a:solidFill>
                  <a:srgbClr val="002060"/>
                </a:solidFill>
              </a:rPr>
              <a:t>¿Qué es?</a:t>
            </a:r>
          </a:p>
          <a:p>
            <a:pPr algn="just"/>
            <a:endParaRPr lang="es-MX" sz="1400" dirty="0"/>
          </a:p>
          <a:p>
            <a:pPr algn="just"/>
            <a:r>
              <a:rPr lang="es-MX" sz="1400" dirty="0"/>
              <a:t>Es una profesión encaminada a la solución de problemas en la producción, manejo y comercialización de cultivos agrícolas, donde el alumno tendrá las capacidades para administrar técnica y racionalmente los recursos naturales, materiales y humanos para la producción agrícola, forestal y pecuaria. </a:t>
            </a:r>
          </a:p>
        </p:txBody>
      </p:sp>
      <p:sp>
        <p:nvSpPr>
          <p:cNvPr id="7" name="Rectángulo 6">
            <a:extLst>
              <a:ext uri="{FF2B5EF4-FFF2-40B4-BE49-F238E27FC236}">
                <a16:creationId xmlns:a16="http://schemas.microsoft.com/office/drawing/2014/main" id="{E845C5D6-57EE-4DBA-9AF0-B8C729EF715B}"/>
              </a:ext>
            </a:extLst>
          </p:cNvPr>
          <p:cNvSpPr/>
          <p:nvPr/>
        </p:nvSpPr>
        <p:spPr>
          <a:xfrm>
            <a:off x="5903303" y="1340768"/>
            <a:ext cx="5957842" cy="1877437"/>
          </a:xfrm>
          <a:prstGeom prst="rect">
            <a:avLst/>
          </a:prstGeom>
        </p:spPr>
        <p:txBody>
          <a:bodyPr wrap="square">
            <a:spAutoFit/>
          </a:bodyPr>
          <a:lstStyle/>
          <a:p>
            <a:r>
              <a:rPr lang="es-MX" sz="1400" b="1" spc="300" dirty="0">
                <a:solidFill>
                  <a:srgbClr val="002060"/>
                </a:solidFill>
              </a:rPr>
              <a:t>¿Qué hace? </a:t>
            </a:r>
            <a:r>
              <a:rPr lang="es-MX" sz="1400" b="1" spc="300" dirty="0">
                <a:solidFill>
                  <a:schemeClr val="bg1"/>
                </a:solidFill>
              </a:rPr>
              <a:t>​</a:t>
            </a:r>
          </a:p>
          <a:p>
            <a:endParaRPr lang="es-MX" dirty="0"/>
          </a:p>
          <a:p>
            <a:pPr algn="just"/>
            <a:r>
              <a:rPr lang="es-MX" sz="1400" dirty="0"/>
              <a:t>Evalúa los recursos naturales y genera los procesos tecnológicos para su conservación y comercialización. Aprovechamiento de recursos naturales, encaminados a la transformación y conservación de alimentos. Planea y organiza estrategias técnicas y científicas para impulsar el diseño, la optimización y la adaptación de tecnologías a los sistemas de conservación, transformación y distribución de alimentos.</a:t>
            </a:r>
          </a:p>
        </p:txBody>
      </p:sp>
      <p:sp>
        <p:nvSpPr>
          <p:cNvPr id="8" name="Rectángulo 7">
            <a:extLst>
              <a:ext uri="{FF2B5EF4-FFF2-40B4-BE49-F238E27FC236}">
                <a16:creationId xmlns:a16="http://schemas.microsoft.com/office/drawing/2014/main" id="{A459855F-ADE5-4F30-B5BD-76705ABC809B}"/>
              </a:ext>
            </a:extLst>
          </p:cNvPr>
          <p:cNvSpPr/>
          <p:nvPr/>
        </p:nvSpPr>
        <p:spPr>
          <a:xfrm>
            <a:off x="5903303" y="3245266"/>
            <a:ext cx="5164521" cy="2031325"/>
          </a:xfrm>
          <a:prstGeom prst="rect">
            <a:avLst/>
          </a:prstGeom>
        </p:spPr>
        <p:txBody>
          <a:bodyPr wrap="square">
            <a:spAutoFit/>
          </a:bodyPr>
          <a:lstStyle/>
          <a:p>
            <a:pPr algn="just"/>
            <a:r>
              <a:rPr lang="es-MX" sz="1400" b="1" spc="300" dirty="0">
                <a:solidFill>
                  <a:srgbClr val="002060"/>
                </a:solidFill>
              </a:rPr>
              <a:t>Condiciones Particulares</a:t>
            </a:r>
          </a:p>
          <a:p>
            <a:pPr algn="just"/>
            <a:endParaRPr lang="es-MX" sz="1400" b="1" spc="300" dirty="0">
              <a:solidFill>
                <a:schemeClr val="accent4">
                  <a:lumMod val="75000"/>
                </a:schemeClr>
              </a:solidFill>
            </a:endParaRPr>
          </a:p>
          <a:p>
            <a:pPr algn="just"/>
            <a:r>
              <a:rPr lang="es-MX" sz="1400" dirty="0"/>
              <a:t>Los alumnos y las alumnas tendrán que considerar como: gastos para transportarse, ya que la Facultad se ubica en Cuautitlán Izcalli, Estado de México, además de la compra de materia prima involucrada en la enseñanza experimental.</a:t>
            </a:r>
          </a:p>
          <a:p>
            <a:pPr algn="just"/>
            <a:r>
              <a:rPr lang="es-MX" sz="1400" dirty="0"/>
              <a:t>Se deben tomar en cuenta, además, los desplazamientos fuera de la Facultad para las prácticas de campo, tanto en el área de enseñanza experimental, como de algunas asignaturas teóricas.</a:t>
            </a:r>
          </a:p>
        </p:txBody>
      </p:sp>
      <p:sp>
        <p:nvSpPr>
          <p:cNvPr id="9" name="Rectángulo 8">
            <a:extLst>
              <a:ext uri="{FF2B5EF4-FFF2-40B4-BE49-F238E27FC236}">
                <a16:creationId xmlns:a16="http://schemas.microsoft.com/office/drawing/2014/main" id="{BFE4B90C-FDF7-4675-BEB7-8B1B77447531}"/>
              </a:ext>
            </a:extLst>
          </p:cNvPr>
          <p:cNvSpPr/>
          <p:nvPr/>
        </p:nvSpPr>
        <p:spPr>
          <a:xfrm>
            <a:off x="298103" y="3245266"/>
            <a:ext cx="5307098" cy="2246769"/>
          </a:xfrm>
          <a:prstGeom prst="rect">
            <a:avLst/>
          </a:prstGeom>
        </p:spPr>
        <p:txBody>
          <a:bodyPr wrap="square">
            <a:spAutoFit/>
          </a:bodyPr>
          <a:lstStyle/>
          <a:p>
            <a:pPr algn="just"/>
            <a:r>
              <a:rPr lang="es-MX" sz="1400" b="1" spc="300" dirty="0">
                <a:solidFill>
                  <a:srgbClr val="002060"/>
                </a:solidFill>
              </a:rPr>
              <a:t>¿​Dónde es su campo de trabajo?</a:t>
            </a:r>
          </a:p>
          <a:p>
            <a:pPr algn="just"/>
            <a:endParaRPr lang="es-MX" sz="1400" b="1" spc="300" dirty="0">
              <a:solidFill>
                <a:schemeClr val="tx1">
                  <a:lumMod val="50000"/>
                  <a:lumOff val="50000"/>
                </a:schemeClr>
              </a:solidFill>
            </a:endParaRPr>
          </a:p>
          <a:p>
            <a:pPr algn="just"/>
            <a:r>
              <a:rPr lang="es-MX" sz="1400" dirty="0"/>
              <a:t>Sus principales áreas laborales son: producción, control de calidad, investigación y desarrollo, ventas técnicas, ingeniería de envasado, ingeniería de proyectos, investigación y docencia.</a:t>
            </a:r>
          </a:p>
          <a:p>
            <a:pPr algn="just"/>
            <a:r>
              <a:rPr lang="es-MX" sz="1400" dirty="0"/>
              <a:t>los egresados trabajan principalmente en las industrias de: conservas diversas, lácteos, panificación, confitería y bebidas, y otros más se desarrollan en empresas de servicio relacionadas con la industria de alimentos: comercializadoras, distribuidoras de aditivos, así como en empresas relacionadas con la ingeniería de proyectos.</a:t>
            </a:r>
          </a:p>
        </p:txBody>
      </p:sp>
      <p:sp>
        <p:nvSpPr>
          <p:cNvPr id="10" name="Rectángulo 9">
            <a:extLst>
              <a:ext uri="{FF2B5EF4-FFF2-40B4-BE49-F238E27FC236}">
                <a16:creationId xmlns:a16="http://schemas.microsoft.com/office/drawing/2014/main" id="{C8CD3030-07B4-4459-BC97-2F95EAE37CC1}"/>
              </a:ext>
            </a:extLst>
          </p:cNvPr>
          <p:cNvSpPr/>
          <p:nvPr/>
        </p:nvSpPr>
        <p:spPr>
          <a:xfrm>
            <a:off x="3562731" y="5667217"/>
            <a:ext cx="4346457" cy="738664"/>
          </a:xfrm>
          <a:prstGeom prst="rect">
            <a:avLst/>
          </a:prstGeom>
        </p:spPr>
        <p:txBody>
          <a:bodyPr wrap="square">
            <a:spAutoFit/>
          </a:bodyPr>
          <a:lstStyle/>
          <a:p>
            <a:pPr algn="ctr"/>
            <a:r>
              <a:rPr lang="es-MX" sz="1400" b="1" spc="300" dirty="0">
                <a:solidFill>
                  <a:srgbClr val="002060"/>
                </a:solidFill>
              </a:rPr>
              <a:t>¿Dónde se estudia?</a:t>
            </a:r>
          </a:p>
          <a:p>
            <a:pPr algn="ctr"/>
            <a:endParaRPr lang="es-MX" sz="1400" b="1" spc="300" dirty="0">
              <a:solidFill>
                <a:schemeClr val="tx1">
                  <a:lumMod val="50000"/>
                  <a:lumOff val="50000"/>
                </a:schemeClr>
              </a:solidFill>
            </a:endParaRPr>
          </a:p>
          <a:p>
            <a:pPr algn="ctr"/>
            <a:r>
              <a:rPr lang="es-MX" sz="1400" dirty="0"/>
              <a:t>Facultad de Estudios Superiores Cuautitlán</a:t>
            </a:r>
          </a:p>
        </p:txBody>
      </p:sp>
      <p:grpSp>
        <p:nvGrpSpPr>
          <p:cNvPr id="11" name="Grupo 10">
            <a:extLst>
              <a:ext uri="{FF2B5EF4-FFF2-40B4-BE49-F238E27FC236}">
                <a16:creationId xmlns:a16="http://schemas.microsoft.com/office/drawing/2014/main" id="{A922E2A1-7DD3-4427-B36E-39A97802E383}"/>
              </a:ext>
            </a:extLst>
          </p:cNvPr>
          <p:cNvGrpSpPr/>
          <p:nvPr/>
        </p:nvGrpSpPr>
        <p:grpSpPr>
          <a:xfrm>
            <a:off x="10028058" y="5122149"/>
            <a:ext cx="1833087" cy="1296071"/>
            <a:chOff x="396089" y="5332590"/>
            <a:chExt cx="1833087" cy="1296071"/>
          </a:xfrm>
        </p:grpSpPr>
        <p:pic>
          <p:nvPicPr>
            <p:cNvPr id="12" name="Gráfico 11" descr="Huellas de animal">
              <a:hlinkClick r:id="rId3" action="ppaction://hlinksldjump"/>
              <a:extLst>
                <a:ext uri="{FF2B5EF4-FFF2-40B4-BE49-F238E27FC236}">
                  <a16:creationId xmlns:a16="http://schemas.microsoft.com/office/drawing/2014/main" id="{EC6C970E-BD61-420C-9ECE-82AC6B0D49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B2E1999D-EEB6-423E-B93A-22B76B7BD29D}"/>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996633"/>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95630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FAEC25-CF74-4824-8730-A3346CAD0497}"/>
              </a:ext>
            </a:extLst>
          </p:cNvPr>
          <p:cNvPicPr>
            <a:picLocks noChangeAspect="1"/>
          </p:cNvPicPr>
          <p:nvPr/>
        </p:nvPicPr>
        <p:blipFill rotWithShape="1">
          <a:blip r:embed="rId2"/>
          <a:srcRect l="41732" t="33192" r="11610" b="20586"/>
          <a:stretch/>
        </p:blipFill>
        <p:spPr>
          <a:xfrm>
            <a:off x="-168696" y="-99392"/>
            <a:ext cx="12529392" cy="7056784"/>
          </a:xfrm>
          <a:prstGeom prst="rect">
            <a:avLst/>
          </a:prstGeom>
          <a:ln>
            <a:noFill/>
          </a:ln>
          <a:effectLst>
            <a:softEdge rad="112500"/>
          </a:effectLst>
        </p:spPr>
      </p:pic>
      <p:sp>
        <p:nvSpPr>
          <p:cNvPr id="5" name="CuadroTexto 4">
            <a:extLst>
              <a:ext uri="{FF2B5EF4-FFF2-40B4-BE49-F238E27FC236}">
                <a16:creationId xmlns:a16="http://schemas.microsoft.com/office/drawing/2014/main" id="{8ADB281D-9050-455B-B0DA-A4F8945C9C68}"/>
              </a:ext>
            </a:extLst>
          </p:cNvPr>
          <p:cNvSpPr txBox="1"/>
          <p:nvPr/>
        </p:nvSpPr>
        <p:spPr>
          <a:xfrm>
            <a:off x="1775520" y="260648"/>
            <a:ext cx="8640960" cy="6278642"/>
          </a:xfrm>
          <a:prstGeom prst="rect">
            <a:avLst/>
          </a:prstGeom>
          <a:noFill/>
        </p:spPr>
        <p:txBody>
          <a:bodyPr wrap="square" rtlCol="0">
            <a:spAutoFit/>
          </a:bodyPr>
          <a:lstStyle/>
          <a:p>
            <a:pPr algn="ctr"/>
            <a:r>
              <a:rPr lang="es-MX" sz="2400" b="1" dirty="0">
                <a:solidFill>
                  <a:schemeClr val="bg1"/>
                </a:solidFill>
                <a:cs typeface="Angsana New" panose="020B0502040204020203" pitchFamily="18" charset="-34"/>
              </a:rPr>
              <a:t>Presentación</a:t>
            </a:r>
          </a:p>
          <a:p>
            <a:pPr algn="just"/>
            <a:endParaRPr lang="es-MX" dirty="0">
              <a:solidFill>
                <a:schemeClr val="bg1"/>
              </a:solidFill>
            </a:endParaRPr>
          </a:p>
          <a:p>
            <a:pPr algn="just"/>
            <a:r>
              <a:rPr lang="es-MX" dirty="0">
                <a:solidFill>
                  <a:schemeClr val="bg1"/>
                </a:solidFill>
                <a:cs typeface="Angsana New" panose="02020603050405020304" pitchFamily="18" charset="-34"/>
              </a:rPr>
              <a:t>Esta guía tiene como propósito brindarte como estudiante del CCH,  una panorámica  general de las licenciaturas que ofrece la Universidad Nacional Autónoma de México en sus diferentes sedes.​</a:t>
            </a:r>
          </a:p>
          <a:p>
            <a:pPr algn="just"/>
            <a:endParaRPr lang="es-MX" dirty="0">
              <a:solidFill>
                <a:schemeClr val="bg1"/>
              </a:solidFill>
              <a:cs typeface="Angsana New" panose="02020603050405020304" pitchFamily="18" charset="-34"/>
            </a:endParaRPr>
          </a:p>
          <a:p>
            <a:pPr algn="just"/>
            <a:endParaRPr lang="es-MX" dirty="0">
              <a:solidFill>
                <a:schemeClr val="bg1"/>
              </a:solidFill>
              <a:cs typeface="Angsana New" panose="02020603050405020304" pitchFamily="18" charset="-34"/>
            </a:endParaRPr>
          </a:p>
          <a:p>
            <a:pPr algn="just"/>
            <a:r>
              <a:rPr lang="es-MX" dirty="0">
                <a:solidFill>
                  <a:schemeClr val="bg1"/>
                </a:solidFill>
                <a:cs typeface="Angsana New" panose="02020603050405020304" pitchFamily="18" charset="-34"/>
              </a:rPr>
              <a:t>Te  ofrecemos información de cada licenciatura, de las actividades, conocimientos y habilidades que se desarrollan durante la misma, además del campo de trabajo en el que te puedes desempeñar como profesionista.​</a:t>
            </a:r>
          </a:p>
          <a:p>
            <a:pPr algn="just"/>
            <a:endParaRPr lang="es-MX" dirty="0">
              <a:solidFill>
                <a:schemeClr val="bg1"/>
              </a:solidFill>
              <a:cs typeface="Angsana New" panose="02020603050405020304" pitchFamily="18" charset="-34"/>
            </a:endParaRPr>
          </a:p>
          <a:p>
            <a:pPr algn="just"/>
            <a:endParaRPr lang="es-MX" dirty="0">
              <a:solidFill>
                <a:schemeClr val="bg1"/>
              </a:solidFill>
              <a:cs typeface="Angsana New" panose="02020603050405020304" pitchFamily="18" charset="-34"/>
            </a:endParaRPr>
          </a:p>
          <a:p>
            <a:pPr algn="just"/>
            <a:r>
              <a:rPr lang="es-MX" dirty="0">
                <a:solidFill>
                  <a:schemeClr val="bg1"/>
                </a:solidFill>
                <a:cs typeface="Angsana New" panose="02020603050405020304" pitchFamily="18" charset="-34"/>
              </a:rPr>
              <a:t>Algunas licenciaturas tienen prerrequisitos,  son de ingreso indirecto o se imparten en sedes foráneas de la UNAM, por lo que deberás consultar los requisitos adicionales de ingreso antes de hacer la elección. Además, si estás interesado en profundizar en los contenidos de alguna licenciatura y conocer  su plan de estudios, te recomendamos  consultar el siguiente enlace:​</a:t>
            </a:r>
          </a:p>
          <a:p>
            <a:pPr algn="just"/>
            <a:endParaRPr lang="es-MX" dirty="0">
              <a:solidFill>
                <a:schemeClr val="bg1"/>
              </a:solidFill>
              <a:cs typeface="Angsana New" panose="02020603050405020304" pitchFamily="18" charset="-34"/>
            </a:endParaRPr>
          </a:p>
          <a:p>
            <a:pPr algn="ctr"/>
            <a:r>
              <a:rPr lang="es-MX" b="1" u="sng" dirty="0">
                <a:solidFill>
                  <a:schemeClr val="accent5">
                    <a:lumMod val="75000"/>
                  </a:schemeClr>
                </a:solidFill>
                <a:cs typeface="Angsana New" panose="02020603050405020304" pitchFamily="18" charset="-34"/>
                <a:hlinkClick r:id="rId3">
                  <a:extLst>
                    <a:ext uri="{A12FA001-AC4F-418D-AE19-62706E023703}">
                      <ahyp:hlinkClr xmlns:ahyp="http://schemas.microsoft.com/office/drawing/2018/hyperlinkcolor" val="tx"/>
                    </a:ext>
                  </a:extLst>
                </a:hlinkClick>
              </a:rPr>
              <a:t>http://oferta.unam.mx/</a:t>
            </a:r>
            <a:endParaRPr lang="es-MX" b="1" u="sng" dirty="0">
              <a:solidFill>
                <a:schemeClr val="accent5">
                  <a:lumMod val="75000"/>
                </a:schemeClr>
              </a:solidFill>
              <a:cs typeface="Angsana New" panose="02020603050405020304" pitchFamily="18" charset="-34"/>
            </a:endParaRPr>
          </a:p>
          <a:p>
            <a:pPr algn="just"/>
            <a:endParaRPr lang="es-MX" u="sng" dirty="0">
              <a:solidFill>
                <a:schemeClr val="bg1"/>
              </a:solidFill>
              <a:cs typeface="Angsana New" panose="02020603050405020304" pitchFamily="18" charset="-34"/>
            </a:endParaRPr>
          </a:p>
          <a:p>
            <a:pPr algn="just"/>
            <a:r>
              <a:rPr lang="es-MX" dirty="0">
                <a:solidFill>
                  <a:schemeClr val="bg1"/>
                </a:solidFill>
                <a:cs typeface="Angsana New" panose="02020603050405020304" pitchFamily="18" charset="-34"/>
              </a:rPr>
              <a:t>También puedes acudir al Departamento de Psicopedagogía del plantel a solicitar la orientación correspondiente.​</a:t>
            </a:r>
          </a:p>
        </p:txBody>
      </p:sp>
    </p:spTree>
    <p:extLst>
      <p:ext uri="{BB962C8B-B14F-4D97-AF65-F5344CB8AC3E}">
        <p14:creationId xmlns:p14="http://schemas.microsoft.com/office/powerpoint/2010/main" val="3601753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F27C844-35F8-4189-9972-A2FA8E590531}"/>
              </a:ext>
            </a:extLst>
          </p:cNvPr>
          <p:cNvPicPr>
            <a:picLocks noChangeAspect="1"/>
          </p:cNvPicPr>
          <p:nvPr/>
        </p:nvPicPr>
        <p:blipFill rotWithShape="1">
          <a:blip r:embed="rId2"/>
          <a:srcRect l="41731" t="33190" r="12201" b="19937"/>
          <a:stretch/>
        </p:blipFill>
        <p:spPr>
          <a:xfrm>
            <a:off x="0" y="0"/>
            <a:ext cx="12192000" cy="6858000"/>
          </a:xfrm>
          <a:prstGeom prst="rect">
            <a:avLst/>
          </a:prstGeom>
        </p:spPr>
      </p:pic>
      <p:sp>
        <p:nvSpPr>
          <p:cNvPr id="4" name="Título 1">
            <a:extLst>
              <a:ext uri="{FF2B5EF4-FFF2-40B4-BE49-F238E27FC236}">
                <a16:creationId xmlns:a16="http://schemas.microsoft.com/office/drawing/2014/main" id="{7E91A47E-11D7-4597-8261-31B78C38B595}"/>
              </a:ext>
            </a:extLst>
          </p:cNvPr>
          <p:cNvSpPr>
            <a:spLocks noGrp="1"/>
          </p:cNvSpPr>
          <p:nvPr>
            <p:ph type="title"/>
          </p:nvPr>
        </p:nvSpPr>
        <p:spPr>
          <a:xfrm>
            <a:off x="119336" y="332656"/>
            <a:ext cx="4752528" cy="2204864"/>
          </a:xfrm>
        </p:spPr>
        <p:txBody>
          <a:bodyPr>
            <a:normAutofit fontScale="90000"/>
          </a:bodyPr>
          <a:lstStyle/>
          <a:p>
            <a:r>
              <a:rPr lang="es-MX" sz="7200" i="1" dirty="0">
                <a:latin typeface="Book Antiqua" panose="02040602050305030304" pitchFamily="18" charset="0"/>
                <a:ea typeface="+mn-ea"/>
                <a:cs typeface="Aharoni" panose="02010803020104030203" pitchFamily="2" charset="-79"/>
              </a:rPr>
              <a:t>Investigación biomédica básica</a:t>
            </a:r>
          </a:p>
        </p:txBody>
      </p:sp>
      <p:sp>
        <p:nvSpPr>
          <p:cNvPr id="5" name="Rectángulo 4">
            <a:extLst>
              <a:ext uri="{FF2B5EF4-FFF2-40B4-BE49-F238E27FC236}">
                <a16:creationId xmlns:a16="http://schemas.microsoft.com/office/drawing/2014/main" id="{38425F07-B551-47EF-9556-C07748E15A4C}"/>
              </a:ext>
            </a:extLst>
          </p:cNvPr>
          <p:cNvSpPr/>
          <p:nvPr/>
        </p:nvSpPr>
        <p:spPr>
          <a:xfrm>
            <a:off x="5263049" y="597166"/>
            <a:ext cx="6049714" cy="1600438"/>
          </a:xfrm>
          <a:prstGeom prst="rect">
            <a:avLst/>
          </a:prstGeom>
        </p:spPr>
        <p:txBody>
          <a:bodyPr wrap="square">
            <a:spAutoFit/>
          </a:bodyPr>
          <a:lstStyle/>
          <a:p>
            <a:pPr algn="just"/>
            <a:r>
              <a:rPr lang="es-MX" sz="1400" b="1" spc="300" dirty="0">
                <a:solidFill>
                  <a:srgbClr val="AF423F"/>
                </a:solidFill>
              </a:rPr>
              <a:t>¿Qué es?</a:t>
            </a:r>
          </a:p>
          <a:p>
            <a:pPr algn="just"/>
            <a:endParaRPr lang="es-MX" sz="1400" dirty="0"/>
          </a:p>
          <a:p>
            <a:pPr algn="just"/>
            <a:r>
              <a:rPr lang="es-MX" sz="1400" dirty="0"/>
              <a:t>La Licenciatura en Investigación Biomédica Básica está orientada a la investigación científica, su objetivo es formar personal altamente capacitado para la investigación en biomedicina y biología con conocimiento, destrezas en el manejo de técnicas, métodos, instrumental y equipo para la investigación experimental.</a:t>
            </a:r>
          </a:p>
        </p:txBody>
      </p:sp>
      <p:sp>
        <p:nvSpPr>
          <p:cNvPr id="8" name="Rectángulo 7">
            <a:extLst>
              <a:ext uri="{FF2B5EF4-FFF2-40B4-BE49-F238E27FC236}">
                <a16:creationId xmlns:a16="http://schemas.microsoft.com/office/drawing/2014/main" id="{A8BF6991-EB7A-41C9-A009-5048EFBF61D5}"/>
              </a:ext>
            </a:extLst>
          </p:cNvPr>
          <p:cNvSpPr/>
          <p:nvPr/>
        </p:nvSpPr>
        <p:spPr>
          <a:xfrm>
            <a:off x="5263049" y="2532320"/>
            <a:ext cx="6049714" cy="1231106"/>
          </a:xfrm>
          <a:prstGeom prst="rect">
            <a:avLst/>
          </a:prstGeom>
        </p:spPr>
        <p:txBody>
          <a:bodyPr wrap="square">
            <a:spAutoFit/>
          </a:bodyPr>
          <a:lstStyle/>
          <a:p>
            <a:r>
              <a:rPr lang="es-MX" sz="1400" b="1" spc="300" dirty="0">
                <a:solidFill>
                  <a:srgbClr val="AF423F"/>
                </a:solidFill>
              </a:rPr>
              <a:t>¿Qué hace? </a:t>
            </a:r>
            <a:r>
              <a:rPr lang="es-MX" sz="1400" b="1" spc="300" dirty="0">
                <a:solidFill>
                  <a:schemeClr val="bg1"/>
                </a:solidFill>
              </a:rPr>
              <a:t>​</a:t>
            </a:r>
          </a:p>
          <a:p>
            <a:endParaRPr lang="es-MX" dirty="0"/>
          </a:p>
          <a:p>
            <a:pPr algn="just"/>
            <a:r>
              <a:rPr lang="es-MX" sz="1400" dirty="0"/>
              <a:t>Debe participar en proyectos de investigación básica y aplicada, contribuir a resolver problemas del conocimiento en biomedicina y áreas afines, y realizar investigación sobre enfermedades.</a:t>
            </a:r>
          </a:p>
        </p:txBody>
      </p:sp>
      <p:sp>
        <p:nvSpPr>
          <p:cNvPr id="9" name="Rectángulo 8">
            <a:extLst>
              <a:ext uri="{FF2B5EF4-FFF2-40B4-BE49-F238E27FC236}">
                <a16:creationId xmlns:a16="http://schemas.microsoft.com/office/drawing/2014/main" id="{5F0EC408-191B-4F69-8125-C338DB62BBB4}"/>
              </a:ext>
            </a:extLst>
          </p:cNvPr>
          <p:cNvSpPr/>
          <p:nvPr/>
        </p:nvSpPr>
        <p:spPr>
          <a:xfrm>
            <a:off x="1136519" y="3695638"/>
            <a:ext cx="10873208" cy="954107"/>
          </a:xfrm>
          <a:prstGeom prst="rect">
            <a:avLst/>
          </a:prstGeom>
        </p:spPr>
        <p:txBody>
          <a:bodyPr wrap="square">
            <a:spAutoFit/>
          </a:bodyPr>
          <a:lstStyle/>
          <a:p>
            <a:pPr algn="just"/>
            <a:r>
              <a:rPr lang="es-MX" sz="1400" b="1" spc="300" dirty="0">
                <a:solidFill>
                  <a:srgbClr val="AF423F"/>
                </a:solidFill>
              </a:rPr>
              <a:t>¿​Dónde es su campo de trabajo?</a:t>
            </a:r>
          </a:p>
          <a:p>
            <a:pPr algn="just"/>
            <a:endParaRPr lang="es-MX" sz="1400" b="1" spc="300" dirty="0">
              <a:solidFill>
                <a:schemeClr val="tx1">
                  <a:lumMod val="50000"/>
                  <a:lumOff val="50000"/>
                </a:schemeClr>
              </a:solidFill>
            </a:endParaRPr>
          </a:p>
          <a:p>
            <a:pPr algn="just"/>
            <a:r>
              <a:rPr lang="es-MX" sz="1400" dirty="0"/>
              <a:t>Los egresados y las egresadas pueden desarrollar sus actividades predominantemente en laboratorios de investigación, en instituciones de enseñanza superior (públicas o privadas), instituciones científicas, la industria químico-farmacéutica o en instituciones de salud.</a:t>
            </a:r>
          </a:p>
        </p:txBody>
      </p:sp>
      <p:sp>
        <p:nvSpPr>
          <p:cNvPr id="10" name="Rectángulo 9">
            <a:extLst>
              <a:ext uri="{FF2B5EF4-FFF2-40B4-BE49-F238E27FC236}">
                <a16:creationId xmlns:a16="http://schemas.microsoft.com/office/drawing/2014/main" id="{3BC102BB-5D33-4A8E-BFFF-1B6D68FC7EFD}"/>
              </a:ext>
            </a:extLst>
          </p:cNvPr>
          <p:cNvSpPr/>
          <p:nvPr/>
        </p:nvSpPr>
        <p:spPr>
          <a:xfrm>
            <a:off x="1136519" y="4966806"/>
            <a:ext cx="4346457" cy="738664"/>
          </a:xfrm>
          <a:prstGeom prst="rect">
            <a:avLst/>
          </a:prstGeom>
        </p:spPr>
        <p:txBody>
          <a:bodyPr wrap="square">
            <a:spAutoFit/>
          </a:bodyPr>
          <a:lstStyle/>
          <a:p>
            <a:r>
              <a:rPr lang="es-MX" sz="1400" b="1" spc="300" dirty="0">
                <a:solidFill>
                  <a:srgbClr val="AF423F"/>
                </a:solidFill>
              </a:rPr>
              <a:t>¿Dónde se estudia?</a:t>
            </a:r>
          </a:p>
          <a:p>
            <a:pPr algn="ctr"/>
            <a:endParaRPr lang="es-MX" sz="1400" b="1" spc="300" dirty="0">
              <a:solidFill>
                <a:schemeClr val="tx1">
                  <a:lumMod val="50000"/>
                  <a:lumOff val="50000"/>
                </a:schemeClr>
              </a:solidFill>
            </a:endParaRPr>
          </a:p>
          <a:p>
            <a:r>
              <a:rPr lang="es-MX" sz="1400" dirty="0"/>
              <a:t>Facultad de Medicina</a:t>
            </a:r>
          </a:p>
        </p:txBody>
      </p:sp>
      <p:grpSp>
        <p:nvGrpSpPr>
          <p:cNvPr id="11" name="Grupo 10">
            <a:extLst>
              <a:ext uri="{FF2B5EF4-FFF2-40B4-BE49-F238E27FC236}">
                <a16:creationId xmlns:a16="http://schemas.microsoft.com/office/drawing/2014/main" id="{8D368AAA-8882-46CA-820C-0B176D8F6FFF}"/>
              </a:ext>
            </a:extLst>
          </p:cNvPr>
          <p:cNvGrpSpPr/>
          <p:nvPr/>
        </p:nvGrpSpPr>
        <p:grpSpPr>
          <a:xfrm>
            <a:off x="10028058" y="5122149"/>
            <a:ext cx="1833087" cy="1296071"/>
            <a:chOff x="396089" y="5332590"/>
            <a:chExt cx="1833087" cy="1296071"/>
          </a:xfrm>
        </p:grpSpPr>
        <p:pic>
          <p:nvPicPr>
            <p:cNvPr id="12" name="Gráfico 11" descr="Huellas de animal">
              <a:hlinkClick r:id="rId3" action="ppaction://hlinksldjump"/>
              <a:extLst>
                <a:ext uri="{FF2B5EF4-FFF2-40B4-BE49-F238E27FC236}">
                  <a16:creationId xmlns:a16="http://schemas.microsoft.com/office/drawing/2014/main" id="{74CCC7CE-0D2E-4698-A71E-BF35977582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BC92B5CC-A271-4FDD-B79C-DD92DA9668AA}"/>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BBF8C0"/>
                  </a:solidFill>
                  <a:effectLst>
                    <a:outerShdw blurRad="38100" dist="38100" dir="2700000" algn="tl">
                      <a:srgbClr val="000000">
                        <a:alpha val="43137"/>
                      </a:srgbClr>
                    </a:outerShdw>
                  </a:effectLst>
                </a:rPr>
                <a:t>INICIO</a:t>
              </a:r>
            </a:p>
          </p:txBody>
        </p:sp>
      </p:grpSp>
      <p:sp>
        <p:nvSpPr>
          <p:cNvPr id="14" name="Rectángulo 13">
            <a:extLst>
              <a:ext uri="{FF2B5EF4-FFF2-40B4-BE49-F238E27FC236}">
                <a16:creationId xmlns:a16="http://schemas.microsoft.com/office/drawing/2014/main" id="{64AE2C9C-BA21-4A9A-B390-B269D6911A82}"/>
              </a:ext>
            </a:extLst>
          </p:cNvPr>
          <p:cNvSpPr/>
          <p:nvPr/>
        </p:nvSpPr>
        <p:spPr>
          <a:xfrm>
            <a:off x="4556282" y="4946670"/>
            <a:ext cx="4560168" cy="1569660"/>
          </a:xfrm>
          <a:prstGeom prst="rect">
            <a:avLst/>
          </a:prstGeom>
        </p:spPr>
        <p:txBody>
          <a:bodyPr wrap="square">
            <a:spAutoFit/>
          </a:bodyPr>
          <a:lstStyle/>
          <a:p>
            <a:pPr algn="ctr"/>
            <a:r>
              <a:rPr lang="es-MX" sz="1600" b="1" u="sng" spc="300" dirty="0">
                <a:solidFill>
                  <a:srgbClr val="AF423F"/>
                </a:solidFill>
              </a:rPr>
              <a:t>IMPORTANTE</a:t>
            </a:r>
          </a:p>
          <a:p>
            <a:pPr algn="ctr"/>
            <a:endParaRPr lang="es-MX" sz="1600" b="1" u="sng" spc="300" dirty="0">
              <a:solidFill>
                <a:srgbClr val="AF423F"/>
              </a:solidFill>
            </a:endParaRPr>
          </a:p>
          <a:p>
            <a:endParaRPr lang="es-MX" sz="1600" dirty="0">
              <a:solidFill>
                <a:srgbClr val="AF423F"/>
              </a:solidFill>
            </a:endParaRPr>
          </a:p>
          <a:p>
            <a:pPr marL="285750" indent="-285750" algn="ctr">
              <a:buFont typeface="Calibri" panose="020F0502020204030204" pitchFamily="34" charset="0"/>
              <a:buChar char="→"/>
            </a:pPr>
            <a:r>
              <a:rPr lang="es-MX" sz="1600" dirty="0">
                <a:solidFill>
                  <a:srgbClr val="AF423F"/>
                </a:solidFill>
              </a:rPr>
              <a:t>Carrera de alta demanda</a:t>
            </a:r>
          </a:p>
          <a:p>
            <a:pPr marL="285750" indent="-285750" algn="ctr">
              <a:buFont typeface="Calibri" panose="020F0502020204030204" pitchFamily="34" charset="0"/>
              <a:buChar char="→"/>
            </a:pPr>
            <a:endParaRPr lang="es-MX" sz="1600" dirty="0">
              <a:solidFill>
                <a:srgbClr val="AF423F"/>
              </a:solidFill>
            </a:endParaRPr>
          </a:p>
          <a:p>
            <a:pPr marL="285750" indent="-285750" algn="ctr">
              <a:buFont typeface="Calibri" panose="020F0502020204030204" pitchFamily="34" charset="0"/>
              <a:buChar char="→"/>
            </a:pPr>
            <a:r>
              <a:rPr lang="es-MX" sz="1600" dirty="0">
                <a:solidFill>
                  <a:srgbClr val="AF423F"/>
                </a:solidFill>
              </a:rPr>
              <a:t>Carrera de ingreso indirecto</a:t>
            </a:r>
            <a:r>
              <a:rPr lang="es-MX" sz="1600" dirty="0">
                <a:solidFill>
                  <a:srgbClr val="FF0000"/>
                </a:solidFill>
              </a:rPr>
              <a:t>​</a:t>
            </a:r>
          </a:p>
        </p:txBody>
      </p:sp>
    </p:spTree>
    <p:extLst>
      <p:ext uri="{BB962C8B-B14F-4D97-AF65-F5344CB8AC3E}">
        <p14:creationId xmlns:p14="http://schemas.microsoft.com/office/powerpoint/2010/main" val="1491116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7A92A65-877F-44D8-AB63-A05947906DD4}"/>
              </a:ext>
            </a:extLst>
          </p:cNvPr>
          <p:cNvPicPr>
            <a:picLocks noChangeAspect="1"/>
          </p:cNvPicPr>
          <p:nvPr/>
        </p:nvPicPr>
        <p:blipFill rotWithShape="1">
          <a:blip r:embed="rId2"/>
          <a:srcRect l="42322" t="33192" r="11610" b="22687"/>
          <a:stretch/>
        </p:blipFill>
        <p:spPr>
          <a:xfrm>
            <a:off x="0" y="0"/>
            <a:ext cx="12192001" cy="6858000"/>
          </a:xfrm>
          <a:prstGeom prst="rect">
            <a:avLst/>
          </a:prstGeom>
        </p:spPr>
      </p:pic>
      <p:sp>
        <p:nvSpPr>
          <p:cNvPr id="5" name="Título 1">
            <a:extLst>
              <a:ext uri="{FF2B5EF4-FFF2-40B4-BE49-F238E27FC236}">
                <a16:creationId xmlns:a16="http://schemas.microsoft.com/office/drawing/2014/main" id="{B19372B8-0E3B-4946-8171-97E053E38607}"/>
              </a:ext>
            </a:extLst>
          </p:cNvPr>
          <p:cNvSpPr>
            <a:spLocks noGrp="1"/>
          </p:cNvSpPr>
          <p:nvPr>
            <p:ph type="title"/>
          </p:nvPr>
        </p:nvSpPr>
        <p:spPr>
          <a:xfrm>
            <a:off x="330855" y="116632"/>
            <a:ext cx="11597793" cy="1584176"/>
          </a:xfrm>
        </p:spPr>
        <p:txBody>
          <a:bodyPr>
            <a:noAutofit/>
          </a:bodyPr>
          <a:lstStyle/>
          <a:p>
            <a:pPr algn="r"/>
            <a:r>
              <a:rPr lang="es-MX" sz="6000" i="1" dirty="0">
                <a:latin typeface="Book Antiqua" panose="02040602050305030304" pitchFamily="18" charset="0"/>
                <a:ea typeface="+mn-ea"/>
                <a:cs typeface="Aharoni" panose="02010803020104030203" pitchFamily="2" charset="-79"/>
              </a:rPr>
              <a:t>Manejo sustentable de zonas costeras</a:t>
            </a:r>
          </a:p>
        </p:txBody>
      </p:sp>
      <p:sp>
        <p:nvSpPr>
          <p:cNvPr id="4" name="Rectángulo 3">
            <a:extLst>
              <a:ext uri="{FF2B5EF4-FFF2-40B4-BE49-F238E27FC236}">
                <a16:creationId xmlns:a16="http://schemas.microsoft.com/office/drawing/2014/main" id="{303A015A-DF5B-4240-8AAF-634A64CE1FC6}"/>
              </a:ext>
            </a:extLst>
          </p:cNvPr>
          <p:cNvSpPr/>
          <p:nvPr/>
        </p:nvSpPr>
        <p:spPr>
          <a:xfrm>
            <a:off x="8616280" y="3789040"/>
            <a:ext cx="2934519" cy="830997"/>
          </a:xfrm>
          <a:prstGeom prst="rect">
            <a:avLst/>
          </a:prstGeom>
        </p:spPr>
        <p:txBody>
          <a:bodyPr wrap="square">
            <a:spAutoFit/>
          </a:bodyPr>
          <a:lstStyle/>
          <a:p>
            <a:pPr algn="ctr"/>
            <a:r>
              <a:rPr lang="es-MX" sz="1600" b="1" u="sng" spc="300" dirty="0">
                <a:solidFill>
                  <a:schemeClr val="accent1">
                    <a:lumMod val="75000"/>
                  </a:schemeClr>
                </a:solidFill>
              </a:rPr>
              <a:t>IMPORTANTE</a:t>
            </a:r>
          </a:p>
          <a:p>
            <a:endParaRPr lang="es-MX" sz="1600" dirty="0">
              <a:solidFill>
                <a:schemeClr val="accent1">
                  <a:lumMod val="75000"/>
                </a:schemeClr>
              </a:solidFill>
            </a:endParaRPr>
          </a:p>
          <a:p>
            <a:pPr marL="285750" indent="-285750" algn="ctr">
              <a:buFont typeface="Calibri" panose="020F0502020204030204" pitchFamily="34" charset="0"/>
              <a:buChar char="→"/>
            </a:pPr>
            <a:r>
              <a:rPr lang="es-MX" sz="1600" dirty="0">
                <a:solidFill>
                  <a:schemeClr val="accent1">
                    <a:lumMod val="75000"/>
                  </a:schemeClr>
                </a:solidFill>
              </a:rPr>
              <a:t>Carrera de alta demanda</a:t>
            </a:r>
          </a:p>
        </p:txBody>
      </p:sp>
      <p:sp>
        <p:nvSpPr>
          <p:cNvPr id="7" name="Rectángulo 6">
            <a:extLst>
              <a:ext uri="{FF2B5EF4-FFF2-40B4-BE49-F238E27FC236}">
                <a16:creationId xmlns:a16="http://schemas.microsoft.com/office/drawing/2014/main" id="{8D22F67D-70DC-4217-BC14-E3CE69A32960}"/>
              </a:ext>
            </a:extLst>
          </p:cNvPr>
          <p:cNvSpPr/>
          <p:nvPr/>
        </p:nvSpPr>
        <p:spPr>
          <a:xfrm>
            <a:off x="551384" y="1340768"/>
            <a:ext cx="11089232" cy="954107"/>
          </a:xfrm>
          <a:prstGeom prst="rect">
            <a:avLst/>
          </a:prstGeom>
        </p:spPr>
        <p:txBody>
          <a:bodyPr wrap="square">
            <a:spAutoFit/>
          </a:bodyPr>
          <a:lstStyle/>
          <a:p>
            <a:pPr algn="just"/>
            <a:r>
              <a:rPr lang="es-MX" sz="1400" b="1" spc="300" dirty="0">
                <a:solidFill>
                  <a:srgbClr val="00B050"/>
                </a:solidFill>
              </a:rPr>
              <a:t>¿Qué es?</a:t>
            </a:r>
          </a:p>
          <a:p>
            <a:pPr algn="just"/>
            <a:endParaRPr lang="es-MX" sz="1400" dirty="0"/>
          </a:p>
          <a:p>
            <a:pPr algn="just"/>
            <a:r>
              <a:rPr lang="es-MX" sz="1400" dirty="0"/>
              <a:t>Prepara profesionales para la docencia e investigación, capaces de entender, analizar y establecer planes de manejo integral de zonas costeras. Su formación le permite comprender e interpretar el uso de las zonas costeras de nuestro país.</a:t>
            </a:r>
          </a:p>
        </p:txBody>
      </p:sp>
      <p:sp>
        <p:nvSpPr>
          <p:cNvPr id="8" name="Rectángulo 7">
            <a:extLst>
              <a:ext uri="{FF2B5EF4-FFF2-40B4-BE49-F238E27FC236}">
                <a16:creationId xmlns:a16="http://schemas.microsoft.com/office/drawing/2014/main" id="{EB944FAF-2C88-4EE9-B597-F308A735FEB9}"/>
              </a:ext>
            </a:extLst>
          </p:cNvPr>
          <p:cNvSpPr/>
          <p:nvPr/>
        </p:nvSpPr>
        <p:spPr>
          <a:xfrm>
            <a:off x="551384" y="2406006"/>
            <a:ext cx="11089232" cy="1446550"/>
          </a:xfrm>
          <a:prstGeom prst="rect">
            <a:avLst/>
          </a:prstGeom>
        </p:spPr>
        <p:txBody>
          <a:bodyPr wrap="square">
            <a:spAutoFit/>
          </a:bodyPr>
          <a:lstStyle/>
          <a:p>
            <a:r>
              <a:rPr lang="es-MX" sz="1400" b="1" spc="300" dirty="0">
                <a:solidFill>
                  <a:srgbClr val="00B050"/>
                </a:solidFill>
              </a:rPr>
              <a:t>¿Qué hace? </a:t>
            </a:r>
            <a:r>
              <a:rPr lang="es-MX" sz="1400" b="1" spc="300" dirty="0">
                <a:solidFill>
                  <a:schemeClr val="bg1"/>
                </a:solidFill>
              </a:rPr>
              <a:t>​</a:t>
            </a:r>
          </a:p>
          <a:p>
            <a:endParaRPr lang="es-MX" dirty="0"/>
          </a:p>
          <a:p>
            <a:pPr algn="just"/>
            <a:r>
              <a:rPr lang="es-MX" sz="1400" dirty="0"/>
              <a:t>Describir los distintos componentes bióticos y abióticos que conforman los ecosistemas costeros, partiendo del conocimiento holístico del sistema costero, los procesos y los recursos de la zona.</a:t>
            </a:r>
          </a:p>
          <a:p>
            <a:pPr algn="just"/>
            <a:r>
              <a:rPr lang="es-MX" sz="1400" dirty="0"/>
              <a:t>Identificar y analizar la problemática del manejo costero en términos biogeoquímicos, ecológicos, económicos y sociales para sentar las bases de un manejo integral basado en las formas de organización social predominantes en la región.</a:t>
            </a:r>
          </a:p>
        </p:txBody>
      </p:sp>
      <p:sp>
        <p:nvSpPr>
          <p:cNvPr id="9" name="Rectángulo 8">
            <a:extLst>
              <a:ext uri="{FF2B5EF4-FFF2-40B4-BE49-F238E27FC236}">
                <a16:creationId xmlns:a16="http://schemas.microsoft.com/office/drawing/2014/main" id="{FA7967B2-8656-4F26-AC63-C550615281FA}"/>
              </a:ext>
            </a:extLst>
          </p:cNvPr>
          <p:cNvSpPr/>
          <p:nvPr/>
        </p:nvSpPr>
        <p:spPr>
          <a:xfrm>
            <a:off x="550991" y="4047559"/>
            <a:ext cx="3621894" cy="1600438"/>
          </a:xfrm>
          <a:prstGeom prst="rect">
            <a:avLst/>
          </a:prstGeom>
        </p:spPr>
        <p:txBody>
          <a:bodyPr wrap="square">
            <a:spAutoFit/>
          </a:bodyPr>
          <a:lstStyle/>
          <a:p>
            <a:pPr algn="just"/>
            <a:r>
              <a:rPr lang="es-MX" sz="1400" b="1" spc="300" dirty="0">
                <a:solidFill>
                  <a:srgbClr val="00B050"/>
                </a:solidFill>
              </a:rPr>
              <a:t>¿​Dónde es su campo de trabajo?</a:t>
            </a:r>
          </a:p>
          <a:p>
            <a:pPr algn="just"/>
            <a:r>
              <a:rPr lang="es-MX" sz="1400" dirty="0"/>
              <a:t>                                                                                    </a:t>
            </a:r>
          </a:p>
          <a:p>
            <a:pPr marL="285750" indent="-285750" algn="just">
              <a:buFont typeface="Arial" panose="020B0604020202020204" pitchFamily="34" charset="0"/>
              <a:buChar char="•"/>
            </a:pPr>
            <a:r>
              <a:rPr lang="es-MX" sz="1400" dirty="0"/>
              <a:t>Dependencias gubernamentales con atribuciones en el manejo costero.</a:t>
            </a:r>
          </a:p>
          <a:p>
            <a:pPr marL="285750" indent="-285750" algn="just">
              <a:buFont typeface="Arial" panose="020B0604020202020204" pitchFamily="34" charset="0"/>
              <a:buChar char="•"/>
            </a:pPr>
            <a:r>
              <a:rPr lang="es-MX" sz="1400" dirty="0"/>
              <a:t>Cooperativas y centros dedicados a la producción costera.</a:t>
            </a:r>
          </a:p>
        </p:txBody>
      </p:sp>
      <p:grpSp>
        <p:nvGrpSpPr>
          <p:cNvPr id="11" name="Grupo 10">
            <a:extLst>
              <a:ext uri="{FF2B5EF4-FFF2-40B4-BE49-F238E27FC236}">
                <a16:creationId xmlns:a16="http://schemas.microsoft.com/office/drawing/2014/main" id="{9B19E91E-B49B-4A27-AE6F-061B42F072D6}"/>
              </a:ext>
            </a:extLst>
          </p:cNvPr>
          <p:cNvGrpSpPr/>
          <p:nvPr/>
        </p:nvGrpSpPr>
        <p:grpSpPr>
          <a:xfrm>
            <a:off x="9014827" y="5500129"/>
            <a:ext cx="1833087" cy="1296071"/>
            <a:chOff x="396089" y="5332590"/>
            <a:chExt cx="1833087" cy="1296071"/>
          </a:xfrm>
        </p:grpSpPr>
        <p:pic>
          <p:nvPicPr>
            <p:cNvPr id="12" name="Gráfico 11" descr="Huellas de animal">
              <a:hlinkClick r:id="rId3" action="ppaction://hlinksldjump"/>
              <a:extLst>
                <a:ext uri="{FF2B5EF4-FFF2-40B4-BE49-F238E27FC236}">
                  <a16:creationId xmlns:a16="http://schemas.microsoft.com/office/drawing/2014/main" id="{F83D3EC5-C150-4F4E-B833-8B78CF04094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33405830-CBEB-4B94-9BDF-BEB9DC66CAC0}"/>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accent1">
                      <a:lumMod val="60000"/>
                      <a:lumOff val="40000"/>
                    </a:schemeClr>
                  </a:solidFill>
                  <a:effectLst>
                    <a:outerShdw blurRad="38100" dist="38100" dir="2700000" algn="tl">
                      <a:srgbClr val="000000">
                        <a:alpha val="43137"/>
                      </a:srgbClr>
                    </a:outerShdw>
                  </a:effectLst>
                </a:rPr>
                <a:t>INICIO</a:t>
              </a:r>
            </a:p>
          </p:txBody>
        </p:sp>
      </p:grpSp>
      <p:sp>
        <p:nvSpPr>
          <p:cNvPr id="2" name="Rectángulo 1">
            <a:extLst>
              <a:ext uri="{FF2B5EF4-FFF2-40B4-BE49-F238E27FC236}">
                <a16:creationId xmlns:a16="http://schemas.microsoft.com/office/drawing/2014/main" id="{8A5128D2-4A94-4193-82FD-49F31FE47092}"/>
              </a:ext>
            </a:extLst>
          </p:cNvPr>
          <p:cNvSpPr/>
          <p:nvPr/>
        </p:nvSpPr>
        <p:spPr>
          <a:xfrm>
            <a:off x="4172885" y="4231893"/>
            <a:ext cx="3408040" cy="2246769"/>
          </a:xfrm>
          <a:prstGeom prst="rect">
            <a:avLst/>
          </a:prstGeom>
        </p:spPr>
        <p:txBody>
          <a:bodyPr wrap="square">
            <a:spAutoFit/>
          </a:bodyPr>
          <a:lstStyle/>
          <a:p>
            <a:pPr marL="285750" indent="-285750" algn="just">
              <a:buFont typeface="Arial" panose="020B0604020202020204" pitchFamily="34" charset="0"/>
              <a:buChar char="•"/>
            </a:pPr>
            <a:r>
              <a:rPr lang="es-MX" sz="1400" dirty="0"/>
              <a:t>Asesorías, capacitación, consultorías, estudios, auditorías y evaluación de proyectos relacionados con el manejo de recursos de la zona costera.</a:t>
            </a:r>
          </a:p>
          <a:p>
            <a:pPr marL="285750" indent="-285750" algn="just">
              <a:buFont typeface="Arial" panose="020B0604020202020204" pitchFamily="34" charset="0"/>
              <a:buChar char="•"/>
            </a:pPr>
            <a:endParaRPr lang="es-MX" sz="1400" dirty="0"/>
          </a:p>
          <a:p>
            <a:pPr marL="285750" indent="-285750" algn="just">
              <a:buFont typeface="Arial" panose="020B0604020202020204" pitchFamily="34" charset="0"/>
              <a:buChar char="•"/>
            </a:pPr>
            <a:r>
              <a:rPr lang="es-MX" sz="1400" dirty="0"/>
              <a:t>Centros de investigación científica dependientes del sector público, social o privado.</a:t>
            </a:r>
          </a:p>
          <a:p>
            <a:pPr marL="285750" indent="-285750" algn="just">
              <a:buFont typeface="Arial" panose="020B0604020202020204" pitchFamily="34" charset="0"/>
              <a:buChar char="•"/>
            </a:pPr>
            <a:r>
              <a:rPr lang="es-MX" sz="1400" dirty="0"/>
              <a:t>Comisiones dedicadas al manejo de áreas naturales protegidas.</a:t>
            </a:r>
          </a:p>
        </p:txBody>
      </p:sp>
      <p:sp>
        <p:nvSpPr>
          <p:cNvPr id="14" name="Rectángulo 13">
            <a:extLst>
              <a:ext uri="{FF2B5EF4-FFF2-40B4-BE49-F238E27FC236}">
                <a16:creationId xmlns:a16="http://schemas.microsoft.com/office/drawing/2014/main" id="{C30A1696-7D1F-4C77-A0D8-5A4F9EB77BAA}"/>
              </a:ext>
            </a:extLst>
          </p:cNvPr>
          <p:cNvSpPr/>
          <p:nvPr/>
        </p:nvSpPr>
        <p:spPr>
          <a:xfrm>
            <a:off x="8163131" y="4725144"/>
            <a:ext cx="3333469" cy="954107"/>
          </a:xfrm>
          <a:prstGeom prst="rect">
            <a:avLst/>
          </a:prstGeom>
        </p:spPr>
        <p:txBody>
          <a:bodyPr wrap="square">
            <a:spAutoFit/>
          </a:bodyPr>
          <a:lstStyle/>
          <a:p>
            <a:r>
              <a:rPr lang="es-MX" sz="1400" b="1" spc="300" dirty="0">
                <a:solidFill>
                  <a:srgbClr val="00B050"/>
                </a:solidFill>
              </a:rPr>
              <a:t>¿Dónde se estudia?</a:t>
            </a:r>
          </a:p>
          <a:p>
            <a:pPr algn="ctr"/>
            <a:endParaRPr lang="es-MX" sz="1400" b="1" spc="300" dirty="0">
              <a:solidFill>
                <a:schemeClr val="tx1">
                  <a:lumMod val="50000"/>
                  <a:lumOff val="50000"/>
                </a:schemeClr>
              </a:solidFill>
            </a:endParaRPr>
          </a:p>
          <a:p>
            <a:r>
              <a:rPr lang="es-MX" sz="1400" dirty="0"/>
              <a:t>Escuela Nacional de Estudios Superiores, Unidad Mérida</a:t>
            </a:r>
          </a:p>
        </p:txBody>
      </p:sp>
    </p:spTree>
    <p:extLst>
      <p:ext uri="{BB962C8B-B14F-4D97-AF65-F5344CB8AC3E}">
        <p14:creationId xmlns:p14="http://schemas.microsoft.com/office/powerpoint/2010/main" val="2051887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4B5F5CC-5CC1-4BAC-AB57-11D614ACF552}"/>
              </a:ext>
            </a:extLst>
          </p:cNvPr>
          <p:cNvPicPr>
            <a:picLocks noChangeAspect="1"/>
          </p:cNvPicPr>
          <p:nvPr/>
        </p:nvPicPr>
        <p:blipFill rotWithShape="1">
          <a:blip r:embed="rId2"/>
          <a:srcRect l="41732" t="39495" r="11609" b="15334"/>
          <a:stretch/>
        </p:blipFill>
        <p:spPr>
          <a:xfrm>
            <a:off x="-29826" y="0"/>
            <a:ext cx="12221826" cy="6858000"/>
          </a:xfrm>
          <a:prstGeom prst="rect">
            <a:avLst/>
          </a:prstGeom>
        </p:spPr>
      </p:pic>
      <p:sp>
        <p:nvSpPr>
          <p:cNvPr id="6" name="Título 1">
            <a:extLst>
              <a:ext uri="{FF2B5EF4-FFF2-40B4-BE49-F238E27FC236}">
                <a16:creationId xmlns:a16="http://schemas.microsoft.com/office/drawing/2014/main" id="{96F40594-DEAD-443D-A30E-B69D928A202F}"/>
              </a:ext>
            </a:extLst>
          </p:cNvPr>
          <p:cNvSpPr>
            <a:spLocks noGrp="1"/>
          </p:cNvSpPr>
          <p:nvPr>
            <p:ph type="title"/>
          </p:nvPr>
        </p:nvSpPr>
        <p:spPr>
          <a:xfrm>
            <a:off x="6384032" y="116632"/>
            <a:ext cx="5544616" cy="2592288"/>
          </a:xfrm>
        </p:spPr>
        <p:txBody>
          <a:bodyPr>
            <a:noAutofit/>
          </a:bodyPr>
          <a:lstStyle/>
          <a:p>
            <a:pPr algn="r"/>
            <a:r>
              <a:rPr lang="es-MX" sz="6000" i="1" dirty="0">
                <a:latin typeface="Book Antiqua" panose="02040602050305030304" pitchFamily="18" charset="0"/>
                <a:ea typeface="+mn-ea"/>
                <a:cs typeface="Aharoni" panose="02010803020104030203" pitchFamily="2" charset="-79"/>
              </a:rPr>
              <a:t>Medicina, veterinaria y zootécnica</a:t>
            </a:r>
          </a:p>
        </p:txBody>
      </p:sp>
      <p:sp>
        <p:nvSpPr>
          <p:cNvPr id="8" name="Rectángulo 7">
            <a:extLst>
              <a:ext uri="{FF2B5EF4-FFF2-40B4-BE49-F238E27FC236}">
                <a16:creationId xmlns:a16="http://schemas.microsoft.com/office/drawing/2014/main" id="{71834762-5F3D-4BDE-BCBC-A3A6F22D8E1A}"/>
              </a:ext>
            </a:extLst>
          </p:cNvPr>
          <p:cNvSpPr/>
          <p:nvPr/>
        </p:nvSpPr>
        <p:spPr>
          <a:xfrm>
            <a:off x="47328" y="156212"/>
            <a:ext cx="8280920" cy="1169551"/>
          </a:xfrm>
          <a:prstGeom prst="rect">
            <a:avLst/>
          </a:prstGeom>
        </p:spPr>
        <p:txBody>
          <a:bodyPr wrap="square">
            <a:spAutoFit/>
          </a:bodyPr>
          <a:lstStyle/>
          <a:p>
            <a:pPr algn="just"/>
            <a:r>
              <a:rPr lang="es-MX" sz="1400" b="1" spc="300" dirty="0">
                <a:solidFill>
                  <a:schemeClr val="bg1"/>
                </a:solidFill>
              </a:rPr>
              <a:t>¿Qué es?</a:t>
            </a:r>
          </a:p>
          <a:p>
            <a:pPr algn="just"/>
            <a:endParaRPr lang="es-MX" sz="1400" dirty="0"/>
          </a:p>
          <a:p>
            <a:pPr algn="just"/>
            <a:r>
              <a:rPr lang="es-MX" sz="1400" dirty="0"/>
              <a:t>Es el y la responsable de promover y mantener la producción y la salud animal, aplicar los conocimientos, habilidades y destrezas en los diferentes sistemas de diagnóstico, prevención, tratamiento, control, producción y transformación de las especies animales, en beneficio del ser humano y del equilibrio ecológico.</a:t>
            </a:r>
          </a:p>
        </p:txBody>
      </p:sp>
      <p:sp>
        <p:nvSpPr>
          <p:cNvPr id="9" name="Rectángulo 8">
            <a:extLst>
              <a:ext uri="{FF2B5EF4-FFF2-40B4-BE49-F238E27FC236}">
                <a16:creationId xmlns:a16="http://schemas.microsoft.com/office/drawing/2014/main" id="{EF7665BB-7217-4CFF-B9DA-21D8A5351876}"/>
              </a:ext>
            </a:extLst>
          </p:cNvPr>
          <p:cNvSpPr/>
          <p:nvPr/>
        </p:nvSpPr>
        <p:spPr>
          <a:xfrm>
            <a:off x="47328" y="1268760"/>
            <a:ext cx="7723220" cy="1231106"/>
          </a:xfrm>
          <a:prstGeom prst="rect">
            <a:avLst/>
          </a:prstGeom>
        </p:spPr>
        <p:txBody>
          <a:bodyPr wrap="square">
            <a:spAutoFit/>
          </a:bodyPr>
          <a:lstStyle/>
          <a:p>
            <a:r>
              <a:rPr lang="es-MX" sz="1400" b="1" spc="300" dirty="0">
                <a:solidFill>
                  <a:schemeClr val="bg1"/>
                </a:solidFill>
              </a:rPr>
              <a:t>¿Qué hace? ​</a:t>
            </a:r>
          </a:p>
          <a:p>
            <a:endParaRPr lang="es-MX" dirty="0"/>
          </a:p>
          <a:p>
            <a:pPr algn="just"/>
            <a:r>
              <a:rPr lang="es-MX" sz="1400" dirty="0"/>
              <a:t>Cuidar y conservar la salud de los animales, evitar la transmisión de enfermedades de los animales al ser humano, garantizar la disponibilidad de alimentos de origen animal saludables y de calidad, y asegurar la sustentabilidad de los sistemas de producción animal.</a:t>
            </a:r>
          </a:p>
        </p:txBody>
      </p:sp>
      <p:sp>
        <p:nvSpPr>
          <p:cNvPr id="10" name="Rectángulo 9">
            <a:extLst>
              <a:ext uri="{FF2B5EF4-FFF2-40B4-BE49-F238E27FC236}">
                <a16:creationId xmlns:a16="http://schemas.microsoft.com/office/drawing/2014/main" id="{0C993B14-0B39-4D48-9D96-33C2314468DA}"/>
              </a:ext>
            </a:extLst>
          </p:cNvPr>
          <p:cNvSpPr/>
          <p:nvPr/>
        </p:nvSpPr>
        <p:spPr>
          <a:xfrm>
            <a:off x="47328" y="2492896"/>
            <a:ext cx="12000656" cy="2031325"/>
          </a:xfrm>
          <a:prstGeom prst="rect">
            <a:avLst/>
          </a:prstGeom>
        </p:spPr>
        <p:txBody>
          <a:bodyPr wrap="square">
            <a:spAutoFit/>
          </a:bodyPr>
          <a:lstStyle/>
          <a:p>
            <a:pPr algn="just"/>
            <a:r>
              <a:rPr lang="es-MX" sz="1400" b="1" spc="300" dirty="0">
                <a:solidFill>
                  <a:schemeClr val="bg1"/>
                </a:solidFill>
              </a:rPr>
              <a:t>¿​Dónde es su campo de trabajo?</a:t>
            </a:r>
          </a:p>
          <a:p>
            <a:pPr algn="just"/>
            <a:r>
              <a:rPr lang="es-MX" sz="1400" dirty="0"/>
              <a:t>                                                                                    </a:t>
            </a:r>
          </a:p>
          <a:p>
            <a:pPr algn="just"/>
            <a:r>
              <a:rPr lang="es-MX" sz="1400" dirty="0"/>
              <a:t>Existen secretarías de Estado e instituciones públicas que son importantes promotoras de programas que tienen como propósito impulsar la producción del sector agropecuario y agroalimentario del país y que requieren los servicios del médico veterinario zootecnista, entre ellas están: la Secretaría de Salud, los gobiernos estatales y municipales; las instituciones de educación e investigación y también los zoológicos representan fuentes de trabajo para este profesionista.</a:t>
            </a:r>
          </a:p>
          <a:p>
            <a:pPr algn="just"/>
            <a:r>
              <a:rPr lang="es-MX" sz="1400" dirty="0"/>
              <a:t>En el sector privado están las empresas productoras de alimentos e implementos para animales, la industria farmacéutica, los bancos de semen, los laboratorios de transferencia de embriones y de fertilización in vitro.</a:t>
            </a:r>
          </a:p>
          <a:p>
            <a:pPr algn="just"/>
            <a:r>
              <a:rPr lang="es-MX" sz="1400" dirty="0"/>
              <a:t>Las granjas y las plantas empacadoras e industrializadoras de alimentos de origen animal son otros ámbitos laborales de capital, tiempo y de una buena cartera de clientes.</a:t>
            </a:r>
          </a:p>
        </p:txBody>
      </p:sp>
      <p:sp>
        <p:nvSpPr>
          <p:cNvPr id="11" name="Rectángulo 10">
            <a:extLst>
              <a:ext uri="{FF2B5EF4-FFF2-40B4-BE49-F238E27FC236}">
                <a16:creationId xmlns:a16="http://schemas.microsoft.com/office/drawing/2014/main" id="{D557DCE4-BF32-45C7-9AAD-F0D76A8E66FF}"/>
              </a:ext>
            </a:extLst>
          </p:cNvPr>
          <p:cNvSpPr/>
          <p:nvPr/>
        </p:nvSpPr>
        <p:spPr>
          <a:xfrm>
            <a:off x="47328" y="4992762"/>
            <a:ext cx="2160240" cy="1200329"/>
          </a:xfrm>
          <a:prstGeom prst="rect">
            <a:avLst/>
          </a:prstGeom>
        </p:spPr>
        <p:txBody>
          <a:bodyPr wrap="square">
            <a:spAutoFit/>
          </a:bodyPr>
          <a:lstStyle/>
          <a:p>
            <a:pPr algn="ctr"/>
            <a:r>
              <a:rPr lang="es-MX" b="1" u="sng" spc="300" dirty="0">
                <a:solidFill>
                  <a:schemeClr val="bg1"/>
                </a:solidFill>
              </a:rPr>
              <a:t>IMPORTANTE</a:t>
            </a:r>
          </a:p>
          <a:p>
            <a:endParaRPr lang="es-MX" dirty="0">
              <a:solidFill>
                <a:schemeClr val="bg1"/>
              </a:solidFill>
            </a:endParaRPr>
          </a:p>
          <a:p>
            <a:pPr marL="285750" indent="-285750" algn="ctr">
              <a:buFont typeface="Calibri" panose="020F0502020204030204" pitchFamily="34" charset="0"/>
              <a:buChar char="→"/>
            </a:pPr>
            <a:r>
              <a:rPr lang="es-MX" dirty="0">
                <a:solidFill>
                  <a:schemeClr val="bg1"/>
                </a:solidFill>
              </a:rPr>
              <a:t>Carrera de alta demanda</a:t>
            </a:r>
          </a:p>
        </p:txBody>
      </p:sp>
      <p:sp>
        <p:nvSpPr>
          <p:cNvPr id="12" name="Rectángulo 11">
            <a:extLst>
              <a:ext uri="{FF2B5EF4-FFF2-40B4-BE49-F238E27FC236}">
                <a16:creationId xmlns:a16="http://schemas.microsoft.com/office/drawing/2014/main" id="{00E9616D-6996-4EAE-B644-A8460E85B1AE}"/>
              </a:ext>
            </a:extLst>
          </p:cNvPr>
          <p:cNvSpPr/>
          <p:nvPr/>
        </p:nvSpPr>
        <p:spPr>
          <a:xfrm>
            <a:off x="2415652" y="4496943"/>
            <a:ext cx="3888432" cy="1600438"/>
          </a:xfrm>
          <a:prstGeom prst="rect">
            <a:avLst/>
          </a:prstGeom>
        </p:spPr>
        <p:txBody>
          <a:bodyPr wrap="square">
            <a:spAutoFit/>
          </a:bodyPr>
          <a:lstStyle/>
          <a:p>
            <a:pPr algn="just"/>
            <a:r>
              <a:rPr lang="es-MX" sz="1400" b="1" spc="300" dirty="0">
                <a:solidFill>
                  <a:schemeClr val="bg1"/>
                </a:solidFill>
              </a:rPr>
              <a:t>Condiciones Particulares</a:t>
            </a:r>
          </a:p>
          <a:p>
            <a:pPr algn="just"/>
            <a:endParaRPr lang="es-MX" sz="1400" b="1" spc="300" dirty="0">
              <a:solidFill>
                <a:schemeClr val="bg1"/>
              </a:solidFill>
            </a:endParaRPr>
          </a:p>
          <a:p>
            <a:pPr algn="just"/>
            <a:r>
              <a:rPr lang="es-MX" sz="1400" dirty="0"/>
              <a:t>Debe considerarse la adquisición del equipo necesario a fin de llevar a cabo el trabajo práctico, incluso el apoyo económico para transportarse a las prácticas que se realizan fuera de la Facultad, además de alimentación y hospedaje. </a:t>
            </a:r>
          </a:p>
        </p:txBody>
      </p:sp>
      <p:grpSp>
        <p:nvGrpSpPr>
          <p:cNvPr id="13" name="Grupo 12">
            <a:extLst>
              <a:ext uri="{FF2B5EF4-FFF2-40B4-BE49-F238E27FC236}">
                <a16:creationId xmlns:a16="http://schemas.microsoft.com/office/drawing/2014/main" id="{D56EE1EF-4D23-47EB-9E49-2BD406A76A4B}"/>
              </a:ext>
            </a:extLst>
          </p:cNvPr>
          <p:cNvGrpSpPr/>
          <p:nvPr/>
        </p:nvGrpSpPr>
        <p:grpSpPr>
          <a:xfrm>
            <a:off x="10334159" y="5469880"/>
            <a:ext cx="1833087" cy="1296071"/>
            <a:chOff x="396089" y="5332590"/>
            <a:chExt cx="1833087" cy="1296071"/>
          </a:xfrm>
        </p:grpSpPr>
        <p:pic>
          <p:nvPicPr>
            <p:cNvPr id="14" name="Gráfico 13" descr="Huellas de animal">
              <a:hlinkClick r:id="rId3" action="ppaction://hlinksldjump"/>
              <a:extLst>
                <a:ext uri="{FF2B5EF4-FFF2-40B4-BE49-F238E27FC236}">
                  <a16:creationId xmlns:a16="http://schemas.microsoft.com/office/drawing/2014/main" id="{BE46858D-498E-4069-AB63-7F74BE89DD7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5" name="CuadroTexto 14">
              <a:hlinkClick r:id="rId3" action="ppaction://hlinksldjump"/>
              <a:extLst>
                <a:ext uri="{FF2B5EF4-FFF2-40B4-BE49-F238E27FC236}">
                  <a16:creationId xmlns:a16="http://schemas.microsoft.com/office/drawing/2014/main" id="{7D92F69F-3219-48C3-AE66-B04DFEB8035E}"/>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bg1">
                      <a:lumMod val="50000"/>
                    </a:schemeClr>
                  </a:solidFill>
                  <a:effectLst>
                    <a:outerShdw blurRad="38100" dist="38100" dir="2700000" algn="tl">
                      <a:srgbClr val="000000">
                        <a:alpha val="43137"/>
                      </a:srgbClr>
                    </a:outerShdw>
                  </a:effectLst>
                </a:rPr>
                <a:t>INICIO</a:t>
              </a:r>
            </a:p>
          </p:txBody>
        </p:sp>
      </p:grpSp>
      <p:sp>
        <p:nvSpPr>
          <p:cNvPr id="16" name="Rectángulo 15">
            <a:extLst>
              <a:ext uri="{FF2B5EF4-FFF2-40B4-BE49-F238E27FC236}">
                <a16:creationId xmlns:a16="http://schemas.microsoft.com/office/drawing/2014/main" id="{16572101-FB84-4F69-9816-23E33C533789}"/>
              </a:ext>
            </a:extLst>
          </p:cNvPr>
          <p:cNvSpPr/>
          <p:nvPr/>
        </p:nvSpPr>
        <p:spPr>
          <a:xfrm>
            <a:off x="6722971" y="4496943"/>
            <a:ext cx="3333469" cy="1384995"/>
          </a:xfrm>
          <a:prstGeom prst="rect">
            <a:avLst/>
          </a:prstGeom>
        </p:spPr>
        <p:txBody>
          <a:bodyPr wrap="square">
            <a:spAutoFit/>
          </a:bodyPr>
          <a:lstStyle/>
          <a:p>
            <a:r>
              <a:rPr lang="es-MX" sz="1400" b="1" spc="300" dirty="0">
                <a:solidFill>
                  <a:schemeClr val="bg1"/>
                </a:solidFill>
              </a:rPr>
              <a:t>¿Dónde se estudia?</a:t>
            </a:r>
          </a:p>
          <a:p>
            <a:pPr algn="ctr"/>
            <a:endParaRPr lang="es-MX" sz="1400" b="1" spc="300" dirty="0">
              <a:solidFill>
                <a:schemeClr val="tx1">
                  <a:lumMod val="50000"/>
                  <a:lumOff val="50000"/>
                </a:schemeClr>
              </a:solidFill>
            </a:endParaRPr>
          </a:p>
          <a:p>
            <a:r>
              <a:rPr lang="es-MX" sz="1400" dirty="0"/>
              <a:t>Facultad de Medicina Veterinaria y Zootecnia</a:t>
            </a:r>
          </a:p>
          <a:p>
            <a:endParaRPr lang="es-MX" sz="1400" dirty="0"/>
          </a:p>
          <a:p>
            <a:r>
              <a:rPr lang="es-MX" sz="1400" dirty="0"/>
              <a:t>Facultad de Estudios Superiores Cuautitlán</a:t>
            </a:r>
          </a:p>
        </p:txBody>
      </p:sp>
    </p:spTree>
    <p:extLst>
      <p:ext uri="{BB962C8B-B14F-4D97-AF65-F5344CB8AC3E}">
        <p14:creationId xmlns:p14="http://schemas.microsoft.com/office/powerpoint/2010/main" val="1817341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BED5796-528B-4FF3-BBE5-50EF5994D948}"/>
              </a:ext>
            </a:extLst>
          </p:cNvPr>
          <p:cNvPicPr>
            <a:picLocks noChangeAspect="1"/>
          </p:cNvPicPr>
          <p:nvPr/>
        </p:nvPicPr>
        <p:blipFill rotWithShape="1">
          <a:blip r:embed="rId2"/>
          <a:srcRect l="42140" t="33978" r="11610" b="20586"/>
          <a:stretch/>
        </p:blipFill>
        <p:spPr>
          <a:xfrm>
            <a:off x="0" y="0"/>
            <a:ext cx="12192000" cy="6858000"/>
          </a:xfrm>
          <a:prstGeom prst="rect">
            <a:avLst/>
          </a:prstGeom>
        </p:spPr>
      </p:pic>
      <p:sp>
        <p:nvSpPr>
          <p:cNvPr id="6" name="Título 1">
            <a:extLst>
              <a:ext uri="{FF2B5EF4-FFF2-40B4-BE49-F238E27FC236}">
                <a16:creationId xmlns:a16="http://schemas.microsoft.com/office/drawing/2014/main" id="{68B65BA0-9002-49EB-8F6D-F431C0584314}"/>
              </a:ext>
            </a:extLst>
          </p:cNvPr>
          <p:cNvSpPr>
            <a:spLocks noGrp="1"/>
          </p:cNvSpPr>
          <p:nvPr>
            <p:ph type="title"/>
          </p:nvPr>
        </p:nvSpPr>
        <p:spPr>
          <a:xfrm>
            <a:off x="191344" y="4653136"/>
            <a:ext cx="4608512" cy="2448272"/>
          </a:xfrm>
        </p:spPr>
        <p:txBody>
          <a:bodyPr>
            <a:noAutofit/>
          </a:bodyPr>
          <a:lstStyle/>
          <a:p>
            <a:pPr algn="l"/>
            <a:r>
              <a:rPr lang="es-MX" sz="6000" i="1" dirty="0">
                <a:latin typeface="Book Antiqua" panose="02040602050305030304" pitchFamily="18" charset="0"/>
                <a:ea typeface="+mn-ea"/>
                <a:cs typeface="Aharoni" panose="02010803020104030203" pitchFamily="2" charset="-79"/>
              </a:rPr>
              <a:t>Médico Cirujano</a:t>
            </a:r>
          </a:p>
        </p:txBody>
      </p:sp>
      <p:grpSp>
        <p:nvGrpSpPr>
          <p:cNvPr id="7" name="Grupo 6">
            <a:extLst>
              <a:ext uri="{FF2B5EF4-FFF2-40B4-BE49-F238E27FC236}">
                <a16:creationId xmlns:a16="http://schemas.microsoft.com/office/drawing/2014/main" id="{46C1F6CB-5C18-43AE-A6F1-B78D01DE3594}"/>
              </a:ext>
            </a:extLst>
          </p:cNvPr>
          <p:cNvGrpSpPr/>
          <p:nvPr/>
        </p:nvGrpSpPr>
        <p:grpSpPr>
          <a:xfrm>
            <a:off x="10358913" y="36638"/>
            <a:ext cx="1833087" cy="1376065"/>
            <a:chOff x="396089" y="5252596"/>
            <a:chExt cx="1833087" cy="1376065"/>
          </a:xfrm>
        </p:grpSpPr>
        <p:pic>
          <p:nvPicPr>
            <p:cNvPr id="8" name="Gráfico 7" descr="Huellas de animal">
              <a:hlinkClick r:id="rId3" action="ppaction://hlinksldjump"/>
              <a:extLst>
                <a:ext uri="{FF2B5EF4-FFF2-40B4-BE49-F238E27FC236}">
                  <a16:creationId xmlns:a16="http://schemas.microsoft.com/office/drawing/2014/main" id="{863356D9-F698-45F9-BF78-9A2768B58C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720" y="5252596"/>
              <a:ext cx="914400" cy="914400"/>
            </a:xfrm>
            <a:prstGeom prst="rect">
              <a:avLst/>
            </a:prstGeom>
          </p:spPr>
        </p:pic>
        <p:sp>
          <p:nvSpPr>
            <p:cNvPr id="9" name="CuadroTexto 8">
              <a:hlinkClick r:id="rId3" action="ppaction://hlinksldjump"/>
              <a:extLst>
                <a:ext uri="{FF2B5EF4-FFF2-40B4-BE49-F238E27FC236}">
                  <a16:creationId xmlns:a16="http://schemas.microsoft.com/office/drawing/2014/main" id="{83623533-6055-4F75-9494-B9D74E7214C2}"/>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C00000"/>
                  </a:solidFill>
                  <a:effectLst>
                    <a:outerShdw blurRad="38100" dist="38100" dir="2700000" algn="tl">
                      <a:srgbClr val="000000">
                        <a:alpha val="43137"/>
                      </a:srgbClr>
                    </a:outerShdw>
                  </a:effectLst>
                </a:rPr>
                <a:t>INICIO</a:t>
              </a:r>
            </a:p>
          </p:txBody>
        </p:sp>
      </p:grpSp>
      <p:sp>
        <p:nvSpPr>
          <p:cNvPr id="10" name="Rectángulo 9">
            <a:extLst>
              <a:ext uri="{FF2B5EF4-FFF2-40B4-BE49-F238E27FC236}">
                <a16:creationId xmlns:a16="http://schemas.microsoft.com/office/drawing/2014/main" id="{9B1D4914-1CB3-4E3F-BA8C-4ED90BFDA34E}"/>
              </a:ext>
            </a:extLst>
          </p:cNvPr>
          <p:cNvSpPr/>
          <p:nvPr/>
        </p:nvSpPr>
        <p:spPr>
          <a:xfrm>
            <a:off x="1886648" y="170637"/>
            <a:ext cx="6009552" cy="954107"/>
          </a:xfrm>
          <a:prstGeom prst="rect">
            <a:avLst/>
          </a:prstGeom>
        </p:spPr>
        <p:txBody>
          <a:bodyPr wrap="square">
            <a:spAutoFit/>
          </a:bodyPr>
          <a:lstStyle/>
          <a:p>
            <a:pPr algn="just"/>
            <a:r>
              <a:rPr lang="es-MX" sz="1400" b="1" spc="300" dirty="0">
                <a:solidFill>
                  <a:srgbClr val="C00000"/>
                </a:solidFill>
              </a:rPr>
              <a:t>¿Qué es?</a:t>
            </a:r>
          </a:p>
          <a:p>
            <a:pPr algn="just"/>
            <a:endParaRPr lang="es-MX" sz="1400" dirty="0"/>
          </a:p>
          <a:p>
            <a:pPr algn="just"/>
            <a:r>
              <a:rPr lang="es-MX" sz="1400" dirty="0"/>
              <a:t>La licenciatura tiene como propósito preservar, mejorar y restablecer la salud del ser humano.</a:t>
            </a:r>
          </a:p>
        </p:txBody>
      </p:sp>
      <p:sp>
        <p:nvSpPr>
          <p:cNvPr id="11" name="Rectángulo 10">
            <a:extLst>
              <a:ext uri="{FF2B5EF4-FFF2-40B4-BE49-F238E27FC236}">
                <a16:creationId xmlns:a16="http://schemas.microsoft.com/office/drawing/2014/main" id="{BF3D9EC5-2308-4FB6-9A86-7134D952F42A}"/>
              </a:ext>
            </a:extLst>
          </p:cNvPr>
          <p:cNvSpPr/>
          <p:nvPr/>
        </p:nvSpPr>
        <p:spPr>
          <a:xfrm>
            <a:off x="2495600" y="1183783"/>
            <a:ext cx="7128792" cy="1169551"/>
          </a:xfrm>
          <a:prstGeom prst="rect">
            <a:avLst/>
          </a:prstGeom>
        </p:spPr>
        <p:txBody>
          <a:bodyPr wrap="square">
            <a:spAutoFit/>
          </a:bodyPr>
          <a:lstStyle/>
          <a:p>
            <a:r>
              <a:rPr lang="es-MX" sz="1400" b="1" spc="300" dirty="0">
                <a:solidFill>
                  <a:srgbClr val="C00000"/>
                </a:solidFill>
              </a:rPr>
              <a:t>¿Qué hace? </a:t>
            </a:r>
            <a:r>
              <a:rPr lang="es-MX" sz="1400" b="1" spc="300" dirty="0">
                <a:solidFill>
                  <a:srgbClr val="00FF00"/>
                </a:solidFill>
              </a:rPr>
              <a:t>​</a:t>
            </a:r>
          </a:p>
          <a:p>
            <a:endParaRPr lang="es-MX" sz="1400" b="1" spc="300" dirty="0">
              <a:solidFill>
                <a:schemeClr val="bg1"/>
              </a:solidFill>
            </a:endParaRPr>
          </a:p>
          <a:p>
            <a:pPr algn="just"/>
            <a:r>
              <a:rPr lang="es-MX" sz="1400" dirty="0"/>
              <a:t>Su ejercicio profesional se orienta primordialmente a la práctica clínica, la cual debe ejercer con conocimiento, pericia, humanismo, arte, prudencia y juicio crítico, guiándose por un código ético que considera a la vida humana como valor supremo.</a:t>
            </a:r>
          </a:p>
        </p:txBody>
      </p:sp>
      <p:sp>
        <p:nvSpPr>
          <p:cNvPr id="12" name="Rectángulo 11">
            <a:extLst>
              <a:ext uri="{FF2B5EF4-FFF2-40B4-BE49-F238E27FC236}">
                <a16:creationId xmlns:a16="http://schemas.microsoft.com/office/drawing/2014/main" id="{439D5754-B972-45BF-A05A-E8E642A76D03}"/>
              </a:ext>
            </a:extLst>
          </p:cNvPr>
          <p:cNvSpPr/>
          <p:nvPr/>
        </p:nvSpPr>
        <p:spPr>
          <a:xfrm>
            <a:off x="2927648" y="2528412"/>
            <a:ext cx="6945539" cy="1169551"/>
          </a:xfrm>
          <a:prstGeom prst="rect">
            <a:avLst/>
          </a:prstGeom>
        </p:spPr>
        <p:txBody>
          <a:bodyPr wrap="square">
            <a:spAutoFit/>
          </a:bodyPr>
          <a:lstStyle/>
          <a:p>
            <a:pPr algn="just"/>
            <a:r>
              <a:rPr lang="es-MX" sz="1400" b="1" spc="300" dirty="0">
                <a:solidFill>
                  <a:srgbClr val="C00000"/>
                </a:solidFill>
              </a:rPr>
              <a:t>¿​Dónde es su campo de trabajo?</a:t>
            </a:r>
          </a:p>
          <a:p>
            <a:pPr algn="just"/>
            <a:endParaRPr lang="es-MX" sz="1400" b="1" spc="300" dirty="0">
              <a:solidFill>
                <a:srgbClr val="C00000"/>
              </a:solidFill>
            </a:endParaRPr>
          </a:p>
          <a:p>
            <a:pPr algn="just"/>
            <a:r>
              <a:rPr lang="es-MX" sz="1400" dirty="0"/>
              <a:t>El y la profesionista pueden laborar en hospitales, clínicas y sanatorios, en la Secretaría de Salud, de la Defensa Nacional, IMSS, ISSSTE, así como en institutos de investigación. </a:t>
            </a:r>
          </a:p>
          <a:p>
            <a:pPr algn="just"/>
            <a:r>
              <a:rPr lang="es-MX" sz="1400" dirty="0"/>
              <a:t>                                                                                    </a:t>
            </a:r>
          </a:p>
        </p:txBody>
      </p:sp>
      <p:sp>
        <p:nvSpPr>
          <p:cNvPr id="13" name="Rectángulo 12">
            <a:extLst>
              <a:ext uri="{FF2B5EF4-FFF2-40B4-BE49-F238E27FC236}">
                <a16:creationId xmlns:a16="http://schemas.microsoft.com/office/drawing/2014/main" id="{C6703D49-57C8-4C89-B38A-9B71A29B5757}"/>
              </a:ext>
            </a:extLst>
          </p:cNvPr>
          <p:cNvSpPr/>
          <p:nvPr/>
        </p:nvSpPr>
        <p:spPr>
          <a:xfrm>
            <a:off x="3503712" y="3616038"/>
            <a:ext cx="7848872" cy="954107"/>
          </a:xfrm>
          <a:prstGeom prst="rect">
            <a:avLst/>
          </a:prstGeom>
        </p:spPr>
        <p:txBody>
          <a:bodyPr wrap="square">
            <a:spAutoFit/>
          </a:bodyPr>
          <a:lstStyle/>
          <a:p>
            <a:pPr algn="just"/>
            <a:r>
              <a:rPr lang="es-MX" sz="1400" b="1" spc="300" dirty="0">
                <a:solidFill>
                  <a:srgbClr val="C00000"/>
                </a:solidFill>
              </a:rPr>
              <a:t>Condiciones Particulares</a:t>
            </a:r>
          </a:p>
          <a:p>
            <a:pPr algn="just"/>
            <a:endParaRPr lang="es-MX" sz="1400" b="1" spc="300" dirty="0">
              <a:solidFill>
                <a:schemeClr val="bg1"/>
              </a:solidFill>
            </a:endParaRPr>
          </a:p>
          <a:p>
            <a:pPr algn="just"/>
            <a:r>
              <a:rPr lang="es-MX" sz="1400" dirty="0"/>
              <a:t>En el quinto año el alumnado permanecen en las sedes hospitalarias la mayor parte del día y realiza guardias durante la noche y en el Servicio Social, en comunidades rurales.</a:t>
            </a:r>
          </a:p>
        </p:txBody>
      </p:sp>
      <p:sp>
        <p:nvSpPr>
          <p:cNvPr id="14" name="Rectángulo 13">
            <a:extLst>
              <a:ext uri="{FF2B5EF4-FFF2-40B4-BE49-F238E27FC236}">
                <a16:creationId xmlns:a16="http://schemas.microsoft.com/office/drawing/2014/main" id="{601FAA48-A2AF-4BF2-AC03-DD4D3D56A25E}"/>
              </a:ext>
            </a:extLst>
          </p:cNvPr>
          <p:cNvSpPr/>
          <p:nvPr/>
        </p:nvSpPr>
        <p:spPr>
          <a:xfrm>
            <a:off x="7762857" y="5013351"/>
            <a:ext cx="2576715" cy="1200329"/>
          </a:xfrm>
          <a:prstGeom prst="rect">
            <a:avLst/>
          </a:prstGeom>
        </p:spPr>
        <p:txBody>
          <a:bodyPr wrap="square">
            <a:spAutoFit/>
          </a:bodyPr>
          <a:lstStyle/>
          <a:p>
            <a:pPr algn="ctr"/>
            <a:r>
              <a:rPr lang="es-MX" b="1" u="sng" spc="300" dirty="0">
                <a:solidFill>
                  <a:schemeClr val="bg1"/>
                </a:solidFill>
              </a:rPr>
              <a:t>IMPORTANTE</a:t>
            </a:r>
          </a:p>
          <a:p>
            <a:endParaRPr lang="es-MX" dirty="0">
              <a:solidFill>
                <a:schemeClr val="bg1"/>
              </a:solidFill>
            </a:endParaRPr>
          </a:p>
          <a:p>
            <a:pPr marL="285750" indent="-285750" algn="ctr">
              <a:buFont typeface="Calibri" panose="020F0502020204030204" pitchFamily="34" charset="0"/>
              <a:buChar char="→"/>
            </a:pPr>
            <a:r>
              <a:rPr lang="es-MX" dirty="0">
                <a:solidFill>
                  <a:schemeClr val="bg1"/>
                </a:solidFill>
              </a:rPr>
              <a:t>Carrera de alta demanda</a:t>
            </a:r>
          </a:p>
        </p:txBody>
      </p:sp>
      <p:sp>
        <p:nvSpPr>
          <p:cNvPr id="15" name="Rectángulo 14">
            <a:extLst>
              <a:ext uri="{FF2B5EF4-FFF2-40B4-BE49-F238E27FC236}">
                <a16:creationId xmlns:a16="http://schemas.microsoft.com/office/drawing/2014/main" id="{5B06A8D4-DD66-4B9D-A4C1-3408FFFCFB01}"/>
              </a:ext>
            </a:extLst>
          </p:cNvPr>
          <p:cNvSpPr/>
          <p:nvPr/>
        </p:nvSpPr>
        <p:spPr>
          <a:xfrm>
            <a:off x="4149470" y="4813297"/>
            <a:ext cx="4346457" cy="1600438"/>
          </a:xfrm>
          <a:prstGeom prst="rect">
            <a:avLst/>
          </a:prstGeom>
        </p:spPr>
        <p:txBody>
          <a:bodyPr wrap="square">
            <a:spAutoFit/>
          </a:bodyPr>
          <a:lstStyle/>
          <a:p>
            <a:r>
              <a:rPr lang="es-MX" sz="1400" b="1" spc="300" dirty="0">
                <a:solidFill>
                  <a:srgbClr val="C00000"/>
                </a:solidFill>
              </a:rPr>
              <a:t>¿Dónde se estudia?</a:t>
            </a:r>
          </a:p>
          <a:p>
            <a:pPr algn="ctr"/>
            <a:endParaRPr lang="es-MX" sz="1400" b="1" spc="300" dirty="0">
              <a:solidFill>
                <a:schemeClr val="tx1">
                  <a:lumMod val="50000"/>
                  <a:lumOff val="50000"/>
                </a:schemeClr>
              </a:solidFill>
            </a:endParaRPr>
          </a:p>
          <a:p>
            <a:r>
              <a:rPr lang="es-MX" sz="1400" dirty="0"/>
              <a:t>Facultad de Medicina</a:t>
            </a:r>
            <a:br>
              <a:rPr lang="es-MX" sz="1400" dirty="0"/>
            </a:br>
            <a:endParaRPr lang="es-MX" sz="1400" dirty="0"/>
          </a:p>
          <a:p>
            <a:r>
              <a:rPr lang="es-MX" sz="1400" dirty="0"/>
              <a:t>Facultad de Estudios Superiores Iztacala</a:t>
            </a:r>
            <a:br>
              <a:rPr lang="es-MX" sz="1400" dirty="0"/>
            </a:br>
            <a:endParaRPr lang="es-MX" sz="1400" dirty="0"/>
          </a:p>
          <a:p>
            <a:r>
              <a:rPr lang="es-MX" sz="1400" dirty="0"/>
              <a:t>Facultad de Estudios Superiores Zaragoza</a:t>
            </a:r>
          </a:p>
        </p:txBody>
      </p:sp>
    </p:spTree>
    <p:extLst>
      <p:ext uri="{BB962C8B-B14F-4D97-AF65-F5344CB8AC3E}">
        <p14:creationId xmlns:p14="http://schemas.microsoft.com/office/powerpoint/2010/main" val="3772146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8DD2D59-73A4-44ED-957B-543D0C24B1DC}"/>
              </a:ext>
            </a:extLst>
          </p:cNvPr>
          <p:cNvPicPr>
            <a:picLocks noChangeAspect="1"/>
          </p:cNvPicPr>
          <p:nvPr/>
        </p:nvPicPr>
        <p:blipFill rotWithShape="1">
          <a:blip r:embed="rId2"/>
          <a:srcRect l="41731" t="33192" r="12201" b="20586"/>
          <a:stretch/>
        </p:blipFill>
        <p:spPr>
          <a:xfrm>
            <a:off x="0" y="0"/>
            <a:ext cx="12192000" cy="6877538"/>
          </a:xfrm>
          <a:prstGeom prst="rect">
            <a:avLst/>
          </a:prstGeom>
        </p:spPr>
      </p:pic>
      <p:sp>
        <p:nvSpPr>
          <p:cNvPr id="5" name="Título 1">
            <a:extLst>
              <a:ext uri="{FF2B5EF4-FFF2-40B4-BE49-F238E27FC236}">
                <a16:creationId xmlns:a16="http://schemas.microsoft.com/office/drawing/2014/main" id="{8E370F35-D356-42F2-A17A-ED250C65B609}"/>
              </a:ext>
            </a:extLst>
          </p:cNvPr>
          <p:cNvSpPr>
            <a:spLocks noGrp="1"/>
          </p:cNvSpPr>
          <p:nvPr>
            <p:ph type="title"/>
          </p:nvPr>
        </p:nvSpPr>
        <p:spPr>
          <a:xfrm>
            <a:off x="3791744" y="-27384"/>
            <a:ext cx="4608512" cy="1008112"/>
          </a:xfrm>
        </p:spPr>
        <p:txBody>
          <a:bodyPr>
            <a:noAutofit/>
          </a:bodyPr>
          <a:lstStyle/>
          <a:p>
            <a:pPr algn="l"/>
            <a:r>
              <a:rPr lang="es-MX" sz="6000" i="1" dirty="0">
                <a:latin typeface="Book Antiqua" panose="02040602050305030304" pitchFamily="18" charset="0"/>
                <a:ea typeface="+mn-ea"/>
                <a:cs typeface="Aharoni" panose="02010803020104030203" pitchFamily="2" charset="-79"/>
              </a:rPr>
              <a:t>Neurociencias</a:t>
            </a:r>
          </a:p>
        </p:txBody>
      </p:sp>
      <p:sp>
        <p:nvSpPr>
          <p:cNvPr id="6" name="Rectángulo 5">
            <a:extLst>
              <a:ext uri="{FF2B5EF4-FFF2-40B4-BE49-F238E27FC236}">
                <a16:creationId xmlns:a16="http://schemas.microsoft.com/office/drawing/2014/main" id="{7C291497-58B5-4610-A060-E5AECDFFA001}"/>
              </a:ext>
            </a:extLst>
          </p:cNvPr>
          <p:cNvSpPr/>
          <p:nvPr/>
        </p:nvSpPr>
        <p:spPr>
          <a:xfrm>
            <a:off x="2855640" y="1124744"/>
            <a:ext cx="5577504" cy="1169551"/>
          </a:xfrm>
          <a:prstGeom prst="rect">
            <a:avLst/>
          </a:prstGeom>
        </p:spPr>
        <p:txBody>
          <a:bodyPr wrap="square">
            <a:spAutoFit/>
          </a:bodyPr>
          <a:lstStyle/>
          <a:p>
            <a:pPr algn="just"/>
            <a:r>
              <a:rPr lang="es-MX" sz="1400" b="1" spc="300" dirty="0">
                <a:solidFill>
                  <a:schemeClr val="accent3">
                    <a:lumMod val="75000"/>
                  </a:schemeClr>
                </a:solidFill>
              </a:rPr>
              <a:t>¿Qué es?</a:t>
            </a:r>
          </a:p>
          <a:p>
            <a:pPr algn="just"/>
            <a:endParaRPr lang="es-MX" sz="1400" dirty="0"/>
          </a:p>
          <a:p>
            <a:pPr algn="just"/>
            <a:r>
              <a:rPr lang="es-MX" sz="1400" dirty="0"/>
              <a:t>Es una licenciatura innovadora, fundamentada en las necesidades de desarrollo científico nacional, de atención a la salud y de aplicación de tecnología de punta en el ámbito de las neurociencias.</a:t>
            </a:r>
          </a:p>
        </p:txBody>
      </p:sp>
      <p:sp>
        <p:nvSpPr>
          <p:cNvPr id="7" name="Rectángulo 6">
            <a:extLst>
              <a:ext uri="{FF2B5EF4-FFF2-40B4-BE49-F238E27FC236}">
                <a16:creationId xmlns:a16="http://schemas.microsoft.com/office/drawing/2014/main" id="{5EFC9595-FAE8-4FF1-918B-CCF424680A76}"/>
              </a:ext>
            </a:extLst>
          </p:cNvPr>
          <p:cNvSpPr/>
          <p:nvPr/>
        </p:nvSpPr>
        <p:spPr>
          <a:xfrm>
            <a:off x="2639616" y="2459059"/>
            <a:ext cx="3168352" cy="2677656"/>
          </a:xfrm>
          <a:prstGeom prst="rect">
            <a:avLst/>
          </a:prstGeom>
        </p:spPr>
        <p:txBody>
          <a:bodyPr wrap="square">
            <a:spAutoFit/>
          </a:bodyPr>
          <a:lstStyle/>
          <a:p>
            <a:r>
              <a:rPr lang="es-MX" sz="1400" b="1" spc="300" dirty="0">
                <a:solidFill>
                  <a:schemeClr val="accent3">
                    <a:lumMod val="75000"/>
                  </a:schemeClr>
                </a:solidFill>
              </a:rPr>
              <a:t>¿Qué hace? </a:t>
            </a:r>
            <a:r>
              <a:rPr lang="es-MX" sz="1400" b="1" spc="300" dirty="0">
                <a:solidFill>
                  <a:srgbClr val="00FF00"/>
                </a:solidFill>
              </a:rPr>
              <a:t>​</a:t>
            </a:r>
          </a:p>
          <a:p>
            <a:endParaRPr lang="es-MX" sz="1400" b="1" spc="300" dirty="0">
              <a:solidFill>
                <a:schemeClr val="bg1"/>
              </a:solidFill>
            </a:endParaRPr>
          </a:p>
          <a:p>
            <a:pPr algn="just"/>
            <a:r>
              <a:rPr lang="es-MX" sz="1400" dirty="0"/>
              <a:t>El y la Profesionista en Neurociencias cuenta con conocimientos sólidos y actualizados, integrados en una visión multidisciplinaria de la neurociencia actual, los que se aplican en los diversos ámbitos de su desempeño profesional. Las egresadas y los egresados de la Licenciatura en Neurociencias se encuentran </a:t>
            </a:r>
            <a:r>
              <a:rPr lang="es-MX" sz="1400" dirty="0" err="1"/>
              <a:t>preparad@s</a:t>
            </a:r>
            <a:r>
              <a:rPr lang="es-MX" sz="1400" dirty="0"/>
              <a:t> para participar en estos equipos con función social. </a:t>
            </a:r>
          </a:p>
        </p:txBody>
      </p:sp>
      <p:sp>
        <p:nvSpPr>
          <p:cNvPr id="8" name="Rectángulo 7">
            <a:extLst>
              <a:ext uri="{FF2B5EF4-FFF2-40B4-BE49-F238E27FC236}">
                <a16:creationId xmlns:a16="http://schemas.microsoft.com/office/drawing/2014/main" id="{4CF2B2AD-6421-4BD7-B94D-F75D1646F71F}"/>
              </a:ext>
            </a:extLst>
          </p:cNvPr>
          <p:cNvSpPr/>
          <p:nvPr/>
        </p:nvSpPr>
        <p:spPr>
          <a:xfrm>
            <a:off x="6456041" y="2472130"/>
            <a:ext cx="2736304" cy="2246769"/>
          </a:xfrm>
          <a:prstGeom prst="rect">
            <a:avLst/>
          </a:prstGeom>
        </p:spPr>
        <p:txBody>
          <a:bodyPr wrap="square">
            <a:spAutoFit/>
          </a:bodyPr>
          <a:lstStyle/>
          <a:p>
            <a:pPr algn="just"/>
            <a:r>
              <a:rPr lang="es-MX" sz="1400" b="1" spc="300" dirty="0">
                <a:solidFill>
                  <a:schemeClr val="accent3">
                    <a:lumMod val="75000"/>
                  </a:schemeClr>
                </a:solidFill>
              </a:rPr>
              <a:t>¿​Dónde es su campo de trabajo?</a:t>
            </a:r>
          </a:p>
          <a:p>
            <a:pPr algn="just"/>
            <a:endParaRPr lang="es-MX" sz="1400" b="1" spc="300" dirty="0">
              <a:solidFill>
                <a:srgbClr val="C00000"/>
              </a:solidFill>
            </a:endParaRPr>
          </a:p>
          <a:p>
            <a:pPr algn="just"/>
            <a:r>
              <a:rPr lang="es-MX" sz="1400" dirty="0"/>
              <a:t>Universidades, institutos y centros de investigación en Neurociencias.</a:t>
            </a:r>
          </a:p>
          <a:p>
            <a:pPr algn="just"/>
            <a:r>
              <a:rPr lang="es-MX" sz="1400" dirty="0"/>
              <a:t>Laboratorios y centros de desarrollo tecnológico</a:t>
            </a:r>
          </a:p>
          <a:p>
            <a:pPr algn="just"/>
            <a:r>
              <a:rPr lang="es-MX" sz="1400" dirty="0"/>
              <a:t>Instituciones de atención a la salud, incluyendo servicios hospitalarios, públicos y privados                                                                                    </a:t>
            </a:r>
          </a:p>
        </p:txBody>
      </p:sp>
      <p:sp>
        <p:nvSpPr>
          <p:cNvPr id="10" name="Rectángulo 9">
            <a:extLst>
              <a:ext uri="{FF2B5EF4-FFF2-40B4-BE49-F238E27FC236}">
                <a16:creationId xmlns:a16="http://schemas.microsoft.com/office/drawing/2014/main" id="{F8C2BE17-15BE-419B-967F-1C5694914B1F}"/>
              </a:ext>
            </a:extLst>
          </p:cNvPr>
          <p:cNvSpPr/>
          <p:nvPr/>
        </p:nvSpPr>
        <p:spPr>
          <a:xfrm>
            <a:off x="4762521" y="5229471"/>
            <a:ext cx="3249883" cy="1384995"/>
          </a:xfrm>
          <a:prstGeom prst="rect">
            <a:avLst/>
          </a:prstGeom>
        </p:spPr>
        <p:txBody>
          <a:bodyPr wrap="square">
            <a:spAutoFit/>
          </a:bodyPr>
          <a:lstStyle/>
          <a:p>
            <a:pPr algn="just"/>
            <a:r>
              <a:rPr lang="es-MX" sz="1400" b="1" spc="300" dirty="0">
                <a:solidFill>
                  <a:schemeClr val="accent3">
                    <a:lumMod val="75000"/>
                  </a:schemeClr>
                </a:solidFill>
              </a:rPr>
              <a:t>¿Dónde se estudia?</a:t>
            </a:r>
          </a:p>
          <a:p>
            <a:pPr algn="ctr"/>
            <a:endParaRPr lang="es-MX" sz="1400" b="1" spc="300" dirty="0">
              <a:solidFill>
                <a:schemeClr val="tx1">
                  <a:lumMod val="50000"/>
                  <a:lumOff val="50000"/>
                </a:schemeClr>
              </a:solidFill>
            </a:endParaRPr>
          </a:p>
          <a:p>
            <a:r>
              <a:rPr lang="es-MX" sz="1400" dirty="0"/>
              <a:t>Facultad de Medicina</a:t>
            </a:r>
          </a:p>
          <a:p>
            <a:endParaRPr lang="es-MX" sz="1400" dirty="0"/>
          </a:p>
          <a:p>
            <a:r>
              <a:rPr lang="es-MX" sz="1400" dirty="0"/>
              <a:t>Escuela Nacional de Estudios Superiores Juriquilla</a:t>
            </a:r>
          </a:p>
        </p:txBody>
      </p:sp>
      <p:grpSp>
        <p:nvGrpSpPr>
          <p:cNvPr id="11" name="Grupo 10">
            <a:extLst>
              <a:ext uri="{FF2B5EF4-FFF2-40B4-BE49-F238E27FC236}">
                <a16:creationId xmlns:a16="http://schemas.microsoft.com/office/drawing/2014/main" id="{AD492574-E700-4603-B1B1-D9A615CB1E22}"/>
              </a:ext>
            </a:extLst>
          </p:cNvPr>
          <p:cNvGrpSpPr/>
          <p:nvPr/>
        </p:nvGrpSpPr>
        <p:grpSpPr>
          <a:xfrm>
            <a:off x="119336" y="5453849"/>
            <a:ext cx="1833087" cy="1393231"/>
            <a:chOff x="396089" y="5235430"/>
            <a:chExt cx="1833087" cy="1393231"/>
          </a:xfrm>
        </p:grpSpPr>
        <p:pic>
          <p:nvPicPr>
            <p:cNvPr id="12" name="Gráfico 11" descr="Huellas de animal">
              <a:hlinkClick r:id="rId3" action="ppaction://hlinksldjump"/>
              <a:extLst>
                <a:ext uri="{FF2B5EF4-FFF2-40B4-BE49-F238E27FC236}">
                  <a16:creationId xmlns:a16="http://schemas.microsoft.com/office/drawing/2014/main" id="{7EE5CA0D-16D3-42D7-B20E-47AD707BB91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432" y="5235430"/>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6330891E-2945-48BF-ABEC-DEFC5E983D6E}"/>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accent5">
                      <a:lumMod val="20000"/>
                      <a:lumOff val="80000"/>
                    </a:schemeClr>
                  </a:solidFill>
                  <a:effectLst>
                    <a:outerShdw blurRad="38100" dist="38100" dir="2700000" algn="tl">
                      <a:srgbClr val="000000">
                        <a:alpha val="43137"/>
                      </a:srgbClr>
                    </a:outerShdw>
                  </a:effectLst>
                </a:rPr>
                <a:t>INICIO</a:t>
              </a:r>
            </a:p>
          </p:txBody>
        </p:sp>
      </p:grpSp>
      <p:sp>
        <p:nvSpPr>
          <p:cNvPr id="15" name="Rectángulo 14">
            <a:extLst>
              <a:ext uri="{FF2B5EF4-FFF2-40B4-BE49-F238E27FC236}">
                <a16:creationId xmlns:a16="http://schemas.microsoft.com/office/drawing/2014/main" id="{C1EED261-498C-43DA-9F72-D7DD41F1E4E1}"/>
              </a:ext>
            </a:extLst>
          </p:cNvPr>
          <p:cNvSpPr/>
          <p:nvPr/>
        </p:nvSpPr>
        <p:spPr>
          <a:xfrm>
            <a:off x="9663512" y="1675239"/>
            <a:ext cx="2528488" cy="1815882"/>
          </a:xfrm>
          <a:prstGeom prst="rect">
            <a:avLst/>
          </a:prstGeom>
        </p:spPr>
        <p:txBody>
          <a:bodyPr wrap="square">
            <a:spAutoFit/>
          </a:bodyPr>
          <a:lstStyle/>
          <a:p>
            <a:pPr algn="ctr"/>
            <a:r>
              <a:rPr lang="es-MX" sz="1600" b="1" u="sng" spc="300" dirty="0">
                <a:solidFill>
                  <a:schemeClr val="bg1">
                    <a:lumMod val="95000"/>
                  </a:schemeClr>
                </a:solidFill>
              </a:rPr>
              <a:t>IMPORTANTE</a:t>
            </a:r>
          </a:p>
          <a:p>
            <a:pPr algn="ctr"/>
            <a:endParaRPr lang="es-MX" sz="1600" b="1" u="sng" spc="300" dirty="0">
              <a:solidFill>
                <a:schemeClr val="bg1">
                  <a:lumMod val="95000"/>
                </a:schemeClr>
              </a:solidFill>
            </a:endParaRPr>
          </a:p>
          <a:p>
            <a:endParaRPr lang="es-MX" sz="1600" dirty="0">
              <a:solidFill>
                <a:schemeClr val="bg1">
                  <a:lumMod val="95000"/>
                </a:schemeClr>
              </a:solidFill>
            </a:endParaRPr>
          </a:p>
          <a:p>
            <a:pPr marL="285750" indent="-285750" algn="ctr">
              <a:buFont typeface="Calibri" panose="020F0502020204030204" pitchFamily="34" charset="0"/>
              <a:buChar char="→"/>
            </a:pPr>
            <a:r>
              <a:rPr lang="es-MX" sz="1600" dirty="0">
                <a:solidFill>
                  <a:schemeClr val="bg1">
                    <a:lumMod val="95000"/>
                  </a:schemeClr>
                </a:solidFill>
              </a:rPr>
              <a:t>Carrera de alta demanda</a:t>
            </a:r>
          </a:p>
          <a:p>
            <a:pPr marL="285750" indent="-285750" algn="ctr">
              <a:buFont typeface="Calibri" panose="020F0502020204030204" pitchFamily="34" charset="0"/>
              <a:buChar char="→"/>
            </a:pPr>
            <a:endParaRPr lang="es-MX" sz="1600" dirty="0">
              <a:solidFill>
                <a:schemeClr val="bg1">
                  <a:lumMod val="95000"/>
                </a:schemeClr>
              </a:solidFill>
            </a:endParaRPr>
          </a:p>
          <a:p>
            <a:pPr marL="285750" indent="-285750" algn="ctr">
              <a:buFont typeface="Calibri" panose="020F0502020204030204" pitchFamily="34" charset="0"/>
              <a:buChar char="→"/>
            </a:pPr>
            <a:r>
              <a:rPr lang="es-MX" sz="1600" dirty="0">
                <a:solidFill>
                  <a:schemeClr val="bg1">
                    <a:lumMod val="95000"/>
                  </a:schemeClr>
                </a:solidFill>
              </a:rPr>
              <a:t>Carrera de ingreso indirecto​</a:t>
            </a:r>
          </a:p>
        </p:txBody>
      </p:sp>
    </p:spTree>
    <p:extLst>
      <p:ext uri="{BB962C8B-B14F-4D97-AF65-F5344CB8AC3E}">
        <p14:creationId xmlns:p14="http://schemas.microsoft.com/office/powerpoint/2010/main" val="2983998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254FE12-A523-4E82-B4CF-8C073D7F2FEA}"/>
              </a:ext>
            </a:extLst>
          </p:cNvPr>
          <p:cNvPicPr>
            <a:picLocks noChangeAspect="1"/>
          </p:cNvPicPr>
          <p:nvPr/>
        </p:nvPicPr>
        <p:blipFill rotWithShape="1">
          <a:blip r:embed="rId2"/>
          <a:srcRect l="41732" t="33192" r="11609" b="20586"/>
          <a:stretch/>
        </p:blipFill>
        <p:spPr>
          <a:xfrm>
            <a:off x="0" y="0"/>
            <a:ext cx="12192000" cy="6858000"/>
          </a:xfrm>
          <a:prstGeom prst="rect">
            <a:avLst/>
          </a:prstGeom>
        </p:spPr>
      </p:pic>
      <p:sp>
        <p:nvSpPr>
          <p:cNvPr id="6" name="Título 1">
            <a:extLst>
              <a:ext uri="{FF2B5EF4-FFF2-40B4-BE49-F238E27FC236}">
                <a16:creationId xmlns:a16="http://schemas.microsoft.com/office/drawing/2014/main" id="{B386AC8D-D823-4A68-8181-77AD507C77B5}"/>
              </a:ext>
            </a:extLst>
          </p:cNvPr>
          <p:cNvSpPr>
            <a:spLocks noGrp="1"/>
          </p:cNvSpPr>
          <p:nvPr>
            <p:ph type="title"/>
          </p:nvPr>
        </p:nvSpPr>
        <p:spPr>
          <a:xfrm>
            <a:off x="8328248" y="5849888"/>
            <a:ext cx="4032448" cy="1008112"/>
          </a:xfrm>
        </p:spPr>
        <p:txBody>
          <a:bodyPr>
            <a:noAutofit/>
          </a:bodyPr>
          <a:lstStyle/>
          <a:p>
            <a:pPr algn="l"/>
            <a:r>
              <a:rPr lang="es-MX" sz="6000" i="1" dirty="0">
                <a:latin typeface="Book Antiqua" panose="02040602050305030304" pitchFamily="18" charset="0"/>
                <a:ea typeface="+mn-ea"/>
                <a:cs typeface="Aharoni" panose="02010803020104030203" pitchFamily="2" charset="-79"/>
              </a:rPr>
              <a:t>Nutriología</a:t>
            </a:r>
          </a:p>
        </p:txBody>
      </p:sp>
      <p:sp>
        <p:nvSpPr>
          <p:cNvPr id="7" name="Rectángulo 6">
            <a:extLst>
              <a:ext uri="{FF2B5EF4-FFF2-40B4-BE49-F238E27FC236}">
                <a16:creationId xmlns:a16="http://schemas.microsoft.com/office/drawing/2014/main" id="{2ED9C97A-132D-42C4-96CA-1CFB345FC52A}"/>
              </a:ext>
            </a:extLst>
          </p:cNvPr>
          <p:cNvSpPr/>
          <p:nvPr/>
        </p:nvSpPr>
        <p:spPr>
          <a:xfrm>
            <a:off x="191344" y="116632"/>
            <a:ext cx="11809312" cy="1384995"/>
          </a:xfrm>
          <a:prstGeom prst="rect">
            <a:avLst/>
          </a:prstGeom>
        </p:spPr>
        <p:txBody>
          <a:bodyPr wrap="square">
            <a:spAutoFit/>
          </a:bodyPr>
          <a:lstStyle/>
          <a:p>
            <a:pPr algn="just"/>
            <a:r>
              <a:rPr lang="es-MX" sz="1400" b="1" spc="300" dirty="0">
                <a:solidFill>
                  <a:srgbClr val="FFC000"/>
                </a:solidFill>
              </a:rPr>
              <a:t>¿Qué es?</a:t>
            </a:r>
          </a:p>
          <a:p>
            <a:pPr algn="just"/>
            <a:endParaRPr lang="es-MX" sz="1400" dirty="0"/>
          </a:p>
          <a:p>
            <a:pPr algn="just"/>
            <a:r>
              <a:rPr lang="es-MX" sz="1400" dirty="0"/>
              <a:t>El objeto central de la nutriología es la alimentación, comprendida no solo como el acto de comer o asimilar los nutrimentos, sino como el conjunto de elementos fisiológicos (función de los órganos y requerimientos necesarios), socioculturales, psicoemocionales, económicos, educacionales, de disponibilidad y abasto, entre otros. De ahí la necesidad de que la formación del nutriólogo contemple los aspectos químico biológicos, de las ciencias de la salud y socioculturales. </a:t>
            </a:r>
          </a:p>
        </p:txBody>
      </p:sp>
      <p:sp>
        <p:nvSpPr>
          <p:cNvPr id="8" name="Rectángulo 7">
            <a:extLst>
              <a:ext uri="{FF2B5EF4-FFF2-40B4-BE49-F238E27FC236}">
                <a16:creationId xmlns:a16="http://schemas.microsoft.com/office/drawing/2014/main" id="{C6411842-D4B1-4722-BF20-D7C8E838B368}"/>
              </a:ext>
            </a:extLst>
          </p:cNvPr>
          <p:cNvSpPr/>
          <p:nvPr/>
        </p:nvSpPr>
        <p:spPr>
          <a:xfrm>
            <a:off x="191344" y="1618259"/>
            <a:ext cx="6552728" cy="1600438"/>
          </a:xfrm>
          <a:prstGeom prst="rect">
            <a:avLst/>
          </a:prstGeom>
        </p:spPr>
        <p:txBody>
          <a:bodyPr wrap="square">
            <a:spAutoFit/>
          </a:bodyPr>
          <a:lstStyle/>
          <a:p>
            <a:r>
              <a:rPr lang="es-MX" sz="1400" b="1" spc="300" dirty="0">
                <a:solidFill>
                  <a:srgbClr val="FFC000"/>
                </a:solidFill>
              </a:rPr>
              <a:t>¿Qué hace? </a:t>
            </a:r>
            <a:r>
              <a:rPr lang="es-MX" sz="1400" b="1" spc="300" dirty="0">
                <a:solidFill>
                  <a:srgbClr val="00FF00"/>
                </a:solidFill>
              </a:rPr>
              <a:t>​</a:t>
            </a:r>
          </a:p>
          <a:p>
            <a:endParaRPr lang="es-MX" sz="1400" b="1" spc="300" dirty="0">
              <a:solidFill>
                <a:schemeClr val="bg1"/>
              </a:solidFill>
            </a:endParaRPr>
          </a:p>
          <a:p>
            <a:pPr algn="just"/>
            <a:r>
              <a:rPr lang="es-MX" sz="1400" dirty="0"/>
              <a:t>Implementa y evalúa programas de promoción y atención a la salud en los ámbitos de la alimentación, nutrición y actividad física; con capacidad de incidir en la mejora de la calidad de vida en cualquier fase del ciclo vital del individuo, las familias y las comunidades; con fundamento en el pensamiento crítico y reflexivo, desde las perspectivas interdisciplinaria, de género e interculturalidad</a:t>
            </a:r>
          </a:p>
        </p:txBody>
      </p:sp>
      <p:sp>
        <p:nvSpPr>
          <p:cNvPr id="9" name="Rectángulo 8">
            <a:extLst>
              <a:ext uri="{FF2B5EF4-FFF2-40B4-BE49-F238E27FC236}">
                <a16:creationId xmlns:a16="http://schemas.microsoft.com/office/drawing/2014/main" id="{D1B71B2F-A552-454D-AB95-9906BE42C4AA}"/>
              </a:ext>
            </a:extLst>
          </p:cNvPr>
          <p:cNvSpPr/>
          <p:nvPr/>
        </p:nvSpPr>
        <p:spPr>
          <a:xfrm>
            <a:off x="191344" y="3335329"/>
            <a:ext cx="6408712" cy="2031325"/>
          </a:xfrm>
          <a:prstGeom prst="rect">
            <a:avLst/>
          </a:prstGeom>
        </p:spPr>
        <p:txBody>
          <a:bodyPr wrap="square">
            <a:spAutoFit/>
          </a:bodyPr>
          <a:lstStyle/>
          <a:p>
            <a:pPr algn="just"/>
            <a:r>
              <a:rPr lang="es-MX" sz="1400" b="1" spc="300" dirty="0">
                <a:solidFill>
                  <a:srgbClr val="FFC000"/>
                </a:solidFill>
              </a:rPr>
              <a:t>¿​Dónde es su campo de trabajo?</a:t>
            </a:r>
          </a:p>
          <a:p>
            <a:pPr algn="just"/>
            <a:endParaRPr lang="es-MX" sz="1400" b="1" spc="300" dirty="0">
              <a:solidFill>
                <a:srgbClr val="C00000"/>
              </a:solidFill>
            </a:endParaRPr>
          </a:p>
          <a:p>
            <a:pPr algn="just"/>
            <a:r>
              <a:rPr lang="es-MX" sz="1400" dirty="0"/>
              <a:t>Desarrolla su actividad profesional en instituciones de salud y de seguridad social públicas en los niveles federal, estatal y municipal y en instituciones privadas, formando parte del equipo interdisciplinario de salud. También en organizaciones no gubernamentales, en comunidades y grupos con características específicas y en instituciones educativas y de investigación. Asimismo, ejerce una práctica profesional privada orientada a la asesoría y desarrollo de programas de intervención dirigidos a la promoción de la salud integral de individuos, grupos y comunidades</a:t>
            </a:r>
          </a:p>
        </p:txBody>
      </p:sp>
      <p:sp>
        <p:nvSpPr>
          <p:cNvPr id="10" name="Rectángulo 9">
            <a:extLst>
              <a:ext uri="{FF2B5EF4-FFF2-40B4-BE49-F238E27FC236}">
                <a16:creationId xmlns:a16="http://schemas.microsoft.com/office/drawing/2014/main" id="{025E934D-EB0F-4663-810C-411402558DCB}"/>
              </a:ext>
            </a:extLst>
          </p:cNvPr>
          <p:cNvSpPr/>
          <p:nvPr/>
        </p:nvSpPr>
        <p:spPr>
          <a:xfrm>
            <a:off x="191344" y="5490102"/>
            <a:ext cx="3249883" cy="738664"/>
          </a:xfrm>
          <a:prstGeom prst="rect">
            <a:avLst/>
          </a:prstGeom>
        </p:spPr>
        <p:txBody>
          <a:bodyPr wrap="square">
            <a:spAutoFit/>
          </a:bodyPr>
          <a:lstStyle/>
          <a:p>
            <a:pPr algn="just"/>
            <a:r>
              <a:rPr lang="es-MX" sz="1400" b="1" spc="300" dirty="0">
                <a:solidFill>
                  <a:srgbClr val="FFC000"/>
                </a:solidFill>
              </a:rPr>
              <a:t>¿Dónde se estudia?</a:t>
            </a:r>
          </a:p>
          <a:p>
            <a:pPr algn="just"/>
            <a:endParaRPr lang="es-MX" sz="1400" b="1" spc="300" dirty="0">
              <a:solidFill>
                <a:schemeClr val="accent3">
                  <a:lumMod val="75000"/>
                </a:schemeClr>
              </a:solidFill>
            </a:endParaRPr>
          </a:p>
          <a:p>
            <a:r>
              <a:rPr lang="es-MX" sz="1400" dirty="0"/>
              <a:t>Facultad de Estudios Superiores Zaragoza</a:t>
            </a:r>
          </a:p>
        </p:txBody>
      </p:sp>
      <p:sp>
        <p:nvSpPr>
          <p:cNvPr id="11" name="Rectángulo 10">
            <a:extLst>
              <a:ext uri="{FF2B5EF4-FFF2-40B4-BE49-F238E27FC236}">
                <a16:creationId xmlns:a16="http://schemas.microsoft.com/office/drawing/2014/main" id="{8FF314C3-4B8B-424D-A51F-508DF1F4FF4C}"/>
              </a:ext>
            </a:extLst>
          </p:cNvPr>
          <p:cNvSpPr/>
          <p:nvPr/>
        </p:nvSpPr>
        <p:spPr>
          <a:xfrm>
            <a:off x="4045839" y="5712848"/>
            <a:ext cx="2076111" cy="1077218"/>
          </a:xfrm>
          <a:prstGeom prst="rect">
            <a:avLst/>
          </a:prstGeom>
        </p:spPr>
        <p:txBody>
          <a:bodyPr wrap="square">
            <a:spAutoFit/>
          </a:bodyPr>
          <a:lstStyle/>
          <a:p>
            <a:pPr algn="ctr"/>
            <a:r>
              <a:rPr lang="es-MX" sz="1600" b="1" u="sng" spc="300" dirty="0">
                <a:solidFill>
                  <a:schemeClr val="tx2">
                    <a:lumMod val="75000"/>
                  </a:schemeClr>
                </a:solidFill>
              </a:rPr>
              <a:t>IMPORTANTE</a:t>
            </a:r>
          </a:p>
          <a:p>
            <a:pPr algn="ctr"/>
            <a:endParaRPr lang="es-MX" sz="1600" dirty="0">
              <a:solidFill>
                <a:schemeClr val="tx2">
                  <a:lumMod val="75000"/>
                </a:schemeClr>
              </a:solidFill>
            </a:endParaRPr>
          </a:p>
          <a:p>
            <a:pPr marL="285750" indent="-285750" algn="ctr">
              <a:buFont typeface="Calibri" panose="020F0502020204030204" pitchFamily="34" charset="0"/>
              <a:buChar char="→"/>
            </a:pPr>
            <a:r>
              <a:rPr lang="es-MX" sz="1600" dirty="0">
                <a:solidFill>
                  <a:schemeClr val="tx2">
                    <a:lumMod val="75000"/>
                  </a:schemeClr>
                </a:solidFill>
              </a:rPr>
              <a:t>Carrera de alta demanda</a:t>
            </a:r>
          </a:p>
        </p:txBody>
      </p:sp>
      <p:grpSp>
        <p:nvGrpSpPr>
          <p:cNvPr id="12" name="Grupo 11">
            <a:extLst>
              <a:ext uri="{FF2B5EF4-FFF2-40B4-BE49-F238E27FC236}">
                <a16:creationId xmlns:a16="http://schemas.microsoft.com/office/drawing/2014/main" id="{B0F1FA0E-8627-4A87-ABE9-468FA2AB4E8E}"/>
              </a:ext>
            </a:extLst>
          </p:cNvPr>
          <p:cNvGrpSpPr/>
          <p:nvPr/>
        </p:nvGrpSpPr>
        <p:grpSpPr>
          <a:xfrm>
            <a:off x="6326465" y="5464769"/>
            <a:ext cx="1833087" cy="1393231"/>
            <a:chOff x="396089" y="5235430"/>
            <a:chExt cx="1833087" cy="1393231"/>
          </a:xfrm>
        </p:grpSpPr>
        <p:pic>
          <p:nvPicPr>
            <p:cNvPr id="13" name="Gráfico 12" descr="Huellas de animal">
              <a:hlinkClick r:id="rId3" action="ppaction://hlinksldjump"/>
              <a:extLst>
                <a:ext uri="{FF2B5EF4-FFF2-40B4-BE49-F238E27FC236}">
                  <a16:creationId xmlns:a16="http://schemas.microsoft.com/office/drawing/2014/main" id="{840131E0-5C23-45C1-82E8-D7F522624A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432" y="5235430"/>
              <a:ext cx="914400" cy="914400"/>
            </a:xfrm>
            <a:prstGeom prst="rect">
              <a:avLst/>
            </a:prstGeom>
          </p:spPr>
        </p:pic>
        <p:sp>
          <p:nvSpPr>
            <p:cNvPr id="14" name="CuadroTexto 13">
              <a:hlinkClick r:id="rId3" action="ppaction://hlinksldjump"/>
              <a:extLst>
                <a:ext uri="{FF2B5EF4-FFF2-40B4-BE49-F238E27FC236}">
                  <a16:creationId xmlns:a16="http://schemas.microsoft.com/office/drawing/2014/main" id="{04EA4714-86BA-4864-938B-B7F1F03B1370}"/>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FFCCFF"/>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013905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D01627B-B0E6-46D5-9DA5-07970F084C71}"/>
              </a:ext>
            </a:extLst>
          </p:cNvPr>
          <p:cNvPicPr>
            <a:picLocks noChangeAspect="1"/>
          </p:cNvPicPr>
          <p:nvPr/>
        </p:nvPicPr>
        <p:blipFill rotWithShape="1">
          <a:blip r:embed="rId2"/>
          <a:srcRect l="42253" t="32019" r="11679" b="22810"/>
          <a:stretch/>
        </p:blipFill>
        <p:spPr>
          <a:xfrm>
            <a:off x="1" y="0"/>
            <a:ext cx="12216680" cy="6885384"/>
          </a:xfrm>
          <a:prstGeom prst="rect">
            <a:avLst/>
          </a:prstGeom>
        </p:spPr>
      </p:pic>
      <p:sp>
        <p:nvSpPr>
          <p:cNvPr id="5" name="Título 1">
            <a:extLst>
              <a:ext uri="{FF2B5EF4-FFF2-40B4-BE49-F238E27FC236}">
                <a16:creationId xmlns:a16="http://schemas.microsoft.com/office/drawing/2014/main" id="{555F4C0D-CF6C-4720-B7F9-EEA6DEB0B072}"/>
              </a:ext>
            </a:extLst>
          </p:cNvPr>
          <p:cNvSpPr>
            <a:spLocks noGrp="1"/>
          </p:cNvSpPr>
          <p:nvPr>
            <p:ph type="title"/>
          </p:nvPr>
        </p:nvSpPr>
        <p:spPr>
          <a:xfrm>
            <a:off x="33442" y="5896333"/>
            <a:ext cx="4032448" cy="1008112"/>
          </a:xfrm>
        </p:spPr>
        <p:txBody>
          <a:bodyPr>
            <a:noAutofit/>
          </a:bodyPr>
          <a:lstStyle/>
          <a:p>
            <a:pPr algn="l"/>
            <a:r>
              <a:rPr lang="es-MX" sz="6000" i="1" dirty="0">
                <a:latin typeface="Book Antiqua" panose="02040602050305030304" pitchFamily="18" charset="0"/>
                <a:ea typeface="+mn-ea"/>
                <a:cs typeface="Aharoni" panose="02010803020104030203" pitchFamily="2" charset="-79"/>
              </a:rPr>
              <a:t>Odontología</a:t>
            </a:r>
          </a:p>
        </p:txBody>
      </p:sp>
      <p:sp>
        <p:nvSpPr>
          <p:cNvPr id="6" name="Rectángulo 5">
            <a:extLst>
              <a:ext uri="{FF2B5EF4-FFF2-40B4-BE49-F238E27FC236}">
                <a16:creationId xmlns:a16="http://schemas.microsoft.com/office/drawing/2014/main" id="{7E3D3904-99D0-42A6-A99C-64DD663C4A8A}"/>
              </a:ext>
            </a:extLst>
          </p:cNvPr>
          <p:cNvSpPr/>
          <p:nvPr/>
        </p:nvSpPr>
        <p:spPr>
          <a:xfrm>
            <a:off x="3071664" y="116632"/>
            <a:ext cx="8928992" cy="954107"/>
          </a:xfrm>
          <a:prstGeom prst="rect">
            <a:avLst/>
          </a:prstGeom>
        </p:spPr>
        <p:txBody>
          <a:bodyPr wrap="square">
            <a:spAutoFit/>
          </a:bodyPr>
          <a:lstStyle/>
          <a:p>
            <a:pPr algn="just"/>
            <a:r>
              <a:rPr lang="es-MX" sz="1400" b="1" spc="300" dirty="0">
                <a:solidFill>
                  <a:schemeClr val="bg1"/>
                </a:solidFill>
              </a:rPr>
              <a:t>¿Qué es?</a:t>
            </a:r>
          </a:p>
          <a:p>
            <a:pPr algn="just"/>
            <a:endParaRPr lang="es-MX" sz="1400" dirty="0"/>
          </a:p>
          <a:p>
            <a:pPr algn="just"/>
            <a:r>
              <a:rPr lang="es-MX" sz="1400" dirty="0"/>
              <a:t>Es una profesión que brinda atención bucodental integral a la población, en los niveles de diagnóstico, prevención, restauración y mantenimiento, con base en los avances científicos y tecnológicos, tanto a nivel individual como colectivo.</a:t>
            </a:r>
          </a:p>
        </p:txBody>
      </p:sp>
      <p:sp>
        <p:nvSpPr>
          <p:cNvPr id="7" name="Rectángulo 6">
            <a:extLst>
              <a:ext uri="{FF2B5EF4-FFF2-40B4-BE49-F238E27FC236}">
                <a16:creationId xmlns:a16="http://schemas.microsoft.com/office/drawing/2014/main" id="{144DC89A-3688-4BCE-99F6-DD9C5492FC70}"/>
              </a:ext>
            </a:extLst>
          </p:cNvPr>
          <p:cNvSpPr/>
          <p:nvPr/>
        </p:nvSpPr>
        <p:spPr>
          <a:xfrm>
            <a:off x="1775520" y="1208467"/>
            <a:ext cx="5832648" cy="1815882"/>
          </a:xfrm>
          <a:prstGeom prst="rect">
            <a:avLst/>
          </a:prstGeom>
        </p:spPr>
        <p:txBody>
          <a:bodyPr wrap="square">
            <a:spAutoFit/>
          </a:bodyPr>
          <a:lstStyle/>
          <a:p>
            <a:r>
              <a:rPr lang="es-MX" sz="1400" b="1" spc="300" dirty="0">
                <a:solidFill>
                  <a:schemeClr val="bg1"/>
                </a:solidFill>
              </a:rPr>
              <a:t>¿Qué hace? </a:t>
            </a:r>
            <a:r>
              <a:rPr lang="es-MX" sz="1400" b="1" spc="300" dirty="0">
                <a:solidFill>
                  <a:srgbClr val="00FF00"/>
                </a:solidFill>
              </a:rPr>
              <a:t>​</a:t>
            </a:r>
          </a:p>
          <a:p>
            <a:endParaRPr lang="es-MX" sz="1400" b="1" spc="300" dirty="0">
              <a:solidFill>
                <a:schemeClr val="bg1"/>
              </a:solidFill>
            </a:endParaRPr>
          </a:p>
          <a:p>
            <a:pPr marL="285750" indent="-285750" algn="just">
              <a:buFont typeface="Arial" panose="020B0604020202020204" pitchFamily="34" charset="0"/>
              <a:buChar char="•"/>
            </a:pPr>
            <a:r>
              <a:rPr lang="es-MX" sz="1400" dirty="0"/>
              <a:t>Diseñará estrategias para prevenir problemas de salud bucodental.</a:t>
            </a:r>
          </a:p>
          <a:p>
            <a:pPr marL="285750" indent="-285750" algn="just">
              <a:buFont typeface="Arial" panose="020B0604020202020204" pitchFamily="34" charset="0"/>
              <a:buChar char="•"/>
            </a:pPr>
            <a:r>
              <a:rPr lang="es-MX" sz="1400" dirty="0"/>
              <a:t>Identificará y diagnosticará las principales alteraciones bucodentales.</a:t>
            </a:r>
          </a:p>
          <a:p>
            <a:pPr marL="285750" indent="-285750" algn="just">
              <a:buFont typeface="Arial" panose="020B0604020202020204" pitchFamily="34" charset="0"/>
              <a:buChar char="•"/>
            </a:pPr>
            <a:r>
              <a:rPr lang="es-MX" sz="1400" dirty="0"/>
              <a:t>Evaluará la problemática de salud bucodental desde la perspectiva biológica, psicológica y social, con un enfoque multidisciplinario.</a:t>
            </a:r>
          </a:p>
          <a:p>
            <a:pPr marL="285750" indent="-285750" algn="just">
              <a:buFont typeface="Arial" panose="020B0604020202020204" pitchFamily="34" charset="0"/>
              <a:buChar char="•"/>
            </a:pPr>
            <a:r>
              <a:rPr lang="es-MX" sz="1400" dirty="0"/>
              <a:t>Incorporará los avances científicos y tecnológicos al ámbito de la odontología.</a:t>
            </a:r>
          </a:p>
        </p:txBody>
      </p:sp>
      <p:sp>
        <p:nvSpPr>
          <p:cNvPr id="8" name="Rectángulo 7">
            <a:extLst>
              <a:ext uri="{FF2B5EF4-FFF2-40B4-BE49-F238E27FC236}">
                <a16:creationId xmlns:a16="http://schemas.microsoft.com/office/drawing/2014/main" id="{3C17B150-F390-49B7-9AA4-C55D51CA514F}"/>
              </a:ext>
            </a:extLst>
          </p:cNvPr>
          <p:cNvSpPr/>
          <p:nvPr/>
        </p:nvSpPr>
        <p:spPr>
          <a:xfrm>
            <a:off x="1775519" y="3162077"/>
            <a:ext cx="5987337" cy="1169551"/>
          </a:xfrm>
          <a:prstGeom prst="rect">
            <a:avLst/>
          </a:prstGeom>
        </p:spPr>
        <p:txBody>
          <a:bodyPr wrap="square">
            <a:spAutoFit/>
          </a:bodyPr>
          <a:lstStyle/>
          <a:p>
            <a:pPr algn="just"/>
            <a:r>
              <a:rPr lang="es-MX" sz="1400" b="1" spc="300" dirty="0">
                <a:solidFill>
                  <a:schemeClr val="bg1"/>
                </a:solidFill>
              </a:rPr>
              <a:t>¿​Dónde es su campo de trabajo?</a:t>
            </a:r>
          </a:p>
          <a:p>
            <a:pPr algn="just"/>
            <a:endParaRPr lang="es-MX" sz="1400" b="1" spc="300" dirty="0">
              <a:solidFill>
                <a:srgbClr val="C00000"/>
              </a:solidFill>
            </a:endParaRPr>
          </a:p>
          <a:p>
            <a:pPr algn="just"/>
            <a:r>
              <a:rPr lang="es-MX" sz="1400" dirty="0"/>
              <a:t>Se encuentra en el ejercicio privado de la profesión. También puede trabajar en forma individual, en grupos médicos multidisciplinarios, o bien, en el terreno de los seguros dentales, que actualmente ofrece otras posibilidades laborales.</a:t>
            </a:r>
          </a:p>
        </p:txBody>
      </p:sp>
      <p:sp>
        <p:nvSpPr>
          <p:cNvPr id="9" name="Rectángulo 8">
            <a:extLst>
              <a:ext uri="{FF2B5EF4-FFF2-40B4-BE49-F238E27FC236}">
                <a16:creationId xmlns:a16="http://schemas.microsoft.com/office/drawing/2014/main" id="{FA4C9A7F-CBCD-4B93-97C8-907012984DF3}"/>
              </a:ext>
            </a:extLst>
          </p:cNvPr>
          <p:cNvSpPr/>
          <p:nvPr/>
        </p:nvSpPr>
        <p:spPr>
          <a:xfrm>
            <a:off x="8220683" y="5691719"/>
            <a:ext cx="3249883" cy="954107"/>
          </a:xfrm>
          <a:prstGeom prst="rect">
            <a:avLst/>
          </a:prstGeom>
        </p:spPr>
        <p:txBody>
          <a:bodyPr wrap="square">
            <a:spAutoFit/>
          </a:bodyPr>
          <a:lstStyle/>
          <a:p>
            <a:pPr algn="just"/>
            <a:r>
              <a:rPr lang="es-MX" sz="1400" b="1" spc="300" dirty="0">
                <a:solidFill>
                  <a:schemeClr val="bg1"/>
                </a:solidFill>
              </a:rPr>
              <a:t>¿Dónde se estudia?</a:t>
            </a:r>
          </a:p>
          <a:p>
            <a:pPr algn="just"/>
            <a:endParaRPr lang="es-MX" sz="1400" b="1" spc="300" dirty="0">
              <a:solidFill>
                <a:schemeClr val="accent3">
                  <a:lumMod val="75000"/>
                </a:schemeClr>
              </a:solidFill>
            </a:endParaRPr>
          </a:p>
          <a:p>
            <a:r>
              <a:rPr lang="es-MX" sz="1400" dirty="0"/>
              <a:t>Escuela Nacional de Estudios Superiores Unidad León</a:t>
            </a:r>
          </a:p>
        </p:txBody>
      </p:sp>
      <p:sp>
        <p:nvSpPr>
          <p:cNvPr id="10" name="Rectángulo 9">
            <a:extLst>
              <a:ext uri="{FF2B5EF4-FFF2-40B4-BE49-F238E27FC236}">
                <a16:creationId xmlns:a16="http://schemas.microsoft.com/office/drawing/2014/main" id="{176DA9C9-6423-4BE3-9A26-EAC1F0F0D801}"/>
              </a:ext>
            </a:extLst>
          </p:cNvPr>
          <p:cNvSpPr/>
          <p:nvPr/>
        </p:nvSpPr>
        <p:spPr>
          <a:xfrm>
            <a:off x="1559496" y="4539803"/>
            <a:ext cx="6566616" cy="1384995"/>
          </a:xfrm>
          <a:prstGeom prst="rect">
            <a:avLst/>
          </a:prstGeom>
        </p:spPr>
        <p:txBody>
          <a:bodyPr wrap="square">
            <a:spAutoFit/>
          </a:bodyPr>
          <a:lstStyle/>
          <a:p>
            <a:pPr algn="just"/>
            <a:r>
              <a:rPr lang="es-MX" sz="1400" b="1" spc="300" dirty="0">
                <a:solidFill>
                  <a:schemeClr val="bg1"/>
                </a:solidFill>
              </a:rPr>
              <a:t>Condiciones Particulares</a:t>
            </a:r>
          </a:p>
          <a:p>
            <a:pPr algn="just"/>
            <a:endParaRPr lang="es-MX" sz="1400" dirty="0"/>
          </a:p>
          <a:p>
            <a:pPr algn="just"/>
            <a:r>
              <a:rPr lang="es-MX" sz="1400" dirty="0"/>
              <a:t>Es necesario considerar como factor fundamental vivir en León o en alguna ciudad cercana, ya que esta carrera sólo se imparte en dicha ciudad, como también la alta inversión que implica trabajar de manera independiente, por el costo que representa el equipamiento del consultorio para poder ofrecer un servicio de calidad.</a:t>
            </a:r>
          </a:p>
        </p:txBody>
      </p:sp>
      <p:sp>
        <p:nvSpPr>
          <p:cNvPr id="11" name="Rectángulo 10">
            <a:extLst>
              <a:ext uri="{FF2B5EF4-FFF2-40B4-BE49-F238E27FC236}">
                <a16:creationId xmlns:a16="http://schemas.microsoft.com/office/drawing/2014/main" id="{1E5093B3-EBEE-4F57-AFD5-2EFBFDC87225}"/>
              </a:ext>
            </a:extLst>
          </p:cNvPr>
          <p:cNvSpPr/>
          <p:nvPr/>
        </p:nvSpPr>
        <p:spPr>
          <a:xfrm>
            <a:off x="7335709" y="1455718"/>
            <a:ext cx="2576715" cy="1200329"/>
          </a:xfrm>
          <a:prstGeom prst="rect">
            <a:avLst/>
          </a:prstGeom>
        </p:spPr>
        <p:txBody>
          <a:bodyPr wrap="square">
            <a:spAutoFit/>
          </a:bodyPr>
          <a:lstStyle/>
          <a:p>
            <a:pPr algn="ctr"/>
            <a:r>
              <a:rPr lang="es-MX" b="1" u="sng" spc="300" dirty="0">
                <a:solidFill>
                  <a:schemeClr val="bg1"/>
                </a:solidFill>
              </a:rPr>
              <a:t>IMPORTANTE</a:t>
            </a:r>
          </a:p>
          <a:p>
            <a:endParaRPr lang="es-MX" dirty="0">
              <a:solidFill>
                <a:schemeClr val="bg1"/>
              </a:solidFill>
            </a:endParaRPr>
          </a:p>
          <a:p>
            <a:pPr marL="285750" indent="-285750" algn="ctr">
              <a:buFont typeface="Calibri" panose="020F0502020204030204" pitchFamily="34" charset="0"/>
              <a:buChar char="→"/>
            </a:pPr>
            <a:r>
              <a:rPr lang="es-MX" dirty="0">
                <a:solidFill>
                  <a:schemeClr val="bg1"/>
                </a:solidFill>
              </a:rPr>
              <a:t>Carrera de alta demanda</a:t>
            </a:r>
          </a:p>
        </p:txBody>
      </p:sp>
      <p:grpSp>
        <p:nvGrpSpPr>
          <p:cNvPr id="12" name="Grupo 11">
            <a:extLst>
              <a:ext uri="{FF2B5EF4-FFF2-40B4-BE49-F238E27FC236}">
                <a16:creationId xmlns:a16="http://schemas.microsoft.com/office/drawing/2014/main" id="{16870C7C-8636-42FB-A59F-E196156E48C2}"/>
              </a:ext>
            </a:extLst>
          </p:cNvPr>
          <p:cNvGrpSpPr/>
          <p:nvPr/>
        </p:nvGrpSpPr>
        <p:grpSpPr>
          <a:xfrm>
            <a:off x="7852616" y="3442692"/>
            <a:ext cx="1833087" cy="1329879"/>
            <a:chOff x="396089" y="5298782"/>
            <a:chExt cx="1833087" cy="1329879"/>
          </a:xfrm>
        </p:grpSpPr>
        <p:pic>
          <p:nvPicPr>
            <p:cNvPr id="13" name="Gráfico 12" descr="Huellas de animal">
              <a:hlinkClick r:id="rId3" action="ppaction://hlinksldjump"/>
              <a:extLst>
                <a:ext uri="{FF2B5EF4-FFF2-40B4-BE49-F238E27FC236}">
                  <a16:creationId xmlns:a16="http://schemas.microsoft.com/office/drawing/2014/main" id="{18436FE4-6C3D-4F0B-B1CC-2B719BE618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429" y="5298782"/>
              <a:ext cx="914400" cy="914400"/>
            </a:xfrm>
            <a:prstGeom prst="rect">
              <a:avLst/>
            </a:prstGeom>
          </p:spPr>
        </p:pic>
        <p:sp>
          <p:nvSpPr>
            <p:cNvPr id="14" name="CuadroTexto 13">
              <a:hlinkClick r:id="rId3" action="ppaction://hlinksldjump"/>
              <a:extLst>
                <a:ext uri="{FF2B5EF4-FFF2-40B4-BE49-F238E27FC236}">
                  <a16:creationId xmlns:a16="http://schemas.microsoft.com/office/drawing/2014/main" id="{292F4FA4-BF7F-426F-BA57-6034CF78BA78}"/>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74AEDB"/>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612570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F458C13-07A8-4592-BBC6-99339C97F01E}"/>
              </a:ext>
            </a:extLst>
          </p:cNvPr>
          <p:cNvPicPr>
            <a:picLocks noChangeAspect="1"/>
          </p:cNvPicPr>
          <p:nvPr/>
        </p:nvPicPr>
        <p:blipFill rotWithShape="1">
          <a:blip r:embed="rId2"/>
          <a:srcRect l="41732" t="31091" r="11610" b="22688"/>
          <a:stretch/>
        </p:blipFill>
        <p:spPr>
          <a:xfrm>
            <a:off x="-1" y="0"/>
            <a:ext cx="12192001" cy="6858000"/>
          </a:xfrm>
          <a:prstGeom prst="rect">
            <a:avLst/>
          </a:prstGeom>
        </p:spPr>
      </p:pic>
      <p:sp>
        <p:nvSpPr>
          <p:cNvPr id="4" name="Título 1">
            <a:extLst>
              <a:ext uri="{FF2B5EF4-FFF2-40B4-BE49-F238E27FC236}">
                <a16:creationId xmlns:a16="http://schemas.microsoft.com/office/drawing/2014/main" id="{495F47A7-1FD7-4D2C-ACB4-1C1C51F9C624}"/>
              </a:ext>
            </a:extLst>
          </p:cNvPr>
          <p:cNvSpPr>
            <a:spLocks noGrp="1"/>
          </p:cNvSpPr>
          <p:nvPr>
            <p:ph type="title"/>
          </p:nvPr>
        </p:nvSpPr>
        <p:spPr>
          <a:xfrm>
            <a:off x="8159552" y="0"/>
            <a:ext cx="4032448" cy="1008112"/>
          </a:xfrm>
        </p:spPr>
        <p:txBody>
          <a:bodyPr>
            <a:noAutofit/>
          </a:bodyPr>
          <a:lstStyle/>
          <a:p>
            <a:pPr algn="l"/>
            <a:r>
              <a:rPr lang="es-MX" sz="6000" i="1" dirty="0">
                <a:latin typeface="Book Antiqua" panose="02040602050305030304" pitchFamily="18" charset="0"/>
                <a:ea typeface="+mn-ea"/>
                <a:cs typeface="Aharoni" panose="02010803020104030203" pitchFamily="2" charset="-79"/>
              </a:rPr>
              <a:t>Optometría</a:t>
            </a:r>
          </a:p>
        </p:txBody>
      </p:sp>
      <p:sp>
        <p:nvSpPr>
          <p:cNvPr id="5" name="Rectángulo 4">
            <a:extLst>
              <a:ext uri="{FF2B5EF4-FFF2-40B4-BE49-F238E27FC236}">
                <a16:creationId xmlns:a16="http://schemas.microsoft.com/office/drawing/2014/main" id="{FD1C5812-F4D7-4349-864D-DCCD6E9F7BC1}"/>
              </a:ext>
            </a:extLst>
          </p:cNvPr>
          <p:cNvSpPr/>
          <p:nvPr/>
        </p:nvSpPr>
        <p:spPr>
          <a:xfrm>
            <a:off x="2639616" y="116632"/>
            <a:ext cx="4536504" cy="1600438"/>
          </a:xfrm>
          <a:prstGeom prst="rect">
            <a:avLst/>
          </a:prstGeom>
        </p:spPr>
        <p:txBody>
          <a:bodyPr wrap="square">
            <a:spAutoFit/>
          </a:bodyPr>
          <a:lstStyle/>
          <a:p>
            <a:pPr algn="just"/>
            <a:r>
              <a:rPr lang="es-MX" sz="1400" b="1" spc="300" dirty="0">
                <a:solidFill>
                  <a:srgbClr val="996633"/>
                </a:solidFill>
              </a:rPr>
              <a:t>¿Qué es?</a:t>
            </a:r>
          </a:p>
          <a:p>
            <a:pPr algn="just"/>
            <a:endParaRPr lang="es-MX" sz="1400" dirty="0"/>
          </a:p>
          <a:p>
            <a:pPr algn="just"/>
            <a:r>
              <a:rPr lang="es-MX" sz="1400" dirty="0"/>
              <a:t>En su ejercicio profesional el y la optometrista se basan en la prevención, la detección, la evaluación, el tratamiento y la rehabilitación, lo que le permita investigar sobre anomalías estructurales oculares, alteraciones visuales, así como atender las necesidades de la población.</a:t>
            </a:r>
          </a:p>
        </p:txBody>
      </p:sp>
      <p:sp>
        <p:nvSpPr>
          <p:cNvPr id="6" name="Rectángulo 5">
            <a:extLst>
              <a:ext uri="{FF2B5EF4-FFF2-40B4-BE49-F238E27FC236}">
                <a16:creationId xmlns:a16="http://schemas.microsoft.com/office/drawing/2014/main" id="{BA66B02E-9EF4-4EB7-B2E4-8DF324F935E1}"/>
              </a:ext>
            </a:extLst>
          </p:cNvPr>
          <p:cNvSpPr/>
          <p:nvPr/>
        </p:nvSpPr>
        <p:spPr>
          <a:xfrm>
            <a:off x="1893078" y="1916579"/>
            <a:ext cx="5328592" cy="954107"/>
          </a:xfrm>
          <a:prstGeom prst="rect">
            <a:avLst/>
          </a:prstGeom>
        </p:spPr>
        <p:txBody>
          <a:bodyPr wrap="square">
            <a:spAutoFit/>
          </a:bodyPr>
          <a:lstStyle/>
          <a:p>
            <a:r>
              <a:rPr lang="es-MX" sz="1400" b="1" spc="300" dirty="0">
                <a:solidFill>
                  <a:srgbClr val="996633"/>
                </a:solidFill>
              </a:rPr>
              <a:t>¿Qué hace? </a:t>
            </a:r>
            <a:r>
              <a:rPr lang="es-MX" sz="1400" b="1" spc="300" dirty="0">
                <a:solidFill>
                  <a:srgbClr val="00FF00"/>
                </a:solidFill>
              </a:rPr>
              <a:t>​</a:t>
            </a:r>
          </a:p>
          <a:p>
            <a:endParaRPr lang="es-MX" sz="1400" b="1" spc="300" dirty="0">
              <a:solidFill>
                <a:schemeClr val="bg1"/>
              </a:solidFill>
            </a:endParaRPr>
          </a:p>
          <a:p>
            <a:pPr algn="just"/>
            <a:r>
              <a:rPr lang="es-MX" sz="1400" dirty="0"/>
              <a:t>Sus actividades profesionales se agrupan en: evaluación, detección, tratamiento y prevención de las disfunciones visuales.</a:t>
            </a:r>
          </a:p>
        </p:txBody>
      </p:sp>
      <p:sp>
        <p:nvSpPr>
          <p:cNvPr id="7" name="Rectángulo 6">
            <a:extLst>
              <a:ext uri="{FF2B5EF4-FFF2-40B4-BE49-F238E27FC236}">
                <a16:creationId xmlns:a16="http://schemas.microsoft.com/office/drawing/2014/main" id="{736BC8AD-1C25-4892-BD1A-6C01082613C6}"/>
              </a:ext>
            </a:extLst>
          </p:cNvPr>
          <p:cNvSpPr/>
          <p:nvPr/>
        </p:nvSpPr>
        <p:spPr>
          <a:xfrm>
            <a:off x="1208339" y="3070196"/>
            <a:ext cx="5987337" cy="2031325"/>
          </a:xfrm>
          <a:prstGeom prst="rect">
            <a:avLst/>
          </a:prstGeom>
        </p:spPr>
        <p:txBody>
          <a:bodyPr wrap="square">
            <a:spAutoFit/>
          </a:bodyPr>
          <a:lstStyle/>
          <a:p>
            <a:pPr algn="just"/>
            <a:r>
              <a:rPr lang="es-MX" sz="1400" b="1" spc="300" dirty="0">
                <a:solidFill>
                  <a:srgbClr val="996633"/>
                </a:solidFill>
              </a:rPr>
              <a:t>¿​Dónde es su campo de trabajo?</a:t>
            </a:r>
          </a:p>
          <a:p>
            <a:pPr algn="just"/>
            <a:endParaRPr lang="es-MX" sz="1400" b="1" spc="300" dirty="0">
              <a:solidFill>
                <a:srgbClr val="C00000"/>
              </a:solidFill>
            </a:endParaRPr>
          </a:p>
          <a:p>
            <a:pPr marL="285750" indent="-285750" algn="just">
              <a:buFont typeface="Arial" panose="020B0604020202020204" pitchFamily="34" charset="0"/>
              <a:buChar char="•"/>
            </a:pPr>
            <a:r>
              <a:rPr lang="es-MX" sz="1400" dirty="0"/>
              <a:t>Consultorios oftalmológicos.</a:t>
            </a:r>
          </a:p>
          <a:p>
            <a:pPr marL="285750" indent="-285750" algn="just">
              <a:buFont typeface="Arial" panose="020B0604020202020204" pitchFamily="34" charset="0"/>
              <a:buChar char="•"/>
            </a:pPr>
            <a:r>
              <a:rPr lang="es-MX" sz="1400" dirty="0"/>
              <a:t>Clínicas.</a:t>
            </a:r>
          </a:p>
          <a:p>
            <a:pPr marL="285750" indent="-285750" algn="just">
              <a:buFont typeface="Arial" panose="020B0604020202020204" pitchFamily="34" charset="0"/>
              <a:buChar char="•"/>
            </a:pPr>
            <a:r>
              <a:rPr lang="es-MX" sz="1400" dirty="0"/>
              <a:t>Hospitales.</a:t>
            </a:r>
          </a:p>
          <a:p>
            <a:pPr marL="285750" indent="-285750" algn="just">
              <a:buFont typeface="Arial" panose="020B0604020202020204" pitchFamily="34" charset="0"/>
              <a:buChar char="•"/>
            </a:pPr>
            <a:r>
              <a:rPr lang="es-MX" sz="1400" dirty="0"/>
              <a:t>Óptica</a:t>
            </a:r>
          </a:p>
          <a:p>
            <a:pPr marL="285750" indent="-285750" algn="just">
              <a:buFont typeface="Arial" panose="020B0604020202020204" pitchFamily="34" charset="0"/>
              <a:buChar char="•"/>
            </a:pPr>
            <a:r>
              <a:rPr lang="es-MX" sz="1400" dirty="0"/>
              <a:t>Industrias y empresas del ramo óptico.</a:t>
            </a:r>
          </a:p>
          <a:p>
            <a:pPr marL="285750" indent="-285750" algn="just">
              <a:buFont typeface="Arial" panose="020B0604020202020204" pitchFamily="34" charset="0"/>
              <a:buChar char="•"/>
            </a:pPr>
            <a:r>
              <a:rPr lang="es-MX" sz="1400" dirty="0"/>
              <a:t>Sector salud y educativo.</a:t>
            </a:r>
          </a:p>
          <a:p>
            <a:pPr marL="285750" indent="-285750" algn="just">
              <a:buFont typeface="Arial" panose="020B0604020202020204" pitchFamily="34" charset="0"/>
              <a:buChar char="•"/>
            </a:pPr>
            <a:r>
              <a:rPr lang="es-MX" sz="1400" dirty="0"/>
              <a:t>Docencia e investigación.</a:t>
            </a:r>
          </a:p>
        </p:txBody>
      </p:sp>
      <p:sp>
        <p:nvSpPr>
          <p:cNvPr id="8" name="Rectángulo 7">
            <a:extLst>
              <a:ext uri="{FF2B5EF4-FFF2-40B4-BE49-F238E27FC236}">
                <a16:creationId xmlns:a16="http://schemas.microsoft.com/office/drawing/2014/main" id="{E541F473-C6B2-41FB-84F3-067C3EAF4CCB}"/>
              </a:ext>
            </a:extLst>
          </p:cNvPr>
          <p:cNvSpPr/>
          <p:nvPr/>
        </p:nvSpPr>
        <p:spPr>
          <a:xfrm>
            <a:off x="3431704" y="5248384"/>
            <a:ext cx="3249883" cy="1384995"/>
          </a:xfrm>
          <a:prstGeom prst="rect">
            <a:avLst/>
          </a:prstGeom>
        </p:spPr>
        <p:txBody>
          <a:bodyPr wrap="square">
            <a:spAutoFit/>
          </a:bodyPr>
          <a:lstStyle/>
          <a:p>
            <a:pPr algn="just"/>
            <a:r>
              <a:rPr lang="es-MX" sz="1400" b="1" spc="300" dirty="0">
                <a:solidFill>
                  <a:srgbClr val="996633"/>
                </a:solidFill>
              </a:rPr>
              <a:t>¿Dónde se estudia?</a:t>
            </a:r>
          </a:p>
          <a:p>
            <a:pPr marL="285750" indent="-285750" algn="just">
              <a:buFont typeface="Arial" panose="020B0604020202020204" pitchFamily="34" charset="0"/>
              <a:buChar char="•"/>
            </a:pPr>
            <a:endParaRPr lang="es-MX" sz="1400" dirty="0"/>
          </a:p>
          <a:p>
            <a:pPr algn="just"/>
            <a:r>
              <a:rPr lang="es-MX" sz="1400" dirty="0"/>
              <a:t>Facultad de Estudios Superiores Iztacala</a:t>
            </a:r>
          </a:p>
          <a:p>
            <a:pPr algn="just"/>
            <a:endParaRPr lang="es-MX" sz="1400" dirty="0"/>
          </a:p>
          <a:p>
            <a:pPr algn="just"/>
            <a:r>
              <a:rPr lang="es-MX" sz="1400" dirty="0"/>
              <a:t>Escuela Nacional de Estudios Superiores Unidad León</a:t>
            </a:r>
          </a:p>
        </p:txBody>
      </p:sp>
      <p:grpSp>
        <p:nvGrpSpPr>
          <p:cNvPr id="9" name="Grupo 8">
            <a:extLst>
              <a:ext uri="{FF2B5EF4-FFF2-40B4-BE49-F238E27FC236}">
                <a16:creationId xmlns:a16="http://schemas.microsoft.com/office/drawing/2014/main" id="{5E7232D5-0904-47B6-9DD4-8AD6C50516B5}"/>
              </a:ext>
            </a:extLst>
          </p:cNvPr>
          <p:cNvGrpSpPr/>
          <p:nvPr/>
        </p:nvGrpSpPr>
        <p:grpSpPr>
          <a:xfrm>
            <a:off x="7176120" y="5103970"/>
            <a:ext cx="1833087" cy="1329879"/>
            <a:chOff x="396089" y="5298782"/>
            <a:chExt cx="1833087" cy="1329879"/>
          </a:xfrm>
        </p:grpSpPr>
        <p:pic>
          <p:nvPicPr>
            <p:cNvPr id="10" name="Gráfico 9" descr="Huellas de animal">
              <a:hlinkClick r:id="rId3" action="ppaction://hlinksldjump"/>
              <a:extLst>
                <a:ext uri="{FF2B5EF4-FFF2-40B4-BE49-F238E27FC236}">
                  <a16:creationId xmlns:a16="http://schemas.microsoft.com/office/drawing/2014/main" id="{D4C19818-C0D9-4BE9-8F66-D55F329407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429" y="5298782"/>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A5098739-13AD-4426-BB06-64FA83EB5948}"/>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83C9B6"/>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297396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FA2A848-C981-4CB7-A342-1CB90D161435}"/>
              </a:ext>
            </a:extLst>
          </p:cNvPr>
          <p:cNvPicPr>
            <a:picLocks noChangeAspect="1"/>
          </p:cNvPicPr>
          <p:nvPr/>
        </p:nvPicPr>
        <p:blipFill rotWithShape="1">
          <a:blip r:embed="rId2"/>
          <a:srcRect l="42322" t="33192" r="11610" b="20586"/>
          <a:stretch/>
        </p:blipFill>
        <p:spPr>
          <a:xfrm>
            <a:off x="0" y="5081"/>
            <a:ext cx="12192000" cy="6877538"/>
          </a:xfrm>
          <a:prstGeom prst="rect">
            <a:avLst/>
          </a:prstGeom>
        </p:spPr>
      </p:pic>
      <p:sp>
        <p:nvSpPr>
          <p:cNvPr id="5" name="Título 1">
            <a:extLst>
              <a:ext uri="{FF2B5EF4-FFF2-40B4-BE49-F238E27FC236}">
                <a16:creationId xmlns:a16="http://schemas.microsoft.com/office/drawing/2014/main" id="{41C054AD-D65C-4DFC-8965-6663AFD9B8AF}"/>
              </a:ext>
            </a:extLst>
          </p:cNvPr>
          <p:cNvSpPr>
            <a:spLocks noGrp="1"/>
          </p:cNvSpPr>
          <p:nvPr>
            <p:ph type="title"/>
          </p:nvPr>
        </p:nvSpPr>
        <p:spPr>
          <a:xfrm>
            <a:off x="3184030" y="0"/>
            <a:ext cx="5823940" cy="1008112"/>
          </a:xfrm>
        </p:spPr>
        <p:txBody>
          <a:bodyPr>
            <a:noAutofit/>
          </a:bodyPr>
          <a:lstStyle/>
          <a:p>
            <a:pPr algn="l"/>
            <a:r>
              <a:rPr lang="es-MX" sz="6000" i="1" dirty="0">
                <a:latin typeface="Book Antiqua" panose="02040602050305030304" pitchFamily="18" charset="0"/>
                <a:ea typeface="+mn-ea"/>
                <a:cs typeface="Aharoni" panose="02010803020104030203" pitchFamily="2" charset="-79"/>
              </a:rPr>
              <a:t>Órtesis y Prótesis</a:t>
            </a:r>
          </a:p>
        </p:txBody>
      </p:sp>
      <p:sp>
        <p:nvSpPr>
          <p:cNvPr id="6" name="Rectángulo 5">
            <a:extLst>
              <a:ext uri="{FF2B5EF4-FFF2-40B4-BE49-F238E27FC236}">
                <a16:creationId xmlns:a16="http://schemas.microsoft.com/office/drawing/2014/main" id="{E976C61A-E7C6-4E4F-96F9-70A84A11A6C7}"/>
              </a:ext>
            </a:extLst>
          </p:cNvPr>
          <p:cNvSpPr/>
          <p:nvPr/>
        </p:nvSpPr>
        <p:spPr>
          <a:xfrm>
            <a:off x="8832304" y="116632"/>
            <a:ext cx="2576715" cy="1200329"/>
          </a:xfrm>
          <a:prstGeom prst="rect">
            <a:avLst/>
          </a:prstGeom>
        </p:spPr>
        <p:txBody>
          <a:bodyPr wrap="square">
            <a:spAutoFit/>
          </a:bodyPr>
          <a:lstStyle/>
          <a:p>
            <a:pPr algn="ctr"/>
            <a:r>
              <a:rPr lang="es-MX" b="1" u="sng" spc="300" dirty="0">
                <a:solidFill>
                  <a:srgbClr val="996633"/>
                </a:solidFill>
              </a:rPr>
              <a:t>IMPORTANTE</a:t>
            </a:r>
          </a:p>
          <a:p>
            <a:endParaRPr lang="es-MX" dirty="0">
              <a:solidFill>
                <a:srgbClr val="996633"/>
              </a:solidFill>
            </a:endParaRPr>
          </a:p>
          <a:p>
            <a:pPr marL="285750" indent="-285750" algn="ctr">
              <a:buFont typeface="Calibri" panose="020F0502020204030204" pitchFamily="34" charset="0"/>
              <a:buChar char="→"/>
            </a:pPr>
            <a:r>
              <a:rPr lang="es-MX" dirty="0">
                <a:solidFill>
                  <a:srgbClr val="996633"/>
                </a:solidFill>
              </a:rPr>
              <a:t>Carrera de ingreso indirecto</a:t>
            </a:r>
          </a:p>
        </p:txBody>
      </p:sp>
      <p:sp>
        <p:nvSpPr>
          <p:cNvPr id="7" name="Rectángulo 6">
            <a:extLst>
              <a:ext uri="{FF2B5EF4-FFF2-40B4-BE49-F238E27FC236}">
                <a16:creationId xmlns:a16="http://schemas.microsoft.com/office/drawing/2014/main" id="{B770F1AB-F5F5-4FDF-B213-2AD572871E25}"/>
              </a:ext>
            </a:extLst>
          </p:cNvPr>
          <p:cNvSpPr/>
          <p:nvPr/>
        </p:nvSpPr>
        <p:spPr>
          <a:xfrm>
            <a:off x="911424" y="1008112"/>
            <a:ext cx="10009112" cy="1169551"/>
          </a:xfrm>
          <a:prstGeom prst="rect">
            <a:avLst/>
          </a:prstGeom>
        </p:spPr>
        <p:txBody>
          <a:bodyPr wrap="square">
            <a:spAutoFit/>
          </a:bodyPr>
          <a:lstStyle/>
          <a:p>
            <a:pPr algn="just"/>
            <a:r>
              <a:rPr lang="es-MX" sz="1400" b="1" spc="300" dirty="0">
                <a:solidFill>
                  <a:schemeClr val="accent6">
                    <a:lumMod val="75000"/>
                  </a:schemeClr>
                </a:solidFill>
              </a:rPr>
              <a:t>¿Qué es?</a:t>
            </a:r>
          </a:p>
          <a:p>
            <a:pPr algn="just"/>
            <a:endParaRPr lang="es-MX" sz="1400" dirty="0"/>
          </a:p>
          <a:p>
            <a:pPr algn="just"/>
            <a:r>
              <a:rPr lang="es-MX" sz="1400" dirty="0"/>
              <a:t>Es una licenciatura con una visión integral para la valoración y el manejo ortésico (elemento que ayuda a corregir alguna parte del cuerpo)  y protésico (Colocación o sustitución de una parte del cuerpo) de las personas con discapacidad del sistema neuro-músculo-esquelético desde una perspectiva interdisciplinaria.</a:t>
            </a:r>
          </a:p>
        </p:txBody>
      </p:sp>
      <p:sp>
        <p:nvSpPr>
          <p:cNvPr id="8" name="Rectángulo 7">
            <a:extLst>
              <a:ext uri="{FF2B5EF4-FFF2-40B4-BE49-F238E27FC236}">
                <a16:creationId xmlns:a16="http://schemas.microsoft.com/office/drawing/2014/main" id="{A159FF0C-2329-497E-8860-845271ED6EC9}"/>
              </a:ext>
            </a:extLst>
          </p:cNvPr>
          <p:cNvSpPr/>
          <p:nvPr/>
        </p:nvSpPr>
        <p:spPr>
          <a:xfrm>
            <a:off x="911424" y="2272753"/>
            <a:ext cx="9793088" cy="1169551"/>
          </a:xfrm>
          <a:prstGeom prst="rect">
            <a:avLst/>
          </a:prstGeom>
        </p:spPr>
        <p:txBody>
          <a:bodyPr wrap="square">
            <a:spAutoFit/>
          </a:bodyPr>
          <a:lstStyle/>
          <a:p>
            <a:r>
              <a:rPr lang="es-MX" sz="1400" b="1" spc="300" dirty="0">
                <a:solidFill>
                  <a:schemeClr val="accent6">
                    <a:lumMod val="75000"/>
                  </a:schemeClr>
                </a:solidFill>
              </a:rPr>
              <a:t>¿Qué hace? </a:t>
            </a:r>
            <a:r>
              <a:rPr lang="es-MX" sz="1400" b="1" spc="300" dirty="0">
                <a:solidFill>
                  <a:srgbClr val="00FF00"/>
                </a:solidFill>
              </a:rPr>
              <a:t>​</a:t>
            </a:r>
          </a:p>
          <a:p>
            <a:endParaRPr lang="es-MX" sz="1400" b="1" spc="300" dirty="0">
              <a:solidFill>
                <a:schemeClr val="bg1"/>
              </a:solidFill>
            </a:endParaRPr>
          </a:p>
          <a:p>
            <a:pPr marL="285750" indent="-285750" algn="just">
              <a:buFont typeface="Arial" panose="020B0604020202020204" pitchFamily="34" charset="0"/>
              <a:buChar char="•"/>
            </a:pPr>
            <a:r>
              <a:rPr lang="es-MX" sz="1400" dirty="0"/>
              <a:t>Realiza valoraciones </a:t>
            </a:r>
            <a:r>
              <a:rPr lang="es-MX" sz="1400" dirty="0" err="1"/>
              <a:t>anátomo</a:t>
            </a:r>
            <a:r>
              <a:rPr lang="es-MX" sz="1400" dirty="0"/>
              <a:t>-funcionales y biomecánicas para determinar el mejor componente de órtesis o prótesis.</a:t>
            </a:r>
          </a:p>
          <a:p>
            <a:pPr marL="285750" indent="-285750" algn="just">
              <a:buFont typeface="Arial" panose="020B0604020202020204" pitchFamily="34" charset="0"/>
              <a:buChar char="•"/>
            </a:pPr>
            <a:r>
              <a:rPr lang="es-MX" sz="1400" dirty="0"/>
              <a:t>Interpreta los diagnósticos y analizar la historia clínica del paciente con respecto a su discapacidad, colaborando con el equipo multidisciplinario.</a:t>
            </a:r>
          </a:p>
        </p:txBody>
      </p:sp>
      <p:sp>
        <p:nvSpPr>
          <p:cNvPr id="9" name="Rectángulo 8">
            <a:extLst>
              <a:ext uri="{FF2B5EF4-FFF2-40B4-BE49-F238E27FC236}">
                <a16:creationId xmlns:a16="http://schemas.microsoft.com/office/drawing/2014/main" id="{69FEC8BA-938B-4E53-9E69-D3FE9EF0E2A6}"/>
              </a:ext>
            </a:extLst>
          </p:cNvPr>
          <p:cNvSpPr/>
          <p:nvPr/>
        </p:nvSpPr>
        <p:spPr>
          <a:xfrm>
            <a:off x="909828" y="3537394"/>
            <a:ext cx="9434644" cy="1384995"/>
          </a:xfrm>
          <a:prstGeom prst="rect">
            <a:avLst/>
          </a:prstGeom>
        </p:spPr>
        <p:txBody>
          <a:bodyPr wrap="square">
            <a:spAutoFit/>
          </a:bodyPr>
          <a:lstStyle/>
          <a:p>
            <a:pPr algn="just"/>
            <a:r>
              <a:rPr lang="es-MX" sz="1400" b="1" spc="300" dirty="0">
                <a:solidFill>
                  <a:schemeClr val="accent6">
                    <a:lumMod val="75000"/>
                  </a:schemeClr>
                </a:solidFill>
              </a:rPr>
              <a:t>¿​Dónde es su campo de trabajo?</a:t>
            </a:r>
          </a:p>
          <a:p>
            <a:pPr algn="just"/>
            <a:endParaRPr lang="es-MX" sz="1400" b="1" spc="300" dirty="0">
              <a:solidFill>
                <a:srgbClr val="C00000"/>
              </a:solidFill>
            </a:endParaRPr>
          </a:p>
          <a:p>
            <a:pPr marL="285750" indent="-285750" algn="just">
              <a:buFont typeface="Arial" panose="020B0604020202020204" pitchFamily="34" charset="0"/>
              <a:buChar char="•"/>
            </a:pPr>
            <a:r>
              <a:rPr lang="es-MX" sz="1400" dirty="0"/>
              <a:t>Instituciones de atención a la salud, incluyendo servicios hospitalarios públicos y privados.</a:t>
            </a:r>
          </a:p>
          <a:p>
            <a:pPr marL="285750" indent="-285750" algn="just">
              <a:buFont typeface="Arial" panose="020B0604020202020204" pitchFamily="34" charset="0"/>
              <a:buChar char="•"/>
            </a:pPr>
            <a:r>
              <a:rPr lang="es-MX" sz="1400" dirty="0"/>
              <a:t>En los múltiples comercios que distribuyen órtesis y prótesis, a fin de evitar el empirismo prevalente en su prescripción, fabricación y adaptación.</a:t>
            </a:r>
          </a:p>
          <a:p>
            <a:pPr marL="285750" indent="-285750" algn="just">
              <a:buFont typeface="Arial" panose="020B0604020202020204" pitchFamily="34" charset="0"/>
              <a:buChar char="•"/>
            </a:pPr>
            <a:r>
              <a:rPr lang="es-MX" sz="1400" dirty="0"/>
              <a:t>Universidades, centros de enseñanza e investigación.</a:t>
            </a:r>
          </a:p>
        </p:txBody>
      </p:sp>
      <p:sp>
        <p:nvSpPr>
          <p:cNvPr id="10" name="Rectángulo 9">
            <a:extLst>
              <a:ext uri="{FF2B5EF4-FFF2-40B4-BE49-F238E27FC236}">
                <a16:creationId xmlns:a16="http://schemas.microsoft.com/office/drawing/2014/main" id="{BF5E3996-9322-4FE9-B9E4-8E5BE27E8149}"/>
              </a:ext>
            </a:extLst>
          </p:cNvPr>
          <p:cNvSpPr/>
          <p:nvPr/>
        </p:nvSpPr>
        <p:spPr>
          <a:xfrm>
            <a:off x="909828" y="5017479"/>
            <a:ext cx="5771759" cy="738664"/>
          </a:xfrm>
          <a:prstGeom prst="rect">
            <a:avLst/>
          </a:prstGeom>
        </p:spPr>
        <p:txBody>
          <a:bodyPr wrap="square">
            <a:spAutoFit/>
          </a:bodyPr>
          <a:lstStyle/>
          <a:p>
            <a:pPr algn="just"/>
            <a:r>
              <a:rPr lang="es-MX" sz="1400" b="1" spc="300" dirty="0">
                <a:solidFill>
                  <a:schemeClr val="accent6">
                    <a:lumMod val="75000"/>
                  </a:schemeClr>
                </a:solidFill>
              </a:rPr>
              <a:t>¿Dónde se estudia?</a:t>
            </a:r>
          </a:p>
          <a:p>
            <a:pPr marL="285750" indent="-285750" algn="just">
              <a:buFont typeface="Arial" panose="020B0604020202020204" pitchFamily="34" charset="0"/>
              <a:buChar char="•"/>
            </a:pPr>
            <a:endParaRPr lang="es-MX" sz="1400" dirty="0"/>
          </a:p>
          <a:p>
            <a:pPr algn="just"/>
            <a:r>
              <a:rPr lang="es-MX" sz="1400" dirty="0"/>
              <a:t>Escuela Nacional de Estudios Superiores, Unidad Juriquilla, Querétaro​</a:t>
            </a:r>
          </a:p>
        </p:txBody>
      </p:sp>
      <p:grpSp>
        <p:nvGrpSpPr>
          <p:cNvPr id="11" name="Grupo 10">
            <a:extLst>
              <a:ext uri="{FF2B5EF4-FFF2-40B4-BE49-F238E27FC236}">
                <a16:creationId xmlns:a16="http://schemas.microsoft.com/office/drawing/2014/main" id="{3428868D-27CA-46A8-99A3-42022F81621F}"/>
              </a:ext>
            </a:extLst>
          </p:cNvPr>
          <p:cNvGrpSpPr/>
          <p:nvPr/>
        </p:nvGrpSpPr>
        <p:grpSpPr>
          <a:xfrm>
            <a:off x="7915760" y="5237564"/>
            <a:ext cx="1833087" cy="1329879"/>
            <a:chOff x="396089" y="5298782"/>
            <a:chExt cx="1833087" cy="1329879"/>
          </a:xfrm>
        </p:grpSpPr>
        <p:pic>
          <p:nvPicPr>
            <p:cNvPr id="12" name="Gráfico 11" descr="Huellas de animal">
              <a:hlinkClick r:id="rId3" action="ppaction://hlinksldjump"/>
              <a:extLst>
                <a:ext uri="{FF2B5EF4-FFF2-40B4-BE49-F238E27FC236}">
                  <a16:creationId xmlns:a16="http://schemas.microsoft.com/office/drawing/2014/main" id="{583B9453-584C-459D-BE80-7D34695976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429" y="5298782"/>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F9E71027-4C34-4DA6-82E6-7D4361EFFAC3}"/>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bg2">
                      <a:lumMod val="5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04024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FED3E7C-038D-4901-B871-B20208B486FD}"/>
              </a:ext>
            </a:extLst>
          </p:cNvPr>
          <p:cNvPicPr>
            <a:picLocks noChangeAspect="1"/>
          </p:cNvPicPr>
          <p:nvPr/>
        </p:nvPicPr>
        <p:blipFill rotWithShape="1">
          <a:blip r:embed="rId2"/>
          <a:srcRect l="41732" t="34244" r="11609" b="20585"/>
          <a:stretch/>
        </p:blipFill>
        <p:spPr>
          <a:xfrm>
            <a:off x="430" y="-27384"/>
            <a:ext cx="12191570" cy="6885384"/>
          </a:xfrm>
          <a:prstGeom prst="rect">
            <a:avLst/>
          </a:prstGeom>
        </p:spPr>
      </p:pic>
      <p:sp>
        <p:nvSpPr>
          <p:cNvPr id="5" name="Título 1">
            <a:extLst>
              <a:ext uri="{FF2B5EF4-FFF2-40B4-BE49-F238E27FC236}">
                <a16:creationId xmlns:a16="http://schemas.microsoft.com/office/drawing/2014/main" id="{9C2CB5C8-3A90-4CB7-A8BE-700D790F5380}"/>
              </a:ext>
            </a:extLst>
          </p:cNvPr>
          <p:cNvSpPr>
            <a:spLocks noGrp="1"/>
          </p:cNvSpPr>
          <p:nvPr>
            <p:ph type="title"/>
          </p:nvPr>
        </p:nvSpPr>
        <p:spPr>
          <a:xfrm>
            <a:off x="10270" y="-27384"/>
            <a:ext cx="3344018" cy="1008112"/>
          </a:xfrm>
        </p:spPr>
        <p:txBody>
          <a:bodyPr>
            <a:noAutofit/>
          </a:bodyPr>
          <a:lstStyle/>
          <a:p>
            <a:pPr algn="l"/>
            <a:r>
              <a:rPr lang="es-MX" sz="6000" i="1" dirty="0">
                <a:latin typeface="Book Antiqua" panose="02040602050305030304" pitchFamily="18" charset="0"/>
                <a:ea typeface="+mn-ea"/>
                <a:cs typeface="Aharoni" panose="02010803020104030203" pitchFamily="2" charset="-79"/>
              </a:rPr>
              <a:t>Psicología</a:t>
            </a:r>
          </a:p>
        </p:txBody>
      </p:sp>
      <p:sp>
        <p:nvSpPr>
          <p:cNvPr id="6" name="Rectángulo 5">
            <a:extLst>
              <a:ext uri="{FF2B5EF4-FFF2-40B4-BE49-F238E27FC236}">
                <a16:creationId xmlns:a16="http://schemas.microsoft.com/office/drawing/2014/main" id="{0D94AE0E-BD56-4A66-8987-449CCED119FC}"/>
              </a:ext>
            </a:extLst>
          </p:cNvPr>
          <p:cNvSpPr/>
          <p:nvPr/>
        </p:nvSpPr>
        <p:spPr>
          <a:xfrm>
            <a:off x="191344" y="980728"/>
            <a:ext cx="5760640" cy="1815882"/>
          </a:xfrm>
          <a:prstGeom prst="rect">
            <a:avLst/>
          </a:prstGeom>
        </p:spPr>
        <p:txBody>
          <a:bodyPr wrap="square">
            <a:spAutoFit/>
          </a:bodyPr>
          <a:lstStyle/>
          <a:p>
            <a:pPr algn="just"/>
            <a:r>
              <a:rPr lang="es-MX" sz="1400" b="1" spc="300" dirty="0">
                <a:solidFill>
                  <a:schemeClr val="accent5">
                    <a:lumMod val="75000"/>
                  </a:schemeClr>
                </a:solidFill>
              </a:rPr>
              <a:t>¿Qué es?</a:t>
            </a:r>
          </a:p>
          <a:p>
            <a:pPr algn="just"/>
            <a:endParaRPr lang="es-MX" sz="1400" dirty="0"/>
          </a:p>
          <a:p>
            <a:pPr algn="just"/>
            <a:r>
              <a:rPr lang="es-MX" sz="1400" dirty="0"/>
              <a:t>Profesionista con una visión sólida y actualizada, plural y crítica acerca de los campos de conocimiento como también de la intervención profesional de la disciplina. El psicólogo es apto para identificar, valorar, proponer alternativas de prevención y solución para diversas situaciones derivadas de la interacción entre los individuos, grupos, instituciones o comunidades con el fin de lograr un mejor desarrollo propio y social</a:t>
            </a:r>
          </a:p>
        </p:txBody>
      </p:sp>
      <p:sp>
        <p:nvSpPr>
          <p:cNvPr id="7" name="Rectángulo 6">
            <a:extLst>
              <a:ext uri="{FF2B5EF4-FFF2-40B4-BE49-F238E27FC236}">
                <a16:creationId xmlns:a16="http://schemas.microsoft.com/office/drawing/2014/main" id="{831897C9-A1C3-407D-A3C1-1934F19F75C4}"/>
              </a:ext>
            </a:extLst>
          </p:cNvPr>
          <p:cNvSpPr/>
          <p:nvPr/>
        </p:nvSpPr>
        <p:spPr>
          <a:xfrm>
            <a:off x="6233459" y="82025"/>
            <a:ext cx="3344018" cy="2246769"/>
          </a:xfrm>
          <a:prstGeom prst="rect">
            <a:avLst/>
          </a:prstGeom>
        </p:spPr>
        <p:txBody>
          <a:bodyPr wrap="square">
            <a:spAutoFit/>
          </a:bodyPr>
          <a:lstStyle/>
          <a:p>
            <a:r>
              <a:rPr lang="es-MX" sz="1400" b="1" spc="300" dirty="0">
                <a:solidFill>
                  <a:schemeClr val="accent5">
                    <a:lumMod val="75000"/>
                  </a:schemeClr>
                </a:solidFill>
              </a:rPr>
              <a:t>¿Qué hace? ​</a:t>
            </a:r>
          </a:p>
          <a:p>
            <a:endParaRPr lang="es-MX" sz="1400" b="1" spc="300" dirty="0">
              <a:solidFill>
                <a:schemeClr val="bg1"/>
              </a:solidFill>
            </a:endParaRPr>
          </a:p>
          <a:p>
            <a:pPr algn="just"/>
            <a:r>
              <a:rPr lang="es-MX" sz="1400" dirty="0"/>
              <a:t>Detecta, reflexiona, diagnostica,  planea, diseña, rehabilita, investiga y modifica, supervisa y previene, así como valora, interviene, orienta y asesora, situaciones problemáticas o de dificultad tanto individuales, colectivas o sociales a nivel local, regional,</a:t>
            </a:r>
          </a:p>
          <a:p>
            <a:pPr algn="just"/>
            <a:r>
              <a:rPr lang="es-MX" sz="1400" dirty="0"/>
              <a:t>nacional y mundial</a:t>
            </a:r>
          </a:p>
        </p:txBody>
      </p:sp>
      <p:sp>
        <p:nvSpPr>
          <p:cNvPr id="8" name="Rectángulo 7">
            <a:extLst>
              <a:ext uri="{FF2B5EF4-FFF2-40B4-BE49-F238E27FC236}">
                <a16:creationId xmlns:a16="http://schemas.microsoft.com/office/drawing/2014/main" id="{5FCADC7F-12CC-469D-A640-53941C094D4E}"/>
              </a:ext>
            </a:extLst>
          </p:cNvPr>
          <p:cNvSpPr/>
          <p:nvPr/>
        </p:nvSpPr>
        <p:spPr>
          <a:xfrm>
            <a:off x="191344" y="2908101"/>
            <a:ext cx="5760640" cy="1384995"/>
          </a:xfrm>
          <a:prstGeom prst="rect">
            <a:avLst/>
          </a:prstGeom>
        </p:spPr>
        <p:txBody>
          <a:bodyPr wrap="square">
            <a:spAutoFit/>
          </a:bodyPr>
          <a:lstStyle/>
          <a:p>
            <a:pPr algn="just"/>
            <a:r>
              <a:rPr lang="es-MX" sz="1400" b="1" spc="300" dirty="0">
                <a:solidFill>
                  <a:schemeClr val="accent5">
                    <a:lumMod val="75000"/>
                  </a:schemeClr>
                </a:solidFill>
              </a:rPr>
              <a:t>¿​Dónde es su campo de trabajo?</a:t>
            </a:r>
          </a:p>
          <a:p>
            <a:pPr algn="just"/>
            <a:endParaRPr lang="es-MX" sz="1400" b="1" spc="300" dirty="0">
              <a:solidFill>
                <a:srgbClr val="C00000"/>
              </a:solidFill>
            </a:endParaRPr>
          </a:p>
          <a:p>
            <a:pPr algn="just"/>
            <a:r>
              <a:rPr lang="es-MX" sz="1400" dirty="0"/>
              <a:t>El campo de trabajo es muy amplio, ya que puede desarrollarse en educación, salud y producción, entre otras áreas, de ahí que labora en institutos de investigación, laboratorios, escuelas,  clínicas, centros penitenciarios, consejerías y consultorías, por mencionar algunos ejemplos.</a:t>
            </a:r>
          </a:p>
        </p:txBody>
      </p:sp>
      <p:sp>
        <p:nvSpPr>
          <p:cNvPr id="9" name="Rectángulo 8">
            <a:extLst>
              <a:ext uri="{FF2B5EF4-FFF2-40B4-BE49-F238E27FC236}">
                <a16:creationId xmlns:a16="http://schemas.microsoft.com/office/drawing/2014/main" id="{DD21E510-90BF-43F5-9CBE-E82194C8112E}"/>
              </a:ext>
            </a:extLst>
          </p:cNvPr>
          <p:cNvSpPr/>
          <p:nvPr/>
        </p:nvSpPr>
        <p:spPr>
          <a:xfrm>
            <a:off x="6258288" y="2438203"/>
            <a:ext cx="5771759" cy="1600438"/>
          </a:xfrm>
          <a:prstGeom prst="rect">
            <a:avLst/>
          </a:prstGeom>
        </p:spPr>
        <p:txBody>
          <a:bodyPr wrap="square">
            <a:spAutoFit/>
          </a:bodyPr>
          <a:lstStyle/>
          <a:p>
            <a:pPr algn="just"/>
            <a:r>
              <a:rPr lang="es-MX" sz="1400" b="1" spc="300" dirty="0">
                <a:solidFill>
                  <a:schemeClr val="accent5">
                    <a:lumMod val="75000"/>
                  </a:schemeClr>
                </a:solidFill>
              </a:rPr>
              <a:t>¿Dónde se estudia?</a:t>
            </a:r>
          </a:p>
          <a:p>
            <a:pPr marL="285750" indent="-285750" algn="just">
              <a:buFont typeface="Arial" panose="020B0604020202020204" pitchFamily="34" charset="0"/>
              <a:buChar char="•"/>
            </a:pPr>
            <a:endParaRPr lang="es-MX" sz="1400" dirty="0"/>
          </a:p>
          <a:p>
            <a:pPr algn="just"/>
            <a:r>
              <a:rPr lang="es-MX" sz="1400" dirty="0"/>
              <a:t>Facultad de Psicología</a:t>
            </a:r>
          </a:p>
          <a:p>
            <a:pPr algn="just"/>
            <a:endParaRPr lang="es-MX" sz="1400" dirty="0"/>
          </a:p>
          <a:p>
            <a:pPr algn="just"/>
            <a:r>
              <a:rPr lang="es-MX" sz="1400" dirty="0"/>
              <a:t>Facultad de Estudios Superiores Iztacala</a:t>
            </a:r>
          </a:p>
          <a:p>
            <a:pPr algn="just"/>
            <a:endParaRPr lang="es-MX" sz="1400" dirty="0"/>
          </a:p>
          <a:p>
            <a:pPr algn="just"/>
            <a:r>
              <a:rPr lang="es-MX" sz="1400" dirty="0"/>
              <a:t>Facultad de Estudios Superiores Zaragoza​</a:t>
            </a:r>
          </a:p>
        </p:txBody>
      </p:sp>
      <p:sp>
        <p:nvSpPr>
          <p:cNvPr id="10" name="Rectángulo 9">
            <a:extLst>
              <a:ext uri="{FF2B5EF4-FFF2-40B4-BE49-F238E27FC236}">
                <a16:creationId xmlns:a16="http://schemas.microsoft.com/office/drawing/2014/main" id="{9EDCB4F8-C93D-45C2-B03B-E91D69B11483}"/>
              </a:ext>
            </a:extLst>
          </p:cNvPr>
          <p:cNvSpPr/>
          <p:nvPr/>
        </p:nvSpPr>
        <p:spPr>
          <a:xfrm>
            <a:off x="9642664" y="2996952"/>
            <a:ext cx="2855640" cy="1846659"/>
          </a:xfrm>
          <a:prstGeom prst="rect">
            <a:avLst/>
          </a:prstGeom>
        </p:spPr>
        <p:txBody>
          <a:bodyPr wrap="square">
            <a:spAutoFit/>
          </a:bodyPr>
          <a:lstStyle/>
          <a:p>
            <a:pPr algn="ctr"/>
            <a:r>
              <a:rPr lang="es-MX" sz="1600" b="1" u="sng" spc="300" dirty="0">
                <a:solidFill>
                  <a:schemeClr val="accent5">
                    <a:lumMod val="75000"/>
                  </a:schemeClr>
                </a:solidFill>
              </a:rPr>
              <a:t>IMPORTANTE</a:t>
            </a:r>
          </a:p>
          <a:p>
            <a:endParaRPr lang="es-MX" sz="1600" dirty="0">
              <a:solidFill>
                <a:srgbClr val="996633"/>
              </a:solidFill>
            </a:endParaRPr>
          </a:p>
          <a:p>
            <a:pPr marL="285750" indent="-285750">
              <a:buFont typeface="Calibri" panose="020F0502020204030204" pitchFamily="34" charset="0"/>
              <a:buChar char="→"/>
            </a:pPr>
            <a:r>
              <a:rPr lang="es-MX" sz="1600" dirty="0">
                <a:solidFill>
                  <a:schemeClr val="accent5">
                    <a:lumMod val="75000"/>
                  </a:schemeClr>
                </a:solidFill>
              </a:rPr>
              <a:t>Carrera de alta demanda​</a:t>
            </a:r>
          </a:p>
          <a:p>
            <a:pPr marL="285750" indent="-285750">
              <a:buFont typeface="Calibri" panose="020F0502020204030204" pitchFamily="34" charset="0"/>
              <a:buChar char="→"/>
            </a:pPr>
            <a:endParaRPr lang="es-MX" sz="1600" dirty="0">
              <a:solidFill>
                <a:schemeClr val="accent5">
                  <a:lumMod val="75000"/>
                </a:schemeClr>
              </a:solidFill>
            </a:endParaRPr>
          </a:p>
          <a:p>
            <a:pPr marL="285750" indent="-285750">
              <a:buFont typeface="Calibri" panose="020F0502020204030204" pitchFamily="34" charset="0"/>
              <a:buChar char="→"/>
            </a:pPr>
            <a:r>
              <a:rPr lang="es-MX" sz="1600" dirty="0">
                <a:solidFill>
                  <a:schemeClr val="accent5">
                    <a:lumMod val="75000"/>
                  </a:schemeClr>
                </a:solidFill>
              </a:rPr>
              <a:t>Cuenta también con modalidad a distancia y/o abierta</a:t>
            </a:r>
            <a:r>
              <a:rPr lang="es-MX" dirty="0">
                <a:solidFill>
                  <a:schemeClr val="accent5">
                    <a:lumMod val="75000"/>
                  </a:schemeClr>
                </a:solidFill>
              </a:rPr>
              <a:t>​</a:t>
            </a:r>
          </a:p>
        </p:txBody>
      </p:sp>
      <p:grpSp>
        <p:nvGrpSpPr>
          <p:cNvPr id="11" name="Grupo 10">
            <a:extLst>
              <a:ext uri="{FF2B5EF4-FFF2-40B4-BE49-F238E27FC236}">
                <a16:creationId xmlns:a16="http://schemas.microsoft.com/office/drawing/2014/main" id="{E09A763E-BCF3-459F-9954-3F672D0F6A9C}"/>
              </a:ext>
            </a:extLst>
          </p:cNvPr>
          <p:cNvGrpSpPr/>
          <p:nvPr/>
        </p:nvGrpSpPr>
        <p:grpSpPr>
          <a:xfrm>
            <a:off x="3355506" y="31768"/>
            <a:ext cx="1833087" cy="1329879"/>
            <a:chOff x="396089" y="5298782"/>
            <a:chExt cx="1833087" cy="1329879"/>
          </a:xfrm>
        </p:grpSpPr>
        <p:pic>
          <p:nvPicPr>
            <p:cNvPr id="12" name="Gráfico 11" descr="Huellas de animal">
              <a:hlinkClick r:id="rId3" action="ppaction://hlinksldjump"/>
              <a:extLst>
                <a:ext uri="{FF2B5EF4-FFF2-40B4-BE49-F238E27FC236}">
                  <a16:creationId xmlns:a16="http://schemas.microsoft.com/office/drawing/2014/main" id="{51D7CA3F-A1BD-44C8-B5B0-3616207F2F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429" y="5298782"/>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543E1659-4B18-4546-9D93-370AA9C39EC4}"/>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accent1">
                      <a:lumMod val="5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942214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srcRect l="41758" t="33398" r="11572" b="20703"/>
          <a:stretch>
            <a:fillRect/>
          </a:stretch>
        </p:blipFill>
        <p:spPr bwMode="auto">
          <a:xfrm>
            <a:off x="1588" y="0"/>
            <a:ext cx="12190412" cy="6858000"/>
          </a:xfrm>
          <a:prstGeom prst="rect">
            <a:avLst/>
          </a:prstGeom>
          <a:noFill/>
          <a:ln w="9525">
            <a:noFill/>
            <a:miter lim="800000"/>
            <a:headEnd/>
            <a:tailEnd/>
          </a:ln>
          <a:effectLst/>
        </p:spPr>
      </p:pic>
      <p:sp>
        <p:nvSpPr>
          <p:cNvPr id="5" name="4 CuadroTexto"/>
          <p:cNvSpPr txBox="1"/>
          <p:nvPr/>
        </p:nvSpPr>
        <p:spPr>
          <a:xfrm>
            <a:off x="3024166" y="428604"/>
            <a:ext cx="2857520" cy="6247864"/>
          </a:xfrm>
          <a:prstGeom prst="rect">
            <a:avLst/>
          </a:prstGeom>
          <a:noFill/>
        </p:spPr>
        <p:txBody>
          <a:bodyPr wrap="square" rtlCol="0">
            <a:spAutoFit/>
          </a:bodyPr>
          <a:lstStyle/>
          <a:p>
            <a:pPr marL="285750" indent="-285750">
              <a:buClr>
                <a:srgbClr val="CFA50B"/>
              </a:buClr>
              <a:buFont typeface="Wingdings" panose="05000000000000000000" pitchFamily="2" charset="2"/>
              <a:buChar char="v"/>
            </a:pPr>
            <a:r>
              <a:rPr lang="es-MX" sz="1600" dirty="0">
                <a:solidFill>
                  <a:schemeClr val="bg1"/>
                </a:solidFill>
                <a:hlinkClick r:id="rId3" action="ppaction://hlinksldjump">
                  <a:extLst>
                    <a:ext uri="{A12FA001-AC4F-418D-AE19-62706E023703}">
                      <ahyp:hlinkClr xmlns:ahyp="http://schemas.microsoft.com/office/drawing/2018/hyperlinkcolor" val="tx"/>
                    </a:ext>
                  </a:extLst>
                </a:hlinkClick>
              </a:rPr>
              <a:t>Biología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4" action="ppaction://hlinksldjump">
                  <a:extLst>
                    <a:ext uri="{A12FA001-AC4F-418D-AE19-62706E023703}">
                      <ahyp:hlinkClr xmlns:ahyp="http://schemas.microsoft.com/office/drawing/2018/hyperlinkcolor" val="tx"/>
                    </a:ext>
                  </a:extLst>
                </a:hlinkClick>
              </a:rPr>
              <a:t>Bioquímica diagnóstica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5" action="ppaction://hlinksldjump">
                  <a:extLst>
                    <a:ext uri="{A12FA001-AC4F-418D-AE19-62706E023703}">
                      <ahyp:hlinkClr xmlns:ahyp="http://schemas.microsoft.com/office/drawing/2018/hyperlinkcolor" val="tx"/>
                    </a:ext>
                  </a:extLst>
                </a:hlinkClick>
              </a:rPr>
              <a:t>Ciencia forense  </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6" action="ppaction://hlinksldjump">
                  <a:extLst>
                    <a:ext uri="{A12FA001-AC4F-418D-AE19-62706E023703}">
                      <ahyp:hlinkClr xmlns:ahyp="http://schemas.microsoft.com/office/drawing/2018/hyperlinkcolor" val="tx"/>
                    </a:ext>
                  </a:extLst>
                </a:hlinkClick>
              </a:rPr>
              <a:t>Ciencia agrogenómica  </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7" action="ppaction://hlinksldjump">
                  <a:extLst>
                    <a:ext uri="{A12FA001-AC4F-418D-AE19-62706E023703}">
                      <ahyp:hlinkClr xmlns:ahyp="http://schemas.microsoft.com/office/drawing/2018/hyperlinkcolor" val="tx"/>
                    </a:ext>
                  </a:extLst>
                </a:hlinkClick>
              </a:rPr>
              <a:t>Ciencias ambientales </a:t>
            </a:r>
          </a:p>
          <a:p>
            <a:pPr marL="285750" indent="-285750">
              <a:buClr>
                <a:srgbClr val="CFA50B"/>
              </a:buClr>
              <a:buFont typeface="Wingdings" panose="05000000000000000000" pitchFamily="2" charset="2"/>
              <a:buChar char="v"/>
            </a:pPr>
            <a:endParaRPr lang="es-MX" sz="1600" dirty="0">
              <a:solidFill>
                <a:schemeClr val="bg1"/>
              </a:solidFill>
              <a:hlinkClick r:id="rId7" action="ppaction://hlinksldjump">
                <a:extLst>
                  <a:ext uri="{A12FA001-AC4F-418D-AE19-62706E023703}">
                    <ahyp:hlinkClr xmlns:ahyp="http://schemas.microsoft.com/office/drawing/2018/hyperlinkcolor" val="tx"/>
                  </a:ext>
                </a:extLst>
              </a:hlinkClick>
            </a:endParaRPr>
          </a:p>
          <a:p>
            <a:pPr marL="285750" indent="-285750">
              <a:buClr>
                <a:srgbClr val="CFA50B"/>
              </a:buClr>
              <a:buFont typeface="Wingdings" panose="05000000000000000000" pitchFamily="2" charset="2"/>
              <a:buChar char="v"/>
            </a:pPr>
            <a:r>
              <a:rPr lang="es-MX" sz="1600" dirty="0">
                <a:solidFill>
                  <a:schemeClr val="bg1"/>
                </a:solidFill>
                <a:hlinkClick r:id="rId8" action="ppaction://hlinksldjump">
                  <a:extLst>
                    <a:ext uri="{A12FA001-AC4F-418D-AE19-62706E023703}">
                      <ahyp:hlinkClr xmlns:ahyp="http://schemas.microsoft.com/office/drawing/2018/hyperlinkcolor" val="tx"/>
                    </a:ext>
                  </a:extLst>
                </a:hlinkClick>
              </a:rPr>
              <a:t>Ciencias Agroforestales </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9" action="ppaction://hlinksldjump"/>
              </a:rPr>
              <a:t>Ciencia de la Nutrición Humana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0" action="ppaction://hlinksldjump">
                  <a:extLst>
                    <a:ext uri="{A12FA001-AC4F-418D-AE19-62706E023703}">
                      <ahyp:hlinkClr xmlns:ahyp="http://schemas.microsoft.com/office/drawing/2018/hyperlinkcolor" val="tx"/>
                    </a:ext>
                  </a:extLst>
                </a:hlinkClick>
              </a:rPr>
              <a:t>Ciencias genómicas</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1" action="ppaction://hlinksldjump">
                  <a:extLst>
                    <a:ext uri="{A12FA001-AC4F-418D-AE19-62706E023703}">
                      <ahyp:hlinkClr xmlns:ahyp="http://schemas.microsoft.com/office/drawing/2018/hyperlinkcolor" val="tx"/>
                    </a:ext>
                  </a:extLst>
                </a:hlinkClick>
              </a:rPr>
              <a:t>Cirujano dentista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2" action="ppaction://hlinksldjump">
                  <a:extLst>
                    <a:ext uri="{A12FA001-AC4F-418D-AE19-62706E023703}">
                      <ahyp:hlinkClr xmlns:ahyp="http://schemas.microsoft.com/office/drawing/2018/hyperlinkcolor" val="tx"/>
                    </a:ext>
                  </a:extLst>
                </a:hlinkClick>
              </a:rPr>
              <a:t>Ecología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3" action="ppaction://hlinksldjump">
                  <a:extLst>
                    <a:ext uri="{A12FA001-AC4F-418D-AE19-62706E023703}">
                      <ahyp:hlinkClr xmlns:ahyp="http://schemas.microsoft.com/office/drawing/2018/hyperlinkcolor" val="tx"/>
                    </a:ext>
                  </a:extLst>
                </a:hlinkClick>
              </a:rPr>
              <a:t>Enfermería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4" action="ppaction://hlinksldjump">
                  <a:extLst>
                    <a:ext uri="{A12FA001-AC4F-418D-AE19-62706E023703}">
                      <ahyp:hlinkClr xmlns:ahyp="http://schemas.microsoft.com/office/drawing/2018/hyperlinkcolor" val="tx"/>
                    </a:ext>
                  </a:extLst>
                </a:hlinkClick>
              </a:rPr>
              <a:t>Enfermería y obstetricia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p:txBody>
      </p:sp>
      <p:sp>
        <p:nvSpPr>
          <p:cNvPr id="6" name="5 CuadroTexto"/>
          <p:cNvSpPr txBox="1"/>
          <p:nvPr/>
        </p:nvSpPr>
        <p:spPr>
          <a:xfrm>
            <a:off x="5881686" y="928670"/>
            <a:ext cx="2928958" cy="5016758"/>
          </a:xfrm>
          <a:prstGeom prst="rect">
            <a:avLst/>
          </a:prstGeom>
          <a:noFill/>
        </p:spPr>
        <p:txBody>
          <a:bodyPr wrap="square" rtlCol="0">
            <a:spAutoFit/>
          </a:bodyPr>
          <a:lstStyle/>
          <a:p>
            <a:pPr marL="285750" indent="-285750">
              <a:buClr>
                <a:srgbClr val="CFA50B"/>
              </a:buClr>
              <a:buFont typeface="Wingdings" panose="05000000000000000000" pitchFamily="2" charset="2"/>
              <a:buChar char="v"/>
            </a:pPr>
            <a:r>
              <a:rPr lang="es-MX" sz="1600" dirty="0">
                <a:solidFill>
                  <a:schemeClr val="bg1"/>
                </a:solidFill>
                <a:hlinkClick r:id="rId15" action="ppaction://hlinksldjump">
                  <a:extLst>
                    <a:ext uri="{A12FA001-AC4F-418D-AE19-62706E023703}">
                      <ahyp:hlinkClr xmlns:ahyp="http://schemas.microsoft.com/office/drawing/2018/hyperlinkcolor" val="tx"/>
                    </a:ext>
                  </a:extLst>
                </a:hlinkClick>
              </a:rPr>
              <a:t>Farmacia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6" action="ppaction://hlinksldjump">
                  <a:extLst>
                    <a:ext uri="{A12FA001-AC4F-418D-AE19-62706E023703}">
                      <ahyp:hlinkClr xmlns:ahyp="http://schemas.microsoft.com/office/drawing/2018/hyperlinkcolor" val="tx"/>
                    </a:ext>
                  </a:extLst>
                </a:hlinkClick>
              </a:rPr>
              <a:t>Fisioterapia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7" action="ppaction://hlinksldjump">
                  <a:extLst>
                    <a:ext uri="{A12FA001-AC4F-418D-AE19-62706E023703}">
                      <ahyp:hlinkClr xmlns:ahyp="http://schemas.microsoft.com/office/drawing/2018/hyperlinkcolor" val="tx"/>
                    </a:ext>
                  </a:extLst>
                </a:hlinkClick>
              </a:rPr>
              <a:t>Ingeniería agrícola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8" action="ppaction://hlinksldjump">
                  <a:extLst>
                    <a:ext uri="{A12FA001-AC4F-418D-AE19-62706E023703}">
                      <ahyp:hlinkClr xmlns:ahyp="http://schemas.microsoft.com/office/drawing/2018/hyperlinkcolor" val="tx"/>
                    </a:ext>
                  </a:extLst>
                </a:hlinkClick>
              </a:rPr>
              <a:t>Ingeniería en alimentos</a:t>
            </a:r>
            <a:endParaRPr lang="es-MX" sz="1600" dirty="0">
              <a:solidFill>
                <a:schemeClr val="bg1"/>
              </a:solidFill>
            </a:endParaRPr>
          </a:p>
          <a:p>
            <a:pPr marL="285750" indent="-285750">
              <a:buClr>
                <a:srgbClr val="CFA50B"/>
              </a:buClr>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9" action="ppaction://hlinksldjump">
                  <a:extLst>
                    <a:ext uri="{A12FA001-AC4F-418D-AE19-62706E023703}">
                      <ahyp:hlinkClr xmlns:ahyp="http://schemas.microsoft.com/office/drawing/2018/hyperlinkcolor" val="tx"/>
                    </a:ext>
                  </a:extLst>
                </a:hlinkClick>
              </a:rPr>
              <a:t>Investigación biomédica básica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20" action="ppaction://hlinksldjump">
                  <a:extLst>
                    <a:ext uri="{A12FA001-AC4F-418D-AE19-62706E023703}">
                      <ahyp:hlinkClr xmlns:ahyp="http://schemas.microsoft.com/office/drawing/2018/hyperlinkcolor" val="tx"/>
                    </a:ext>
                  </a:extLst>
                </a:hlinkClick>
              </a:rPr>
              <a:t>Manejo sustentable de zonas costeras</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21" action="ppaction://hlinksldjump">
                  <a:extLst>
                    <a:ext uri="{A12FA001-AC4F-418D-AE19-62706E023703}">
                      <ahyp:hlinkClr xmlns:ahyp="http://schemas.microsoft.com/office/drawing/2018/hyperlinkcolor" val="tx"/>
                    </a:ext>
                  </a:extLst>
                </a:hlinkClick>
              </a:rPr>
              <a:t>Medicina, veterinaria y zootécnica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22" action="ppaction://hlinksldjump">
                  <a:extLst>
                    <a:ext uri="{A12FA001-AC4F-418D-AE19-62706E023703}">
                      <ahyp:hlinkClr xmlns:ahyp="http://schemas.microsoft.com/office/drawing/2018/hyperlinkcolor" val="tx"/>
                    </a:ext>
                  </a:extLst>
                </a:hlinkClick>
              </a:rPr>
              <a:t>Médico cirujano</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23" action="ppaction://hlinksldjump">
                  <a:extLst>
                    <a:ext uri="{A12FA001-AC4F-418D-AE19-62706E023703}">
                      <ahyp:hlinkClr xmlns:ahyp="http://schemas.microsoft.com/office/drawing/2018/hyperlinkcolor" val="tx"/>
                    </a:ext>
                  </a:extLst>
                </a:hlinkClick>
              </a:rPr>
              <a:t>Neurociencias</a:t>
            </a:r>
            <a:endParaRPr lang="es-MX" sz="1600" dirty="0">
              <a:solidFill>
                <a:schemeClr val="bg1"/>
              </a:solidFill>
            </a:endParaRPr>
          </a:p>
        </p:txBody>
      </p:sp>
      <p:sp>
        <p:nvSpPr>
          <p:cNvPr id="7" name="6 CuadroTexto"/>
          <p:cNvSpPr txBox="1"/>
          <p:nvPr/>
        </p:nvSpPr>
        <p:spPr>
          <a:xfrm>
            <a:off x="8939176" y="928670"/>
            <a:ext cx="3157616" cy="4555093"/>
          </a:xfrm>
          <a:prstGeom prst="rect">
            <a:avLst/>
          </a:prstGeom>
          <a:noFill/>
        </p:spPr>
        <p:txBody>
          <a:bodyPr wrap="square" rtlCol="0">
            <a:spAutoFit/>
          </a:bodyPr>
          <a:lstStyle/>
          <a:p>
            <a:pPr marL="285750" indent="-285750">
              <a:buClr>
                <a:srgbClr val="CFA50B"/>
              </a:buClr>
              <a:buFont typeface="Wingdings" panose="05000000000000000000" pitchFamily="2" charset="2"/>
              <a:buChar char="v"/>
            </a:pPr>
            <a:r>
              <a:rPr lang="es-MX" sz="1600" dirty="0">
                <a:solidFill>
                  <a:schemeClr val="bg1"/>
                </a:solidFill>
                <a:hlinkClick r:id="rId24" action="ppaction://hlinksldjump">
                  <a:extLst>
                    <a:ext uri="{A12FA001-AC4F-418D-AE19-62706E023703}">
                      <ahyp:hlinkClr xmlns:ahyp="http://schemas.microsoft.com/office/drawing/2018/hyperlinkcolor" val="tx"/>
                    </a:ext>
                  </a:extLst>
                </a:hlinkClick>
              </a:rPr>
              <a:t>Nutriología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25" action="ppaction://hlinksldjump">
                  <a:extLst>
                    <a:ext uri="{A12FA001-AC4F-418D-AE19-62706E023703}">
                      <ahyp:hlinkClr xmlns:ahyp="http://schemas.microsoft.com/office/drawing/2018/hyperlinkcolor" val="tx"/>
                    </a:ext>
                  </a:extLst>
                </a:hlinkClick>
              </a:rPr>
              <a:t>Odontología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26" action="ppaction://hlinksldjump">
                  <a:extLst>
                    <a:ext uri="{A12FA001-AC4F-418D-AE19-62706E023703}">
                      <ahyp:hlinkClr xmlns:ahyp="http://schemas.microsoft.com/office/drawing/2018/hyperlinkcolor" val="tx"/>
                    </a:ext>
                  </a:extLst>
                </a:hlinkClick>
              </a:rPr>
              <a:t>Optometría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hlinkClick r:id="rId27" action="ppaction://hlinksldjump">
                <a:extLst>
                  <a:ext uri="{A12FA001-AC4F-418D-AE19-62706E023703}">
                    <ahyp:hlinkClr xmlns:ahyp="http://schemas.microsoft.com/office/drawing/2018/hyperlinkcolor" val="tx"/>
                  </a:ext>
                </a:extLst>
              </a:hlinkClick>
            </a:endParaRPr>
          </a:p>
          <a:p>
            <a:pPr marL="285750" indent="-285750">
              <a:buClr>
                <a:srgbClr val="CFA50B"/>
              </a:buClr>
              <a:buFont typeface="Wingdings" panose="05000000000000000000" pitchFamily="2" charset="2"/>
              <a:buChar char="v"/>
            </a:pPr>
            <a:r>
              <a:rPr lang="es-MX" sz="1600" dirty="0" err="1">
                <a:solidFill>
                  <a:schemeClr val="bg1"/>
                </a:solidFill>
                <a:hlinkClick r:id="rId27" action="ppaction://hlinksldjump">
                  <a:extLst>
                    <a:ext uri="{A12FA001-AC4F-418D-AE19-62706E023703}">
                      <ahyp:hlinkClr xmlns:ahyp="http://schemas.microsoft.com/office/drawing/2018/hyperlinkcolor" val="tx"/>
                    </a:ext>
                  </a:extLst>
                </a:hlinkClick>
              </a:rPr>
              <a:t>Órtesis</a:t>
            </a:r>
            <a:r>
              <a:rPr lang="es-MX" sz="1600" dirty="0">
                <a:solidFill>
                  <a:schemeClr val="bg1"/>
                </a:solidFill>
                <a:hlinkClick r:id="rId27" action="ppaction://hlinksldjump">
                  <a:extLst>
                    <a:ext uri="{A12FA001-AC4F-418D-AE19-62706E023703}">
                      <ahyp:hlinkClr xmlns:ahyp="http://schemas.microsoft.com/office/drawing/2018/hyperlinkcolor" val="tx"/>
                    </a:ext>
                  </a:extLst>
                </a:hlinkClick>
              </a:rPr>
              <a:t> y Prótesis</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28" action="ppaction://hlinksldjump">
                  <a:extLst>
                    <a:ext uri="{A12FA001-AC4F-418D-AE19-62706E023703}">
                      <ahyp:hlinkClr xmlns:ahyp="http://schemas.microsoft.com/office/drawing/2018/hyperlinkcolor" val="tx"/>
                    </a:ext>
                  </a:extLst>
                </a:hlinkClick>
              </a:rPr>
              <a:t>Psicología </a:t>
            </a:r>
            <a:r>
              <a:rPr lang="es-MX" sz="1600" dirty="0">
                <a:solidFill>
                  <a:schemeClr val="bg1"/>
                </a:solidFill>
              </a:rPr>
              <a:t> </a:t>
            </a: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29" action="ppaction://hlinksldjump">
                  <a:extLst>
                    <a:ext uri="{A12FA001-AC4F-418D-AE19-62706E023703}">
                      <ahyp:hlinkClr xmlns:ahyp="http://schemas.microsoft.com/office/drawing/2018/hyperlinkcolor" val="tx"/>
                    </a:ext>
                  </a:extLst>
                </a:hlinkClick>
              </a:rPr>
              <a:t>Química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30" action="ppaction://hlinksldjump">
                  <a:extLst>
                    <a:ext uri="{A12FA001-AC4F-418D-AE19-62706E023703}">
                      <ahyp:hlinkClr xmlns:ahyp="http://schemas.microsoft.com/office/drawing/2018/hyperlinkcolor" val="tx"/>
                    </a:ext>
                  </a:extLst>
                </a:hlinkClick>
              </a:rPr>
              <a:t>Química de alimentos</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31" action="ppaction://hlinksldjump">
                  <a:extLst>
                    <a:ext uri="{A12FA001-AC4F-418D-AE19-62706E023703}">
                      <ahyp:hlinkClr xmlns:ahyp="http://schemas.microsoft.com/office/drawing/2018/hyperlinkcolor" val="tx"/>
                    </a:ext>
                  </a:extLst>
                </a:hlinkClick>
              </a:rPr>
              <a:t>Química farmacéutico biológica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32" action="ppaction://hlinksldjump">
                  <a:extLst>
                    <a:ext uri="{A12FA001-AC4F-418D-AE19-62706E023703}">
                      <ahyp:hlinkClr xmlns:ahyp="http://schemas.microsoft.com/office/drawing/2018/hyperlinkcolor" val="tx"/>
                    </a:ext>
                  </a:extLst>
                </a:hlinkClick>
              </a:rPr>
              <a:t>Química industrial</a:t>
            </a:r>
            <a:endParaRPr lang="es-MX" sz="1600" dirty="0">
              <a:solidFill>
                <a:schemeClr val="bg1"/>
              </a:solidFill>
            </a:endParaRPr>
          </a:p>
          <a:p>
            <a:pPr>
              <a:buFont typeface="Wingdings" pitchFamily="2" charset="2"/>
              <a:buChar char="Ø"/>
            </a:pPr>
            <a:endParaRPr lang="es-MX" dirty="0">
              <a:solidFill>
                <a:schemeClr val="bg1"/>
              </a:solidFill>
            </a:endParaRPr>
          </a:p>
        </p:txBody>
      </p:sp>
      <p:sp>
        <p:nvSpPr>
          <p:cNvPr id="8" name="7 Rectángulo"/>
          <p:cNvSpPr/>
          <p:nvPr/>
        </p:nvSpPr>
        <p:spPr>
          <a:xfrm>
            <a:off x="95208" y="1654625"/>
            <a:ext cx="3010589" cy="3631763"/>
          </a:xfrm>
          <a:prstGeom prst="rect">
            <a:avLst/>
          </a:prstGeom>
        </p:spPr>
        <p:txBody>
          <a:bodyPr wrap="square">
            <a:spAutoFit/>
          </a:bodyPr>
          <a:lstStyle/>
          <a:p>
            <a:pPr algn="ctr"/>
            <a:r>
              <a:rPr lang="es-MX" sz="2600" b="1" spc="50" dirty="0">
                <a:ln w="0"/>
                <a:solidFill>
                  <a:schemeClr val="bg2"/>
                </a:solidFill>
                <a:effectLst>
                  <a:innerShdw blurRad="63500" dist="50800" dir="13500000">
                    <a:srgbClr val="000000">
                      <a:alpha val="50000"/>
                    </a:srgbClr>
                  </a:innerShdw>
                </a:effectLst>
                <a:latin typeface="Californian FB" pitchFamily="18" charset="0"/>
              </a:rPr>
              <a:t>Área  de las Ciencias biológicas, químicas y de la salud​</a:t>
            </a:r>
          </a:p>
          <a:p>
            <a:pPr algn="ctr"/>
            <a:endParaRPr lang="es-MX" sz="2800" b="1" spc="50" dirty="0">
              <a:ln w="0"/>
              <a:solidFill>
                <a:schemeClr val="bg2"/>
              </a:solidFill>
              <a:effectLst>
                <a:innerShdw blurRad="63500" dist="50800" dir="13500000">
                  <a:srgbClr val="000000">
                    <a:alpha val="50000"/>
                  </a:srgbClr>
                </a:innerShdw>
              </a:effectLst>
              <a:latin typeface="Californian FB" pitchFamily="18" charset="0"/>
            </a:endParaRPr>
          </a:p>
          <a:p>
            <a:pPr algn="ctr"/>
            <a:r>
              <a:rPr lang="es-MX" sz="2400" spc="300" dirty="0">
                <a:ln w="0"/>
                <a:solidFill>
                  <a:schemeClr val="bg2"/>
                </a:solidFill>
                <a:effectLst>
                  <a:innerShdw blurRad="63500" dist="50800" dir="13500000">
                    <a:srgbClr val="000000">
                      <a:alpha val="50000"/>
                    </a:srgbClr>
                  </a:innerShdw>
                </a:effectLst>
                <a:latin typeface="Californian FB" pitchFamily="18" charset="0"/>
              </a:rPr>
              <a:t>Da clic en la carrera de tu interés </a:t>
            </a:r>
            <a:r>
              <a:rPr lang="es-MX" sz="2400" b="1" i="1" spc="300" dirty="0">
                <a:ln w="0"/>
                <a:solidFill>
                  <a:schemeClr val="bg2"/>
                </a:solidFill>
                <a:effectLst>
                  <a:innerShdw blurRad="63500" dist="50800" dir="13500000">
                    <a:srgbClr val="000000">
                      <a:alpha val="50000"/>
                    </a:srgbClr>
                  </a:innerShdw>
                </a:effectLst>
                <a:latin typeface="Californian FB" pitchFamily="18" charset="0"/>
              </a:rPr>
              <a:t>​</a:t>
            </a:r>
          </a:p>
        </p:txBody>
      </p:sp>
      <p:grpSp>
        <p:nvGrpSpPr>
          <p:cNvPr id="10" name="Grupo 9">
            <a:extLst>
              <a:ext uri="{FF2B5EF4-FFF2-40B4-BE49-F238E27FC236}">
                <a16:creationId xmlns:a16="http://schemas.microsoft.com/office/drawing/2014/main" id="{D12B643C-FDB9-444C-8035-0F8870E28BC2}"/>
              </a:ext>
            </a:extLst>
          </p:cNvPr>
          <p:cNvGrpSpPr/>
          <p:nvPr/>
        </p:nvGrpSpPr>
        <p:grpSpPr>
          <a:xfrm>
            <a:off x="50921" y="5715040"/>
            <a:ext cx="1473047" cy="1214422"/>
            <a:chOff x="684121" y="5233783"/>
            <a:chExt cx="1473047" cy="1214422"/>
          </a:xfrm>
        </p:grpSpPr>
        <p:pic>
          <p:nvPicPr>
            <p:cNvPr id="4" name="Gráfico 3" descr="Huellas de animal">
              <a:hlinkClick r:id="rId33" action="ppaction://hlinksldjump"/>
              <a:extLst>
                <a:ext uri="{FF2B5EF4-FFF2-40B4-BE49-F238E27FC236}">
                  <a16:creationId xmlns:a16="http://schemas.microsoft.com/office/drawing/2014/main" id="{3D322697-E223-41F6-807D-80BD580310F7}"/>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50767" y="5233783"/>
              <a:ext cx="914400" cy="914400"/>
            </a:xfrm>
            <a:prstGeom prst="rect">
              <a:avLst/>
            </a:prstGeom>
          </p:spPr>
        </p:pic>
        <p:sp>
          <p:nvSpPr>
            <p:cNvPr id="9" name="CuadroTexto 8">
              <a:extLst>
                <a:ext uri="{FF2B5EF4-FFF2-40B4-BE49-F238E27FC236}">
                  <a16:creationId xmlns:a16="http://schemas.microsoft.com/office/drawing/2014/main" id="{3F0F8AD2-EC55-42C5-BC71-DCF6228BBB5F}"/>
                </a:ext>
              </a:extLst>
            </p:cNvPr>
            <p:cNvSpPr txBox="1"/>
            <p:nvPr/>
          </p:nvSpPr>
          <p:spPr>
            <a:xfrm>
              <a:off x="684121" y="5986540"/>
              <a:ext cx="1473047" cy="461665"/>
            </a:xfrm>
            <a:prstGeom prst="rect">
              <a:avLst/>
            </a:prstGeom>
            <a:noFill/>
          </p:spPr>
          <p:txBody>
            <a:bodyPr wrap="square" rtlCol="0">
              <a:spAutoFit/>
            </a:bodyPr>
            <a:lstStyle/>
            <a:p>
              <a:r>
                <a:rPr lang="es-MX" sz="2400" b="1" spc="300" dirty="0">
                  <a:effectLst>
                    <a:outerShdw blurRad="38100" dist="38100" dir="2700000" algn="tl">
                      <a:srgbClr val="000000">
                        <a:alpha val="43137"/>
                      </a:srgbClr>
                    </a:outerShdw>
                  </a:effectLst>
                </a:rPr>
                <a:t>INICIO</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0DFF47-D070-4EE8-83B2-BC264B268EDC}"/>
              </a:ext>
            </a:extLst>
          </p:cNvPr>
          <p:cNvPicPr>
            <a:picLocks noChangeAspect="1"/>
          </p:cNvPicPr>
          <p:nvPr/>
        </p:nvPicPr>
        <p:blipFill rotWithShape="1">
          <a:blip r:embed="rId2"/>
          <a:srcRect l="42322" t="34244" r="12201" b="19535"/>
          <a:stretch/>
        </p:blipFill>
        <p:spPr>
          <a:xfrm>
            <a:off x="0" y="0"/>
            <a:ext cx="12192000" cy="6858000"/>
          </a:xfrm>
          <a:prstGeom prst="rect">
            <a:avLst/>
          </a:prstGeom>
        </p:spPr>
      </p:pic>
      <p:sp>
        <p:nvSpPr>
          <p:cNvPr id="5" name="Título 1">
            <a:extLst>
              <a:ext uri="{FF2B5EF4-FFF2-40B4-BE49-F238E27FC236}">
                <a16:creationId xmlns:a16="http://schemas.microsoft.com/office/drawing/2014/main" id="{9C2CB5C8-3A90-4CB7-A8BE-700D790F5380}"/>
              </a:ext>
            </a:extLst>
          </p:cNvPr>
          <p:cNvSpPr>
            <a:spLocks noGrp="1"/>
          </p:cNvSpPr>
          <p:nvPr>
            <p:ph type="title"/>
          </p:nvPr>
        </p:nvSpPr>
        <p:spPr>
          <a:xfrm>
            <a:off x="9086066" y="5849888"/>
            <a:ext cx="3105934" cy="1008112"/>
          </a:xfrm>
        </p:spPr>
        <p:txBody>
          <a:bodyPr>
            <a:noAutofit/>
          </a:bodyPr>
          <a:lstStyle/>
          <a:p>
            <a:pPr algn="l"/>
            <a:r>
              <a:rPr lang="es-MX" sz="6000" i="1" dirty="0">
                <a:latin typeface="Book Antiqua" panose="02040602050305030304" pitchFamily="18" charset="0"/>
                <a:ea typeface="+mn-ea"/>
                <a:cs typeface="Aharoni" panose="02010803020104030203" pitchFamily="2" charset="-79"/>
              </a:rPr>
              <a:t>Química</a:t>
            </a:r>
          </a:p>
        </p:txBody>
      </p:sp>
      <p:sp>
        <p:nvSpPr>
          <p:cNvPr id="4" name="Rectángulo 3">
            <a:extLst>
              <a:ext uri="{FF2B5EF4-FFF2-40B4-BE49-F238E27FC236}">
                <a16:creationId xmlns:a16="http://schemas.microsoft.com/office/drawing/2014/main" id="{496033E2-1BEB-4E49-A27D-10E0A1C68137}"/>
              </a:ext>
            </a:extLst>
          </p:cNvPr>
          <p:cNvSpPr/>
          <p:nvPr/>
        </p:nvSpPr>
        <p:spPr>
          <a:xfrm>
            <a:off x="4367808" y="188640"/>
            <a:ext cx="7704856" cy="1169551"/>
          </a:xfrm>
          <a:prstGeom prst="rect">
            <a:avLst/>
          </a:prstGeom>
        </p:spPr>
        <p:txBody>
          <a:bodyPr wrap="square">
            <a:spAutoFit/>
          </a:bodyPr>
          <a:lstStyle/>
          <a:p>
            <a:pPr algn="just"/>
            <a:r>
              <a:rPr lang="es-MX" sz="1400" b="1" spc="300" dirty="0">
                <a:solidFill>
                  <a:schemeClr val="bg1"/>
                </a:solidFill>
              </a:rPr>
              <a:t>¿Qué es?</a:t>
            </a:r>
          </a:p>
          <a:p>
            <a:pPr algn="just"/>
            <a:endParaRPr lang="es-MX" sz="1400" dirty="0"/>
          </a:p>
          <a:p>
            <a:pPr algn="just"/>
            <a:r>
              <a:rPr lang="es-MX" sz="1400" dirty="0">
                <a:solidFill>
                  <a:schemeClr val="tx1">
                    <a:lumMod val="95000"/>
                    <a:lumOff val="5000"/>
                  </a:schemeClr>
                </a:solidFill>
              </a:rPr>
              <a:t>La Licenciatura en Química brinda una sólida formación integral (científica y tecnológica), familiarizada con el estudio científico de la materia, su estructura, sus transformaciones y relaciones con la energía, para que puedan crear nuevos productos o modificar los ya existentes</a:t>
            </a:r>
          </a:p>
        </p:txBody>
      </p:sp>
      <p:sp>
        <p:nvSpPr>
          <p:cNvPr id="6" name="Rectángulo 5">
            <a:extLst>
              <a:ext uri="{FF2B5EF4-FFF2-40B4-BE49-F238E27FC236}">
                <a16:creationId xmlns:a16="http://schemas.microsoft.com/office/drawing/2014/main" id="{E95CD1CB-ADCE-4FF1-8C0C-AA457F656B6B}"/>
              </a:ext>
            </a:extLst>
          </p:cNvPr>
          <p:cNvSpPr/>
          <p:nvPr/>
        </p:nvSpPr>
        <p:spPr>
          <a:xfrm>
            <a:off x="3503712" y="1546831"/>
            <a:ext cx="8568952" cy="1169551"/>
          </a:xfrm>
          <a:prstGeom prst="rect">
            <a:avLst/>
          </a:prstGeom>
        </p:spPr>
        <p:txBody>
          <a:bodyPr wrap="square">
            <a:spAutoFit/>
          </a:bodyPr>
          <a:lstStyle/>
          <a:p>
            <a:pPr algn="ctr"/>
            <a:r>
              <a:rPr lang="es-MX" sz="1400" b="1" spc="300" dirty="0">
                <a:solidFill>
                  <a:schemeClr val="bg1"/>
                </a:solidFill>
              </a:rPr>
              <a:t>¿Qué hace? </a:t>
            </a:r>
            <a:r>
              <a:rPr lang="es-MX" sz="1400" b="1" spc="300" dirty="0">
                <a:solidFill>
                  <a:schemeClr val="accent5">
                    <a:lumMod val="75000"/>
                  </a:schemeClr>
                </a:solidFill>
              </a:rPr>
              <a:t>​</a:t>
            </a:r>
          </a:p>
          <a:p>
            <a:endParaRPr lang="es-MX" sz="1400" dirty="0">
              <a:solidFill>
                <a:schemeClr val="tx1">
                  <a:lumMod val="95000"/>
                  <a:lumOff val="5000"/>
                </a:schemeClr>
              </a:solidFill>
            </a:endParaRPr>
          </a:p>
          <a:p>
            <a:pPr algn="just"/>
            <a:r>
              <a:rPr lang="es-MX" sz="1400" dirty="0">
                <a:solidFill>
                  <a:schemeClr val="tx1">
                    <a:lumMod val="95000"/>
                    <a:lumOff val="5000"/>
                  </a:schemeClr>
                </a:solidFill>
              </a:rPr>
              <a:t>Analiza e identifica la estructura química de los productos puros o como constituyentes de mezclas. Elaboración y aplicación de normas de calidad para diferentes productos. Control  de calidad de las materias primas, productos intermedios y productos terminados. Investigación, análisis y síntesis de productos químicos</a:t>
            </a:r>
          </a:p>
        </p:txBody>
      </p:sp>
      <p:sp>
        <p:nvSpPr>
          <p:cNvPr id="7" name="Rectángulo 6">
            <a:extLst>
              <a:ext uri="{FF2B5EF4-FFF2-40B4-BE49-F238E27FC236}">
                <a16:creationId xmlns:a16="http://schemas.microsoft.com/office/drawing/2014/main" id="{71AE565A-5928-4B9F-8F80-3CFC41382AE2}"/>
              </a:ext>
            </a:extLst>
          </p:cNvPr>
          <p:cNvSpPr/>
          <p:nvPr/>
        </p:nvSpPr>
        <p:spPr>
          <a:xfrm>
            <a:off x="2855640" y="2905022"/>
            <a:ext cx="9217024" cy="2031325"/>
          </a:xfrm>
          <a:prstGeom prst="rect">
            <a:avLst/>
          </a:prstGeom>
        </p:spPr>
        <p:txBody>
          <a:bodyPr wrap="square">
            <a:spAutoFit/>
          </a:bodyPr>
          <a:lstStyle/>
          <a:p>
            <a:r>
              <a:rPr lang="es-MX" sz="1400" b="1" spc="300" dirty="0">
                <a:solidFill>
                  <a:schemeClr val="bg1"/>
                </a:solidFill>
              </a:rPr>
              <a:t>¿​Dónde es su campo de trabajo?</a:t>
            </a:r>
          </a:p>
          <a:p>
            <a:endParaRPr lang="es-MX" sz="1400" b="1" spc="300" dirty="0">
              <a:solidFill>
                <a:srgbClr val="C00000"/>
              </a:solidFill>
            </a:endParaRPr>
          </a:p>
          <a:p>
            <a:pPr algn="just"/>
            <a:r>
              <a:rPr lang="es-MX" sz="1400" dirty="0"/>
              <a:t>Su campo de trabajo se encuentra en:</a:t>
            </a:r>
          </a:p>
          <a:p>
            <a:pPr algn="just"/>
            <a:endParaRPr lang="es-MX" sz="1400" dirty="0"/>
          </a:p>
          <a:p>
            <a:pPr marL="285750" indent="-285750" algn="just">
              <a:buFont typeface="Wingdings" panose="05000000000000000000" pitchFamily="2" charset="2"/>
              <a:buChar char="§"/>
            </a:pPr>
            <a:r>
              <a:rPr lang="es-MX" sz="1400" dirty="0"/>
              <a:t>La industria de la transformación; de energéticos, metal-mecánica, productos químicos inorgánicos como: papel, textiles, plásticos, detergentes y pinturas.</a:t>
            </a:r>
          </a:p>
          <a:p>
            <a:pPr marL="285750" indent="-285750" algn="just">
              <a:buFont typeface="Arial" panose="020B0604020202020204" pitchFamily="34" charset="0"/>
              <a:buChar char="•"/>
            </a:pPr>
            <a:r>
              <a:rPr lang="es-MX" sz="1400" dirty="0"/>
              <a:t>La industria extractiva, concretamente en lo referente a los recursos naturales orgánicos (grasas, aceites, petróleo) e inorgánicos (azufre, carbón).</a:t>
            </a:r>
          </a:p>
          <a:p>
            <a:pPr marL="285750" indent="-285750" algn="just">
              <a:buFont typeface="Arial" panose="020B0604020202020204" pitchFamily="34" charset="0"/>
              <a:buChar char="•"/>
            </a:pPr>
            <a:r>
              <a:rPr lang="es-MX" sz="1400" dirty="0"/>
              <a:t>Productos de uso humano, agrícola (fertilizantes, pesticidas), de alimentos (lácteos y cereales) y farmacéuticos.</a:t>
            </a:r>
          </a:p>
        </p:txBody>
      </p:sp>
      <p:sp>
        <p:nvSpPr>
          <p:cNvPr id="8" name="Rectángulo 7">
            <a:extLst>
              <a:ext uri="{FF2B5EF4-FFF2-40B4-BE49-F238E27FC236}">
                <a16:creationId xmlns:a16="http://schemas.microsoft.com/office/drawing/2014/main" id="{4A501D5A-CB35-4C92-AD58-F6BBD8FF1FF8}"/>
              </a:ext>
            </a:extLst>
          </p:cNvPr>
          <p:cNvSpPr/>
          <p:nvPr/>
        </p:nvSpPr>
        <p:spPr>
          <a:xfrm>
            <a:off x="9217024" y="5124987"/>
            <a:ext cx="2855640" cy="830997"/>
          </a:xfrm>
          <a:prstGeom prst="rect">
            <a:avLst/>
          </a:prstGeom>
        </p:spPr>
        <p:txBody>
          <a:bodyPr wrap="square">
            <a:spAutoFit/>
          </a:bodyPr>
          <a:lstStyle/>
          <a:p>
            <a:pPr algn="ctr"/>
            <a:r>
              <a:rPr lang="es-MX" sz="1600" b="1" u="sng" spc="300" dirty="0">
                <a:solidFill>
                  <a:schemeClr val="tx2">
                    <a:lumMod val="50000"/>
                  </a:schemeClr>
                </a:solidFill>
              </a:rPr>
              <a:t>IMPORTANTE</a:t>
            </a:r>
          </a:p>
          <a:p>
            <a:endParaRPr lang="es-MX" sz="1600" dirty="0">
              <a:solidFill>
                <a:schemeClr val="tx2">
                  <a:lumMod val="50000"/>
                </a:schemeClr>
              </a:solidFill>
            </a:endParaRPr>
          </a:p>
          <a:p>
            <a:pPr marL="285750" indent="-285750">
              <a:buFont typeface="Calibri" panose="020F0502020204030204" pitchFamily="34" charset="0"/>
              <a:buChar char="→"/>
            </a:pPr>
            <a:r>
              <a:rPr lang="es-MX" sz="1600" dirty="0">
                <a:solidFill>
                  <a:schemeClr val="tx2">
                    <a:lumMod val="50000"/>
                  </a:schemeClr>
                </a:solidFill>
              </a:rPr>
              <a:t>Carrera de alta demanda</a:t>
            </a:r>
            <a:r>
              <a:rPr lang="es-MX" sz="1600" dirty="0">
                <a:solidFill>
                  <a:schemeClr val="accent5">
                    <a:lumMod val="75000"/>
                  </a:schemeClr>
                </a:solidFill>
              </a:rPr>
              <a:t>​</a:t>
            </a:r>
          </a:p>
        </p:txBody>
      </p:sp>
      <p:grpSp>
        <p:nvGrpSpPr>
          <p:cNvPr id="9" name="Grupo 8">
            <a:extLst>
              <a:ext uri="{FF2B5EF4-FFF2-40B4-BE49-F238E27FC236}">
                <a16:creationId xmlns:a16="http://schemas.microsoft.com/office/drawing/2014/main" id="{501494F5-7F08-4197-9383-ABE081F67299}"/>
              </a:ext>
            </a:extLst>
          </p:cNvPr>
          <p:cNvGrpSpPr/>
          <p:nvPr/>
        </p:nvGrpSpPr>
        <p:grpSpPr>
          <a:xfrm>
            <a:off x="119336" y="5291044"/>
            <a:ext cx="1833087" cy="1329879"/>
            <a:chOff x="396089" y="5298782"/>
            <a:chExt cx="1833087" cy="1329879"/>
          </a:xfrm>
        </p:grpSpPr>
        <p:pic>
          <p:nvPicPr>
            <p:cNvPr id="10" name="Gráfico 9" descr="Huellas de animal">
              <a:hlinkClick r:id="rId3" action="ppaction://hlinksldjump"/>
              <a:extLst>
                <a:ext uri="{FF2B5EF4-FFF2-40B4-BE49-F238E27FC236}">
                  <a16:creationId xmlns:a16="http://schemas.microsoft.com/office/drawing/2014/main" id="{375CC9C0-A776-4CCD-A805-49E04EF46E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429" y="5298782"/>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C0A43E83-0659-47AC-A1CD-AA59D1E93445}"/>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FFCCFF"/>
                  </a:solidFill>
                  <a:effectLst>
                    <a:outerShdw blurRad="38100" dist="38100" dir="2700000" algn="tl">
                      <a:srgbClr val="000000">
                        <a:alpha val="43137"/>
                      </a:srgbClr>
                    </a:outerShdw>
                  </a:effectLst>
                </a:rPr>
                <a:t>INICIO</a:t>
              </a:r>
            </a:p>
          </p:txBody>
        </p:sp>
      </p:grpSp>
      <p:sp>
        <p:nvSpPr>
          <p:cNvPr id="12" name="Rectángulo 11">
            <a:extLst>
              <a:ext uri="{FF2B5EF4-FFF2-40B4-BE49-F238E27FC236}">
                <a16:creationId xmlns:a16="http://schemas.microsoft.com/office/drawing/2014/main" id="{628B8F5F-FAFB-4F35-A4F1-E643A0B83763}"/>
              </a:ext>
            </a:extLst>
          </p:cNvPr>
          <p:cNvSpPr/>
          <p:nvPr/>
        </p:nvSpPr>
        <p:spPr>
          <a:xfrm>
            <a:off x="2855640" y="5311169"/>
            <a:ext cx="3816424" cy="1169551"/>
          </a:xfrm>
          <a:prstGeom prst="rect">
            <a:avLst/>
          </a:prstGeom>
        </p:spPr>
        <p:txBody>
          <a:bodyPr wrap="square">
            <a:spAutoFit/>
          </a:bodyPr>
          <a:lstStyle/>
          <a:p>
            <a:r>
              <a:rPr lang="es-MX" sz="1400" b="1" spc="300" dirty="0">
                <a:solidFill>
                  <a:schemeClr val="bg1"/>
                </a:solidFill>
              </a:rPr>
              <a:t>¿Dónde se estudia?</a:t>
            </a:r>
          </a:p>
          <a:p>
            <a:pPr marL="285750" indent="-285750" algn="just">
              <a:buFont typeface="Arial" panose="020B0604020202020204" pitchFamily="34" charset="0"/>
              <a:buChar char="•"/>
            </a:pPr>
            <a:endParaRPr lang="es-MX" sz="1400" dirty="0"/>
          </a:p>
          <a:p>
            <a:pPr algn="just"/>
            <a:r>
              <a:rPr lang="es-MX" sz="1400" dirty="0"/>
              <a:t>Facultad de Química</a:t>
            </a:r>
          </a:p>
          <a:p>
            <a:pPr algn="just"/>
            <a:endParaRPr lang="es-MX" sz="1400" dirty="0"/>
          </a:p>
          <a:p>
            <a:pPr algn="just"/>
            <a:r>
              <a:rPr lang="es-MX" sz="1400" dirty="0"/>
              <a:t>Facultad de Estudios Superiores Cuautitlán​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41911" t="33203" r="11420" b="21387"/>
          <a:stretch>
            <a:fillRect/>
          </a:stretch>
        </p:blipFill>
        <p:spPr bwMode="auto">
          <a:xfrm>
            <a:off x="-1" y="0"/>
            <a:ext cx="12192001" cy="6858000"/>
          </a:xfrm>
          <a:prstGeom prst="rect">
            <a:avLst/>
          </a:prstGeom>
          <a:noFill/>
          <a:ln w="9525">
            <a:noFill/>
            <a:miter lim="800000"/>
            <a:headEnd/>
            <a:tailEnd/>
          </a:ln>
          <a:effectLst/>
        </p:spPr>
      </p:pic>
      <p:sp>
        <p:nvSpPr>
          <p:cNvPr id="5" name="Título 1">
            <a:extLst>
              <a:ext uri="{FF2B5EF4-FFF2-40B4-BE49-F238E27FC236}">
                <a16:creationId xmlns:a16="http://schemas.microsoft.com/office/drawing/2014/main" id="{9C2CB5C8-3A90-4CB7-A8BE-700D790F5380}"/>
              </a:ext>
            </a:extLst>
          </p:cNvPr>
          <p:cNvSpPr>
            <a:spLocks noGrp="1"/>
          </p:cNvSpPr>
          <p:nvPr>
            <p:ph type="title"/>
          </p:nvPr>
        </p:nvSpPr>
        <p:spPr>
          <a:xfrm>
            <a:off x="-214314" y="849252"/>
            <a:ext cx="3667108" cy="1008112"/>
          </a:xfrm>
        </p:spPr>
        <p:txBody>
          <a:bodyPr>
            <a:noAutofit/>
          </a:bodyPr>
          <a:lstStyle/>
          <a:p>
            <a:r>
              <a:rPr lang="es-MX" sz="6000" i="1" dirty="0">
                <a:latin typeface="Book Antiqua" panose="02040602050305030304" pitchFamily="18" charset="0"/>
                <a:ea typeface="+mn-ea"/>
                <a:cs typeface="Aharoni" panose="02010803020104030203" pitchFamily="2" charset="-79"/>
              </a:rPr>
              <a:t>Química de alimentos</a:t>
            </a:r>
          </a:p>
        </p:txBody>
      </p:sp>
      <p:sp>
        <p:nvSpPr>
          <p:cNvPr id="4" name="Rectángulo 3">
            <a:extLst>
              <a:ext uri="{FF2B5EF4-FFF2-40B4-BE49-F238E27FC236}">
                <a16:creationId xmlns:a16="http://schemas.microsoft.com/office/drawing/2014/main" id="{54BC15E1-23F3-4C75-96FB-0E7CD2167FFD}"/>
              </a:ext>
            </a:extLst>
          </p:cNvPr>
          <p:cNvSpPr/>
          <p:nvPr/>
        </p:nvSpPr>
        <p:spPr>
          <a:xfrm>
            <a:off x="3452794" y="177525"/>
            <a:ext cx="5667542" cy="1600438"/>
          </a:xfrm>
          <a:prstGeom prst="rect">
            <a:avLst/>
          </a:prstGeom>
        </p:spPr>
        <p:txBody>
          <a:bodyPr wrap="square">
            <a:spAutoFit/>
          </a:bodyPr>
          <a:lstStyle/>
          <a:p>
            <a:pPr algn="just"/>
            <a:r>
              <a:rPr lang="es-MX" sz="1400" b="1" spc="300" dirty="0">
                <a:solidFill>
                  <a:schemeClr val="accent6">
                    <a:lumMod val="75000"/>
                  </a:schemeClr>
                </a:solidFill>
              </a:rPr>
              <a:t>¿Qué es?</a:t>
            </a:r>
          </a:p>
          <a:p>
            <a:pPr algn="just"/>
            <a:endParaRPr lang="es-MX" sz="1400" dirty="0"/>
          </a:p>
          <a:p>
            <a:pPr algn="just"/>
            <a:r>
              <a:rPr lang="es-MX" sz="1400" dirty="0"/>
              <a:t>La función de esta licenciatura es contribuir en la atención de las necesidades alimentarias del país, perfeccionando el aprovechamiento y la distribución de la producción primaria de alimentos, mediante el desarrollo, conservación y control de productos alimenticios más estables, seguros y con mejores características.</a:t>
            </a:r>
          </a:p>
        </p:txBody>
      </p:sp>
      <p:sp>
        <p:nvSpPr>
          <p:cNvPr id="6" name="Rectángulo 5">
            <a:extLst>
              <a:ext uri="{FF2B5EF4-FFF2-40B4-BE49-F238E27FC236}">
                <a16:creationId xmlns:a16="http://schemas.microsoft.com/office/drawing/2014/main" id="{C2AE29A3-4367-4E40-8684-98F191B0E26C}"/>
              </a:ext>
            </a:extLst>
          </p:cNvPr>
          <p:cNvSpPr/>
          <p:nvPr/>
        </p:nvSpPr>
        <p:spPr>
          <a:xfrm>
            <a:off x="3667107" y="1833574"/>
            <a:ext cx="7037405" cy="1384995"/>
          </a:xfrm>
          <a:prstGeom prst="rect">
            <a:avLst/>
          </a:prstGeom>
        </p:spPr>
        <p:txBody>
          <a:bodyPr wrap="square">
            <a:spAutoFit/>
          </a:bodyPr>
          <a:lstStyle/>
          <a:p>
            <a:r>
              <a:rPr lang="es-MX" sz="1400" b="1" spc="300" dirty="0">
                <a:solidFill>
                  <a:schemeClr val="accent6">
                    <a:lumMod val="75000"/>
                  </a:schemeClr>
                </a:solidFill>
              </a:rPr>
              <a:t>¿Qué hace? ​</a:t>
            </a:r>
          </a:p>
          <a:p>
            <a:endParaRPr lang="es-MX" sz="1400" dirty="0">
              <a:solidFill>
                <a:schemeClr val="tx1">
                  <a:lumMod val="95000"/>
                  <a:lumOff val="5000"/>
                </a:schemeClr>
              </a:solidFill>
            </a:endParaRPr>
          </a:p>
          <a:p>
            <a:pPr algn="just"/>
            <a:r>
              <a:rPr lang="es-MX" sz="1400" dirty="0">
                <a:solidFill>
                  <a:schemeClr val="tx1">
                    <a:lumMod val="95000"/>
                    <a:lumOff val="5000"/>
                  </a:schemeClr>
                </a:solidFill>
              </a:rPr>
              <a:t>Control químico, fisicoquímico, microbiológico, nutricional, toxicológico y de calidad de los alimentos, desde las materias primas durante el proceso, hasta los productos terminados y en anaquel. Desarrollo de nuevos productos, procesados y/o biosintéticos. Evaluación, control, mejoramiento y adaptación de alimentos y sus    componentes, aditivos y otros insumos.</a:t>
            </a:r>
          </a:p>
        </p:txBody>
      </p:sp>
      <p:sp>
        <p:nvSpPr>
          <p:cNvPr id="7" name="Rectángulo 6">
            <a:extLst>
              <a:ext uri="{FF2B5EF4-FFF2-40B4-BE49-F238E27FC236}">
                <a16:creationId xmlns:a16="http://schemas.microsoft.com/office/drawing/2014/main" id="{0E6D5B7A-789B-401D-902D-5B519336AEEF}"/>
              </a:ext>
            </a:extLst>
          </p:cNvPr>
          <p:cNvSpPr/>
          <p:nvPr/>
        </p:nvSpPr>
        <p:spPr>
          <a:xfrm>
            <a:off x="3189289" y="3342019"/>
            <a:ext cx="5667542" cy="3108543"/>
          </a:xfrm>
          <a:prstGeom prst="rect">
            <a:avLst/>
          </a:prstGeom>
        </p:spPr>
        <p:txBody>
          <a:bodyPr wrap="square">
            <a:spAutoFit/>
          </a:bodyPr>
          <a:lstStyle/>
          <a:p>
            <a:r>
              <a:rPr lang="es-MX" sz="1400" b="1" spc="300" dirty="0">
                <a:solidFill>
                  <a:schemeClr val="accent6">
                    <a:lumMod val="75000"/>
                  </a:schemeClr>
                </a:solidFill>
              </a:rPr>
              <a:t>¿​Dónde es su campo de trabajo?</a:t>
            </a:r>
          </a:p>
          <a:p>
            <a:endParaRPr lang="es-MX" sz="1400" b="1" spc="300" dirty="0">
              <a:solidFill>
                <a:srgbClr val="C00000"/>
              </a:solidFill>
            </a:endParaRPr>
          </a:p>
          <a:p>
            <a:pPr algn="just"/>
            <a:r>
              <a:rPr lang="es-MX" sz="1400" dirty="0"/>
              <a:t>Sus áreas laborales son:</a:t>
            </a:r>
          </a:p>
          <a:p>
            <a:pPr algn="just"/>
            <a:endParaRPr lang="es-MX" sz="1400" dirty="0"/>
          </a:p>
          <a:p>
            <a:pPr marL="285750" indent="-285750" algn="just">
              <a:buFont typeface="Arial" panose="020B0604020202020204" pitchFamily="34" charset="0"/>
              <a:buChar char="•"/>
            </a:pPr>
            <a:r>
              <a:rPr lang="es-MX" sz="1400" dirty="0"/>
              <a:t>Manufactura de productos cárnicos.</a:t>
            </a:r>
          </a:p>
          <a:p>
            <a:pPr marL="285750" indent="-285750" algn="just">
              <a:buFont typeface="Arial" panose="020B0604020202020204" pitchFamily="34" charset="0"/>
              <a:buChar char="•"/>
            </a:pPr>
            <a:r>
              <a:rPr lang="es-MX" sz="1400" dirty="0"/>
              <a:t>Pasteurización, rehidratación, homogeneización y embotellado de leche.</a:t>
            </a:r>
          </a:p>
          <a:p>
            <a:pPr marL="285750" indent="-285750" algn="just">
              <a:buFont typeface="Arial" panose="020B0604020202020204" pitchFamily="34" charset="0"/>
              <a:buChar char="•"/>
            </a:pPr>
            <a:r>
              <a:rPr lang="es-MX" sz="1400" dirty="0"/>
              <a:t>Producción de leche evaporada, condensada y deshidratada, así como de crema, mantequilla y quesos.</a:t>
            </a:r>
          </a:p>
          <a:p>
            <a:pPr marL="285750" indent="-285750" algn="just">
              <a:buFont typeface="Arial" panose="020B0604020202020204" pitchFamily="34" charset="0"/>
              <a:buChar char="•"/>
            </a:pPr>
            <a:r>
              <a:rPr lang="es-MX" sz="1400" dirty="0"/>
              <a:t>Molienda de trigo y nixtamal.</a:t>
            </a:r>
          </a:p>
          <a:p>
            <a:pPr marL="285750" indent="-285750" algn="just">
              <a:buFont typeface="Arial" panose="020B0604020202020204" pitchFamily="34" charset="0"/>
              <a:buChar char="•"/>
            </a:pPr>
            <a:r>
              <a:rPr lang="es-MX" sz="1400" dirty="0"/>
              <a:t>Fabricación de tortillas, galletas y pastas alimenticias, pastas para hornear y levadura.</a:t>
            </a:r>
          </a:p>
          <a:p>
            <a:pPr marL="285750" indent="-285750" algn="just">
              <a:buFont typeface="Arial" panose="020B0604020202020204" pitchFamily="34" charset="0"/>
              <a:buChar char="•"/>
            </a:pPr>
            <a:r>
              <a:rPr lang="es-MX" sz="1400" dirty="0"/>
              <a:t>Elaboración de frutas secas y envasado de frutas y legumbres.</a:t>
            </a:r>
          </a:p>
          <a:p>
            <a:pPr marL="285750" indent="-285750" algn="just">
              <a:buFont typeface="Arial" panose="020B0604020202020204" pitchFamily="34" charset="0"/>
              <a:buChar char="•"/>
            </a:pPr>
            <a:r>
              <a:rPr lang="es-MX" sz="1400" dirty="0"/>
              <a:t>Enlatado de pescados y mariscos.</a:t>
            </a:r>
          </a:p>
        </p:txBody>
      </p:sp>
      <p:grpSp>
        <p:nvGrpSpPr>
          <p:cNvPr id="8" name="Grupo 7">
            <a:extLst>
              <a:ext uri="{FF2B5EF4-FFF2-40B4-BE49-F238E27FC236}">
                <a16:creationId xmlns:a16="http://schemas.microsoft.com/office/drawing/2014/main" id="{F3169136-A6F7-4D00-9653-A0E6F9AD92F4}"/>
              </a:ext>
            </a:extLst>
          </p:cNvPr>
          <p:cNvGrpSpPr/>
          <p:nvPr/>
        </p:nvGrpSpPr>
        <p:grpSpPr>
          <a:xfrm>
            <a:off x="10200456" y="251848"/>
            <a:ext cx="1833087" cy="1329879"/>
            <a:chOff x="396089" y="5298782"/>
            <a:chExt cx="1833087" cy="1329879"/>
          </a:xfrm>
        </p:grpSpPr>
        <p:pic>
          <p:nvPicPr>
            <p:cNvPr id="9" name="Gráfico 8" descr="Huellas de animal">
              <a:hlinkClick r:id="rId3" action="ppaction://hlinksldjump"/>
              <a:extLst>
                <a:ext uri="{FF2B5EF4-FFF2-40B4-BE49-F238E27FC236}">
                  <a16:creationId xmlns:a16="http://schemas.microsoft.com/office/drawing/2014/main" id="{629D85F3-D2A8-44B0-94E8-F75DA03B0F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429" y="5298782"/>
              <a:ext cx="914400" cy="914400"/>
            </a:xfrm>
            <a:prstGeom prst="rect">
              <a:avLst/>
            </a:prstGeom>
          </p:spPr>
        </p:pic>
        <p:sp>
          <p:nvSpPr>
            <p:cNvPr id="10" name="CuadroTexto 9">
              <a:hlinkClick r:id="rId3" action="ppaction://hlinksldjump"/>
              <a:extLst>
                <a:ext uri="{FF2B5EF4-FFF2-40B4-BE49-F238E27FC236}">
                  <a16:creationId xmlns:a16="http://schemas.microsoft.com/office/drawing/2014/main" id="{FE2F2D46-32C1-4300-BAE7-5C2106BDE6EF}"/>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CC9900"/>
                  </a:solidFill>
                  <a:effectLst>
                    <a:outerShdw blurRad="38100" dist="38100" dir="2700000" algn="tl">
                      <a:srgbClr val="000000">
                        <a:alpha val="43137"/>
                      </a:srgbClr>
                    </a:outerShdw>
                  </a:effectLst>
                </a:rPr>
                <a:t>INICIO</a:t>
              </a:r>
            </a:p>
          </p:txBody>
        </p:sp>
      </p:grpSp>
      <p:sp>
        <p:nvSpPr>
          <p:cNvPr id="11" name="Rectángulo 10">
            <a:extLst>
              <a:ext uri="{FF2B5EF4-FFF2-40B4-BE49-F238E27FC236}">
                <a16:creationId xmlns:a16="http://schemas.microsoft.com/office/drawing/2014/main" id="{601893B9-29CA-4DD5-8882-FDE46AC208C1}"/>
              </a:ext>
            </a:extLst>
          </p:cNvPr>
          <p:cNvSpPr/>
          <p:nvPr/>
        </p:nvSpPr>
        <p:spPr>
          <a:xfrm>
            <a:off x="59668" y="2803070"/>
            <a:ext cx="2855640" cy="830997"/>
          </a:xfrm>
          <a:prstGeom prst="rect">
            <a:avLst/>
          </a:prstGeom>
        </p:spPr>
        <p:txBody>
          <a:bodyPr wrap="square">
            <a:spAutoFit/>
          </a:bodyPr>
          <a:lstStyle/>
          <a:p>
            <a:pPr algn="ctr"/>
            <a:r>
              <a:rPr lang="es-MX" sz="1600" b="1" u="sng" spc="300" dirty="0">
                <a:solidFill>
                  <a:schemeClr val="bg1"/>
                </a:solidFill>
              </a:rPr>
              <a:t>IMPORTANTE</a:t>
            </a:r>
          </a:p>
          <a:p>
            <a:endParaRPr lang="es-MX" sz="1600" dirty="0">
              <a:solidFill>
                <a:schemeClr val="bg1"/>
              </a:solidFill>
            </a:endParaRPr>
          </a:p>
          <a:p>
            <a:pPr marL="285750" indent="-285750">
              <a:buFont typeface="Calibri" panose="020F0502020204030204" pitchFamily="34" charset="0"/>
              <a:buChar char="→"/>
            </a:pPr>
            <a:r>
              <a:rPr lang="es-MX" sz="1600" dirty="0">
                <a:solidFill>
                  <a:schemeClr val="bg1"/>
                </a:solidFill>
              </a:rPr>
              <a:t>Carrera de alta demanda</a:t>
            </a:r>
            <a:r>
              <a:rPr lang="es-MX" sz="1600" dirty="0">
                <a:solidFill>
                  <a:schemeClr val="accent5">
                    <a:lumMod val="75000"/>
                  </a:schemeClr>
                </a:solidFill>
              </a:rPr>
              <a:t>​</a:t>
            </a:r>
          </a:p>
        </p:txBody>
      </p:sp>
      <p:sp>
        <p:nvSpPr>
          <p:cNvPr id="12" name="Rectángulo 11">
            <a:extLst>
              <a:ext uri="{FF2B5EF4-FFF2-40B4-BE49-F238E27FC236}">
                <a16:creationId xmlns:a16="http://schemas.microsoft.com/office/drawing/2014/main" id="{564871A0-93A4-4785-B08A-8A5E10C58B16}"/>
              </a:ext>
            </a:extLst>
          </p:cNvPr>
          <p:cNvSpPr/>
          <p:nvPr/>
        </p:nvSpPr>
        <p:spPr>
          <a:xfrm>
            <a:off x="308400" y="5741626"/>
            <a:ext cx="2621679" cy="738664"/>
          </a:xfrm>
          <a:prstGeom prst="rect">
            <a:avLst/>
          </a:prstGeom>
        </p:spPr>
        <p:txBody>
          <a:bodyPr wrap="square">
            <a:spAutoFit/>
          </a:bodyPr>
          <a:lstStyle/>
          <a:p>
            <a:r>
              <a:rPr lang="es-MX" sz="1400" b="1" spc="300" dirty="0">
                <a:solidFill>
                  <a:schemeClr val="accent6">
                    <a:lumMod val="75000"/>
                  </a:schemeClr>
                </a:solidFill>
              </a:rPr>
              <a:t>¿Dónde se estudia?</a:t>
            </a:r>
          </a:p>
          <a:p>
            <a:pPr marL="285750" indent="-285750" algn="just">
              <a:buFont typeface="Arial" panose="020B0604020202020204" pitchFamily="34" charset="0"/>
              <a:buChar char="•"/>
            </a:pPr>
            <a:endParaRPr lang="es-MX" sz="1400" dirty="0"/>
          </a:p>
          <a:p>
            <a:pPr algn="just"/>
            <a:r>
              <a:rPr lang="es-MX" sz="1400" dirty="0"/>
              <a:t>Facultad de Química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41911" t="33203" r="11420" b="19922"/>
          <a:stretch>
            <a:fillRect/>
          </a:stretch>
        </p:blipFill>
        <p:spPr bwMode="auto">
          <a:xfrm>
            <a:off x="0" y="0"/>
            <a:ext cx="12192000" cy="6884894"/>
          </a:xfrm>
          <a:prstGeom prst="rect">
            <a:avLst/>
          </a:prstGeom>
          <a:noFill/>
          <a:ln w="9525">
            <a:noFill/>
            <a:miter lim="800000"/>
            <a:headEnd/>
            <a:tailEnd/>
          </a:ln>
          <a:effectLst/>
        </p:spPr>
      </p:pic>
      <p:sp>
        <p:nvSpPr>
          <p:cNvPr id="5" name="Título 1">
            <a:extLst>
              <a:ext uri="{FF2B5EF4-FFF2-40B4-BE49-F238E27FC236}">
                <a16:creationId xmlns:a16="http://schemas.microsoft.com/office/drawing/2014/main" id="{9C2CB5C8-3A90-4CB7-A8BE-700D790F5380}"/>
              </a:ext>
            </a:extLst>
          </p:cNvPr>
          <p:cNvSpPr>
            <a:spLocks noGrp="1"/>
          </p:cNvSpPr>
          <p:nvPr>
            <p:ph type="title"/>
          </p:nvPr>
        </p:nvSpPr>
        <p:spPr>
          <a:xfrm>
            <a:off x="-47668" y="4992656"/>
            <a:ext cx="4524364" cy="1008112"/>
          </a:xfrm>
        </p:spPr>
        <p:txBody>
          <a:bodyPr>
            <a:noAutofit/>
          </a:bodyPr>
          <a:lstStyle/>
          <a:p>
            <a:r>
              <a:rPr lang="es-MX" sz="6000" i="1" dirty="0">
                <a:latin typeface="Book Antiqua" panose="02040602050305030304" pitchFamily="18" charset="0"/>
                <a:ea typeface="+mn-ea"/>
                <a:cs typeface="Aharoni" panose="02010803020104030203" pitchFamily="2" charset="-79"/>
              </a:rPr>
              <a:t>Química Farmacéutico</a:t>
            </a:r>
            <a:br>
              <a:rPr lang="es-MX" sz="6000" i="1" dirty="0">
                <a:latin typeface="Book Antiqua" panose="02040602050305030304" pitchFamily="18" charset="0"/>
                <a:ea typeface="+mn-ea"/>
                <a:cs typeface="Aharoni" panose="02010803020104030203" pitchFamily="2" charset="-79"/>
              </a:rPr>
            </a:br>
            <a:r>
              <a:rPr lang="es-MX" sz="6000" i="1" dirty="0">
                <a:latin typeface="Book Antiqua" panose="02040602050305030304" pitchFamily="18" charset="0"/>
                <a:ea typeface="+mn-ea"/>
                <a:cs typeface="Aharoni" panose="02010803020104030203" pitchFamily="2" charset="-79"/>
              </a:rPr>
              <a:t>Biológicas</a:t>
            </a:r>
          </a:p>
        </p:txBody>
      </p:sp>
      <p:sp>
        <p:nvSpPr>
          <p:cNvPr id="4" name="Rectángulo 3">
            <a:extLst>
              <a:ext uri="{FF2B5EF4-FFF2-40B4-BE49-F238E27FC236}">
                <a16:creationId xmlns:a16="http://schemas.microsoft.com/office/drawing/2014/main" id="{FF794726-9C3E-4B04-AB5E-D553D1944AFA}"/>
              </a:ext>
            </a:extLst>
          </p:cNvPr>
          <p:cNvSpPr/>
          <p:nvPr/>
        </p:nvSpPr>
        <p:spPr>
          <a:xfrm>
            <a:off x="407368" y="320670"/>
            <a:ext cx="6840760" cy="1169551"/>
          </a:xfrm>
          <a:prstGeom prst="rect">
            <a:avLst/>
          </a:prstGeom>
        </p:spPr>
        <p:txBody>
          <a:bodyPr wrap="square">
            <a:spAutoFit/>
          </a:bodyPr>
          <a:lstStyle/>
          <a:p>
            <a:pPr algn="just"/>
            <a:r>
              <a:rPr lang="es-MX" sz="1400" b="1" spc="300" dirty="0">
                <a:solidFill>
                  <a:srgbClr val="00B050"/>
                </a:solidFill>
              </a:rPr>
              <a:t>¿Qué es?</a:t>
            </a:r>
          </a:p>
          <a:p>
            <a:pPr algn="just"/>
            <a:endParaRPr lang="es-MX" sz="1400" dirty="0"/>
          </a:p>
          <a:p>
            <a:pPr algn="just"/>
            <a:r>
              <a:rPr lang="es-MX" sz="1400" dirty="0"/>
              <a:t>Es una licenciatura que atiende la atención a la salud, los medicamentos y análisis clínicos, la conservación del medio ambiente y el aprovechamiento de los recursos naturales, a partir desde los principios de la química y la biología.</a:t>
            </a:r>
          </a:p>
        </p:txBody>
      </p:sp>
      <p:sp>
        <p:nvSpPr>
          <p:cNvPr id="6" name="Rectángulo 5">
            <a:extLst>
              <a:ext uri="{FF2B5EF4-FFF2-40B4-BE49-F238E27FC236}">
                <a16:creationId xmlns:a16="http://schemas.microsoft.com/office/drawing/2014/main" id="{7E4ACF6C-FC57-4716-B063-B8533FAD8966}"/>
              </a:ext>
            </a:extLst>
          </p:cNvPr>
          <p:cNvSpPr/>
          <p:nvPr/>
        </p:nvSpPr>
        <p:spPr>
          <a:xfrm>
            <a:off x="786694" y="1789572"/>
            <a:ext cx="10873208" cy="1169551"/>
          </a:xfrm>
          <a:prstGeom prst="rect">
            <a:avLst/>
          </a:prstGeom>
        </p:spPr>
        <p:txBody>
          <a:bodyPr wrap="square">
            <a:spAutoFit/>
          </a:bodyPr>
          <a:lstStyle/>
          <a:p>
            <a:r>
              <a:rPr lang="es-MX" sz="1400" b="1" spc="300" dirty="0">
                <a:solidFill>
                  <a:srgbClr val="00B050"/>
                </a:solidFill>
              </a:rPr>
              <a:t>¿Qué hace? </a:t>
            </a:r>
            <a:r>
              <a:rPr lang="es-MX" sz="1400" b="1" spc="300" dirty="0">
                <a:solidFill>
                  <a:schemeClr val="accent6">
                    <a:lumMod val="75000"/>
                  </a:schemeClr>
                </a:solidFill>
              </a:rPr>
              <a:t>​</a:t>
            </a:r>
          </a:p>
          <a:p>
            <a:pPr algn="just"/>
            <a:endParaRPr lang="es-MX" sz="1400" dirty="0">
              <a:solidFill>
                <a:schemeClr val="tx1">
                  <a:lumMod val="95000"/>
                  <a:lumOff val="5000"/>
                </a:schemeClr>
              </a:solidFill>
            </a:endParaRPr>
          </a:p>
          <a:p>
            <a:pPr algn="just"/>
            <a:r>
              <a:rPr lang="es-MX" sz="1400" dirty="0">
                <a:solidFill>
                  <a:schemeClr val="tx1">
                    <a:lumMod val="95000"/>
                    <a:lumOff val="5000"/>
                  </a:schemeClr>
                </a:solidFill>
              </a:rPr>
              <a:t>El alumnado se orienta a la capacitación de especialistas con habilidades para el manejo científico, sanitario, económico y ético de la producción de medicamentos y análisis clínicos. Asimismo aporta los componentes necesarios para el desarrollo de las diversas actividades farmacéuticas en el campo de la salud pública, en laboratorios clínicos y en la enseñanza e investigación biosanitaria.</a:t>
            </a:r>
          </a:p>
        </p:txBody>
      </p:sp>
      <p:sp>
        <p:nvSpPr>
          <p:cNvPr id="7" name="Rectángulo 6">
            <a:extLst>
              <a:ext uri="{FF2B5EF4-FFF2-40B4-BE49-F238E27FC236}">
                <a16:creationId xmlns:a16="http://schemas.microsoft.com/office/drawing/2014/main" id="{5DD3D05E-5A61-4355-88DC-9A66DD403861}"/>
              </a:ext>
            </a:extLst>
          </p:cNvPr>
          <p:cNvSpPr/>
          <p:nvPr/>
        </p:nvSpPr>
        <p:spPr>
          <a:xfrm>
            <a:off x="4855036" y="3619829"/>
            <a:ext cx="4032448" cy="3108543"/>
          </a:xfrm>
          <a:prstGeom prst="rect">
            <a:avLst/>
          </a:prstGeom>
        </p:spPr>
        <p:txBody>
          <a:bodyPr wrap="square">
            <a:spAutoFit/>
          </a:bodyPr>
          <a:lstStyle/>
          <a:p>
            <a:r>
              <a:rPr lang="es-MX" sz="1400" b="1" spc="300" dirty="0">
                <a:solidFill>
                  <a:srgbClr val="00B050"/>
                </a:solidFill>
              </a:rPr>
              <a:t>¿​Dónde es su campo de trabajo?</a:t>
            </a:r>
          </a:p>
          <a:p>
            <a:endParaRPr lang="es-MX" sz="1400" b="1" spc="300" dirty="0">
              <a:solidFill>
                <a:srgbClr val="C00000"/>
              </a:solidFill>
            </a:endParaRPr>
          </a:p>
          <a:p>
            <a:pPr algn="just"/>
            <a:r>
              <a:rPr lang="es-MX" sz="1400" dirty="0"/>
              <a:t>Sus áreas laborales son:</a:t>
            </a:r>
          </a:p>
          <a:p>
            <a:pPr algn="just"/>
            <a:endParaRPr lang="es-MX" sz="1400" dirty="0"/>
          </a:p>
          <a:p>
            <a:pPr marL="285750" indent="-285750" algn="just">
              <a:buFont typeface="Arial" panose="020B0604020202020204" pitchFamily="34" charset="0"/>
              <a:buChar char="•"/>
            </a:pPr>
            <a:r>
              <a:rPr lang="es-MX" sz="1400" dirty="0">
                <a:solidFill>
                  <a:schemeClr val="tx1">
                    <a:lumMod val="95000"/>
                    <a:lumOff val="5000"/>
                  </a:schemeClr>
                </a:solidFill>
              </a:rPr>
              <a:t>Industria farmacéutica.</a:t>
            </a:r>
          </a:p>
          <a:p>
            <a:pPr marL="285750" indent="-285750" algn="just">
              <a:buFont typeface="Arial" panose="020B0604020202020204" pitchFamily="34" charset="0"/>
              <a:buChar char="•"/>
            </a:pPr>
            <a:r>
              <a:rPr lang="es-MX" sz="1400" dirty="0">
                <a:solidFill>
                  <a:schemeClr val="tx1">
                    <a:lumMod val="95000"/>
                    <a:lumOff val="5000"/>
                  </a:schemeClr>
                </a:solidFill>
              </a:rPr>
              <a:t>Análisis bioquímico-clínicos.</a:t>
            </a:r>
          </a:p>
          <a:p>
            <a:pPr marL="285750" indent="-285750" algn="just">
              <a:buFont typeface="Arial" panose="020B0604020202020204" pitchFamily="34" charset="0"/>
              <a:buChar char="•"/>
            </a:pPr>
            <a:r>
              <a:rPr lang="es-MX" sz="1400" dirty="0">
                <a:solidFill>
                  <a:schemeClr val="tx1">
                    <a:lumMod val="95000"/>
                    <a:lumOff val="5000"/>
                  </a:schemeClr>
                </a:solidFill>
              </a:rPr>
              <a:t>Farmacia comunitaria.</a:t>
            </a:r>
          </a:p>
          <a:p>
            <a:pPr marL="285750" indent="-285750" algn="just">
              <a:buFont typeface="Arial" panose="020B0604020202020204" pitchFamily="34" charset="0"/>
              <a:buChar char="•"/>
            </a:pPr>
            <a:r>
              <a:rPr lang="es-MX" sz="1400" dirty="0">
                <a:solidFill>
                  <a:schemeClr val="tx1">
                    <a:lumMod val="95000"/>
                    <a:lumOff val="5000"/>
                  </a:schemeClr>
                </a:solidFill>
              </a:rPr>
              <a:t>Farmacia hospitalaria.</a:t>
            </a:r>
          </a:p>
          <a:p>
            <a:pPr marL="285750" indent="-285750" algn="just">
              <a:buFont typeface="Arial" panose="020B0604020202020204" pitchFamily="34" charset="0"/>
              <a:buChar char="•"/>
            </a:pPr>
            <a:r>
              <a:rPr lang="es-MX" sz="1400" dirty="0">
                <a:solidFill>
                  <a:schemeClr val="tx1">
                    <a:lumMod val="95000"/>
                    <a:lumOff val="5000"/>
                  </a:schemeClr>
                </a:solidFill>
              </a:rPr>
              <a:t>Microbiología industrial y fermentaciones.</a:t>
            </a:r>
          </a:p>
          <a:p>
            <a:pPr marL="285750" indent="-285750" algn="just">
              <a:buFont typeface="Arial" panose="020B0604020202020204" pitchFamily="34" charset="0"/>
              <a:buChar char="•"/>
            </a:pPr>
            <a:r>
              <a:rPr lang="es-MX" sz="1400" dirty="0">
                <a:solidFill>
                  <a:schemeClr val="tx1">
                    <a:lumMod val="95000"/>
                    <a:lumOff val="5000"/>
                  </a:schemeClr>
                </a:solidFill>
              </a:rPr>
              <a:t>Enseñanza e investigación.</a:t>
            </a:r>
          </a:p>
          <a:p>
            <a:pPr marL="285750" indent="-285750" algn="just">
              <a:buFont typeface="Arial" panose="020B0604020202020204" pitchFamily="34" charset="0"/>
              <a:buChar char="•"/>
            </a:pPr>
            <a:r>
              <a:rPr lang="es-MX" sz="1400" dirty="0">
                <a:solidFill>
                  <a:schemeClr val="tx1">
                    <a:lumMod val="95000"/>
                    <a:lumOff val="5000"/>
                  </a:schemeClr>
                </a:solidFill>
              </a:rPr>
              <a:t>Seroterapia e inmunoterapia.</a:t>
            </a:r>
          </a:p>
          <a:p>
            <a:pPr marL="285750" indent="-285750" algn="just">
              <a:buFont typeface="Arial" panose="020B0604020202020204" pitchFamily="34" charset="0"/>
              <a:buChar char="•"/>
            </a:pPr>
            <a:r>
              <a:rPr lang="es-MX" sz="1400" dirty="0">
                <a:solidFill>
                  <a:schemeClr val="tx1">
                    <a:lumMod val="95000"/>
                    <a:lumOff val="5000"/>
                  </a:schemeClr>
                </a:solidFill>
              </a:rPr>
              <a:t>Gubernamental.</a:t>
            </a:r>
          </a:p>
          <a:p>
            <a:pPr marL="285750" indent="-285750" algn="just">
              <a:buFont typeface="Arial" panose="020B0604020202020204" pitchFamily="34" charset="0"/>
              <a:buChar char="•"/>
            </a:pPr>
            <a:r>
              <a:rPr lang="es-MX" sz="1400" dirty="0">
                <a:solidFill>
                  <a:schemeClr val="tx1">
                    <a:lumMod val="95000"/>
                    <a:lumOff val="5000"/>
                  </a:schemeClr>
                </a:solidFill>
              </a:rPr>
              <a:t>Mercadotecnia. </a:t>
            </a:r>
          </a:p>
          <a:p>
            <a:pPr marL="285750" indent="-285750" algn="just">
              <a:buFont typeface="Arial" panose="020B0604020202020204" pitchFamily="34" charset="0"/>
              <a:buChar char="•"/>
            </a:pPr>
            <a:r>
              <a:rPr lang="es-MX" sz="1400" dirty="0">
                <a:solidFill>
                  <a:schemeClr val="tx1">
                    <a:lumMod val="95000"/>
                    <a:lumOff val="5000"/>
                  </a:schemeClr>
                </a:solidFill>
              </a:rPr>
              <a:t>Toxicología y química legal.</a:t>
            </a:r>
          </a:p>
        </p:txBody>
      </p:sp>
      <p:sp>
        <p:nvSpPr>
          <p:cNvPr id="8" name="Rectángulo 7">
            <a:extLst>
              <a:ext uri="{FF2B5EF4-FFF2-40B4-BE49-F238E27FC236}">
                <a16:creationId xmlns:a16="http://schemas.microsoft.com/office/drawing/2014/main" id="{BED6555C-9A7C-4013-95CE-258E67A11FDC}"/>
              </a:ext>
            </a:extLst>
          </p:cNvPr>
          <p:cNvSpPr/>
          <p:nvPr/>
        </p:nvSpPr>
        <p:spPr>
          <a:xfrm>
            <a:off x="786694" y="3277533"/>
            <a:ext cx="2855640" cy="830997"/>
          </a:xfrm>
          <a:prstGeom prst="rect">
            <a:avLst/>
          </a:prstGeom>
        </p:spPr>
        <p:txBody>
          <a:bodyPr wrap="square">
            <a:spAutoFit/>
          </a:bodyPr>
          <a:lstStyle/>
          <a:p>
            <a:pPr algn="ctr"/>
            <a:r>
              <a:rPr lang="es-MX" sz="1600" b="1" u="sng" spc="300" dirty="0">
                <a:solidFill>
                  <a:schemeClr val="accent5">
                    <a:lumMod val="75000"/>
                  </a:schemeClr>
                </a:solidFill>
              </a:rPr>
              <a:t>IMPORTANTE</a:t>
            </a:r>
          </a:p>
          <a:p>
            <a:endParaRPr lang="es-MX" sz="1600" dirty="0">
              <a:solidFill>
                <a:schemeClr val="accent5">
                  <a:lumMod val="75000"/>
                </a:schemeClr>
              </a:solidFill>
            </a:endParaRPr>
          </a:p>
          <a:p>
            <a:pPr marL="285750" indent="-285750">
              <a:buFont typeface="Calibri" panose="020F0502020204030204" pitchFamily="34" charset="0"/>
              <a:buChar char="→"/>
            </a:pPr>
            <a:r>
              <a:rPr lang="es-MX" sz="1600" dirty="0">
                <a:solidFill>
                  <a:schemeClr val="accent5">
                    <a:lumMod val="75000"/>
                  </a:schemeClr>
                </a:solidFill>
              </a:rPr>
              <a:t>Carrera de alta demanda​</a:t>
            </a:r>
          </a:p>
        </p:txBody>
      </p:sp>
      <p:grpSp>
        <p:nvGrpSpPr>
          <p:cNvPr id="9" name="Grupo 8">
            <a:extLst>
              <a:ext uri="{FF2B5EF4-FFF2-40B4-BE49-F238E27FC236}">
                <a16:creationId xmlns:a16="http://schemas.microsoft.com/office/drawing/2014/main" id="{FA682AB0-1A96-4950-AD15-CA6693283637}"/>
              </a:ext>
            </a:extLst>
          </p:cNvPr>
          <p:cNvGrpSpPr/>
          <p:nvPr/>
        </p:nvGrpSpPr>
        <p:grpSpPr>
          <a:xfrm>
            <a:off x="8267099" y="3472456"/>
            <a:ext cx="1833087" cy="1329879"/>
            <a:chOff x="396089" y="5298782"/>
            <a:chExt cx="1833087" cy="1329879"/>
          </a:xfrm>
        </p:grpSpPr>
        <p:pic>
          <p:nvPicPr>
            <p:cNvPr id="10" name="Gráfico 9" descr="Huellas de animal">
              <a:hlinkClick r:id="rId3" action="ppaction://hlinksldjump"/>
              <a:extLst>
                <a:ext uri="{FF2B5EF4-FFF2-40B4-BE49-F238E27FC236}">
                  <a16:creationId xmlns:a16="http://schemas.microsoft.com/office/drawing/2014/main" id="{CAD78D1E-5203-46F8-A51E-D64AC59970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429" y="5298782"/>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4CD998AE-AB24-44C2-83F3-A23A4982AD80}"/>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tx2">
                      <a:lumMod val="40000"/>
                      <a:lumOff val="60000"/>
                    </a:schemeClr>
                  </a:solidFill>
                  <a:effectLst>
                    <a:outerShdw blurRad="38100" dist="38100" dir="2700000" algn="tl">
                      <a:srgbClr val="000000">
                        <a:alpha val="43137"/>
                      </a:srgbClr>
                    </a:outerShdw>
                  </a:effectLst>
                </a:rPr>
                <a:t>INICIO</a:t>
              </a:r>
            </a:p>
          </p:txBody>
        </p:sp>
      </p:grpSp>
      <p:sp>
        <p:nvSpPr>
          <p:cNvPr id="12" name="Rectángulo 11">
            <a:extLst>
              <a:ext uri="{FF2B5EF4-FFF2-40B4-BE49-F238E27FC236}">
                <a16:creationId xmlns:a16="http://schemas.microsoft.com/office/drawing/2014/main" id="{86C13843-741F-4B47-BA89-060AA88A648F}"/>
              </a:ext>
            </a:extLst>
          </p:cNvPr>
          <p:cNvSpPr/>
          <p:nvPr/>
        </p:nvSpPr>
        <p:spPr>
          <a:xfrm>
            <a:off x="9183642" y="436368"/>
            <a:ext cx="2880320" cy="1384995"/>
          </a:xfrm>
          <a:prstGeom prst="rect">
            <a:avLst/>
          </a:prstGeom>
        </p:spPr>
        <p:txBody>
          <a:bodyPr wrap="square">
            <a:spAutoFit/>
          </a:bodyPr>
          <a:lstStyle/>
          <a:p>
            <a:r>
              <a:rPr lang="es-MX" sz="1400" b="1" spc="300" dirty="0">
                <a:solidFill>
                  <a:srgbClr val="00B050"/>
                </a:solidFill>
              </a:rPr>
              <a:t>¿Dónde se estudia?</a:t>
            </a:r>
          </a:p>
          <a:p>
            <a:pPr marL="285750" indent="-285750" algn="just">
              <a:buFont typeface="Arial" panose="020B0604020202020204" pitchFamily="34" charset="0"/>
              <a:buChar char="•"/>
            </a:pPr>
            <a:endParaRPr lang="es-MX" sz="1400" dirty="0"/>
          </a:p>
          <a:p>
            <a:pPr algn="just"/>
            <a:r>
              <a:rPr lang="es-MX" sz="1400" dirty="0"/>
              <a:t>Facultad de Química</a:t>
            </a:r>
          </a:p>
          <a:p>
            <a:pPr algn="just"/>
            <a:endParaRPr lang="es-MX" sz="1400" dirty="0"/>
          </a:p>
          <a:p>
            <a:pPr algn="just"/>
            <a:r>
              <a:rPr lang="es-MX" sz="1400" dirty="0"/>
              <a:t>Facultad de Estudios Superiores Zaragoza​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5F12364-DAD3-4B3D-A824-0796DE9B44F8}"/>
              </a:ext>
            </a:extLst>
          </p:cNvPr>
          <p:cNvPicPr>
            <a:picLocks noChangeAspect="1"/>
          </p:cNvPicPr>
          <p:nvPr/>
        </p:nvPicPr>
        <p:blipFill rotWithShape="1">
          <a:blip r:embed="rId2"/>
          <a:srcRect l="41819" t="33192" r="11610" b="19728"/>
          <a:stretch/>
        </p:blipFill>
        <p:spPr>
          <a:xfrm>
            <a:off x="0" y="-71462"/>
            <a:ext cx="12192000" cy="6929462"/>
          </a:xfrm>
          <a:prstGeom prst="rect">
            <a:avLst/>
          </a:prstGeom>
        </p:spPr>
      </p:pic>
      <p:sp>
        <p:nvSpPr>
          <p:cNvPr id="6" name="Título 1">
            <a:extLst>
              <a:ext uri="{FF2B5EF4-FFF2-40B4-BE49-F238E27FC236}">
                <a16:creationId xmlns:a16="http://schemas.microsoft.com/office/drawing/2014/main" id="{9C2CB5C8-3A90-4CB7-A8BE-700D790F5380}"/>
              </a:ext>
            </a:extLst>
          </p:cNvPr>
          <p:cNvSpPr>
            <a:spLocks noGrp="1"/>
          </p:cNvSpPr>
          <p:nvPr>
            <p:ph type="title"/>
          </p:nvPr>
        </p:nvSpPr>
        <p:spPr>
          <a:xfrm>
            <a:off x="3095604" y="71414"/>
            <a:ext cx="6810380" cy="1008112"/>
          </a:xfrm>
        </p:spPr>
        <p:txBody>
          <a:bodyPr>
            <a:noAutofit/>
          </a:bodyPr>
          <a:lstStyle/>
          <a:p>
            <a:r>
              <a:rPr lang="es-MX" sz="6000" i="1" dirty="0">
                <a:latin typeface="Book Antiqua" panose="02040602050305030304" pitchFamily="18" charset="0"/>
                <a:ea typeface="+mn-ea"/>
                <a:cs typeface="Aharoni" panose="02010803020104030203" pitchFamily="2" charset="-79"/>
              </a:rPr>
              <a:t>Química Industrial</a:t>
            </a:r>
          </a:p>
        </p:txBody>
      </p:sp>
      <p:sp>
        <p:nvSpPr>
          <p:cNvPr id="4" name="Rectángulo 3">
            <a:extLst>
              <a:ext uri="{FF2B5EF4-FFF2-40B4-BE49-F238E27FC236}">
                <a16:creationId xmlns:a16="http://schemas.microsoft.com/office/drawing/2014/main" id="{3CC3AA5D-A6DE-474C-82F8-D6153AA07037}"/>
              </a:ext>
            </a:extLst>
          </p:cNvPr>
          <p:cNvSpPr/>
          <p:nvPr/>
        </p:nvSpPr>
        <p:spPr>
          <a:xfrm>
            <a:off x="3107988" y="1340768"/>
            <a:ext cx="2880320" cy="2462213"/>
          </a:xfrm>
          <a:prstGeom prst="rect">
            <a:avLst/>
          </a:prstGeom>
        </p:spPr>
        <p:txBody>
          <a:bodyPr wrap="square">
            <a:spAutoFit/>
          </a:bodyPr>
          <a:lstStyle/>
          <a:p>
            <a:pPr algn="just"/>
            <a:r>
              <a:rPr lang="es-MX" sz="1400" b="1" spc="300" dirty="0">
                <a:solidFill>
                  <a:srgbClr val="002060"/>
                </a:solidFill>
              </a:rPr>
              <a:t>¿Qué es?</a:t>
            </a:r>
          </a:p>
          <a:p>
            <a:pPr algn="just"/>
            <a:endParaRPr lang="es-MX" sz="1400" dirty="0"/>
          </a:p>
          <a:p>
            <a:pPr algn="just"/>
            <a:r>
              <a:rPr lang="es-MX" sz="1400" dirty="0"/>
              <a:t>Profesional capacitada </a:t>
            </a:r>
            <a:r>
              <a:rPr lang="es-MX" sz="1400"/>
              <a:t>o capacitado para </a:t>
            </a:r>
            <a:r>
              <a:rPr lang="es-MX" sz="1400" dirty="0"/>
              <a:t>enfrentar con éxito retos en áreas de procesos biotecnológicos; el monitoreo, inspección y vigilancia de contaminantes en el medio ambiente; en el desarrollo de materiales avanzados; así como analizar y controlar la calidad de los diferentes procesos industriales.</a:t>
            </a:r>
          </a:p>
        </p:txBody>
      </p:sp>
      <p:sp>
        <p:nvSpPr>
          <p:cNvPr id="5" name="Rectángulo 4">
            <a:extLst>
              <a:ext uri="{FF2B5EF4-FFF2-40B4-BE49-F238E27FC236}">
                <a16:creationId xmlns:a16="http://schemas.microsoft.com/office/drawing/2014/main" id="{BEE7EF9C-0AAB-45F8-AF73-9B4375BFC2A8}"/>
              </a:ext>
            </a:extLst>
          </p:cNvPr>
          <p:cNvSpPr/>
          <p:nvPr/>
        </p:nvSpPr>
        <p:spPr>
          <a:xfrm>
            <a:off x="6097441" y="1340768"/>
            <a:ext cx="3259646" cy="2031325"/>
          </a:xfrm>
          <a:prstGeom prst="rect">
            <a:avLst/>
          </a:prstGeom>
        </p:spPr>
        <p:txBody>
          <a:bodyPr wrap="square">
            <a:spAutoFit/>
          </a:bodyPr>
          <a:lstStyle/>
          <a:p>
            <a:r>
              <a:rPr lang="es-MX" sz="1400" b="1" spc="300" dirty="0">
                <a:solidFill>
                  <a:srgbClr val="002060"/>
                </a:solidFill>
              </a:rPr>
              <a:t>¿Qué hace? </a:t>
            </a:r>
            <a:r>
              <a:rPr lang="es-MX" sz="1400" b="1" spc="300" dirty="0">
                <a:solidFill>
                  <a:schemeClr val="accent6">
                    <a:lumMod val="75000"/>
                  </a:schemeClr>
                </a:solidFill>
              </a:rPr>
              <a:t>​</a:t>
            </a:r>
          </a:p>
          <a:p>
            <a:pPr algn="just"/>
            <a:endParaRPr lang="es-MX" sz="1400" dirty="0">
              <a:solidFill>
                <a:schemeClr val="tx1">
                  <a:lumMod val="95000"/>
                  <a:lumOff val="5000"/>
                </a:schemeClr>
              </a:solidFill>
            </a:endParaRPr>
          </a:p>
          <a:p>
            <a:pPr algn="just"/>
            <a:r>
              <a:rPr lang="es-MX" sz="1400" dirty="0">
                <a:solidFill>
                  <a:schemeClr val="tx1">
                    <a:lumMod val="95000"/>
                    <a:lumOff val="5000"/>
                  </a:schemeClr>
                </a:solidFill>
              </a:rPr>
              <a:t>Aplica métodos analíticos para asegurar la calidad de materias primas, productos intermedios y terminados, con una visión de preservación del entorno ambiental.</a:t>
            </a:r>
          </a:p>
          <a:p>
            <a:pPr algn="just"/>
            <a:r>
              <a:rPr lang="es-MX" sz="1400" dirty="0">
                <a:solidFill>
                  <a:schemeClr val="tx1">
                    <a:lumMod val="95000"/>
                    <a:lumOff val="5000"/>
                  </a:schemeClr>
                </a:solidFill>
              </a:rPr>
              <a:t>Conoce y aplica el manejo de equipo de análisis instrumental para el análisis químico..</a:t>
            </a:r>
          </a:p>
        </p:txBody>
      </p:sp>
      <p:sp>
        <p:nvSpPr>
          <p:cNvPr id="7" name="Rectángulo 6">
            <a:extLst>
              <a:ext uri="{FF2B5EF4-FFF2-40B4-BE49-F238E27FC236}">
                <a16:creationId xmlns:a16="http://schemas.microsoft.com/office/drawing/2014/main" id="{BEADEC92-66A3-4E20-ACAA-74D04D245723}"/>
              </a:ext>
            </a:extLst>
          </p:cNvPr>
          <p:cNvSpPr/>
          <p:nvPr/>
        </p:nvSpPr>
        <p:spPr>
          <a:xfrm>
            <a:off x="9616540" y="1340768"/>
            <a:ext cx="2575460" cy="3108543"/>
          </a:xfrm>
          <a:prstGeom prst="rect">
            <a:avLst/>
          </a:prstGeom>
        </p:spPr>
        <p:txBody>
          <a:bodyPr wrap="square">
            <a:spAutoFit/>
          </a:bodyPr>
          <a:lstStyle/>
          <a:p>
            <a:r>
              <a:rPr lang="es-MX" sz="1400" b="1" spc="300" dirty="0">
                <a:solidFill>
                  <a:srgbClr val="002060"/>
                </a:solidFill>
              </a:rPr>
              <a:t>¿​Dónde es su campo de trabajo?</a:t>
            </a:r>
          </a:p>
          <a:p>
            <a:endParaRPr lang="es-MX" sz="1400" b="1" spc="300" dirty="0">
              <a:solidFill>
                <a:srgbClr val="C00000"/>
              </a:solidFill>
            </a:endParaRPr>
          </a:p>
          <a:p>
            <a:pPr algn="just"/>
            <a:r>
              <a:rPr lang="es-MX" sz="1400" dirty="0">
                <a:solidFill>
                  <a:schemeClr val="tx1">
                    <a:lumMod val="95000"/>
                    <a:lumOff val="5000"/>
                  </a:schemeClr>
                </a:solidFill>
              </a:rPr>
              <a:t>En el sector público labora en secretarias o instituciones oficiales, entre ellas: SEMARNAT, PEMEX, IMP, CONAGUA, INE, entre otras.</a:t>
            </a:r>
          </a:p>
          <a:p>
            <a:pPr algn="just"/>
            <a:r>
              <a:rPr lang="es-MX" sz="1400" dirty="0">
                <a:solidFill>
                  <a:schemeClr val="tx1">
                    <a:lumMod val="95000"/>
                    <a:lumOff val="5000"/>
                  </a:schemeClr>
                </a:solidFill>
              </a:rPr>
              <a:t>En el ejercicio privado de la profesión contempla básicamente la asesoría técnica y de peritaje a instituciones privadas, así como generar su propia fuente de trabajo. </a:t>
            </a:r>
          </a:p>
        </p:txBody>
      </p:sp>
      <p:sp>
        <p:nvSpPr>
          <p:cNvPr id="8" name="Rectángulo 7">
            <a:extLst>
              <a:ext uri="{FF2B5EF4-FFF2-40B4-BE49-F238E27FC236}">
                <a16:creationId xmlns:a16="http://schemas.microsoft.com/office/drawing/2014/main" id="{24425809-8704-4DD3-B8EC-1CD458CE777E}"/>
              </a:ext>
            </a:extLst>
          </p:cNvPr>
          <p:cNvSpPr/>
          <p:nvPr/>
        </p:nvSpPr>
        <p:spPr>
          <a:xfrm>
            <a:off x="6096000" y="3577585"/>
            <a:ext cx="3947134" cy="738664"/>
          </a:xfrm>
          <a:prstGeom prst="rect">
            <a:avLst/>
          </a:prstGeom>
        </p:spPr>
        <p:txBody>
          <a:bodyPr wrap="square">
            <a:spAutoFit/>
          </a:bodyPr>
          <a:lstStyle/>
          <a:p>
            <a:pPr algn="just"/>
            <a:r>
              <a:rPr lang="es-MX" sz="1400" b="1" spc="300" dirty="0">
                <a:solidFill>
                  <a:srgbClr val="002060"/>
                </a:solidFill>
              </a:rPr>
              <a:t>¿Dónde se estudia?</a:t>
            </a:r>
          </a:p>
          <a:p>
            <a:pPr marL="285750" indent="-285750" algn="just">
              <a:buFont typeface="Arial" panose="020B0604020202020204" pitchFamily="34" charset="0"/>
              <a:buChar char="•"/>
            </a:pPr>
            <a:endParaRPr lang="es-MX" sz="1400" dirty="0"/>
          </a:p>
          <a:p>
            <a:pPr algn="just"/>
            <a:r>
              <a:rPr lang="es-MX" sz="1400" dirty="0"/>
              <a:t>Facultad de Estudios Superiores Cuautitlán</a:t>
            </a:r>
          </a:p>
        </p:txBody>
      </p:sp>
      <p:grpSp>
        <p:nvGrpSpPr>
          <p:cNvPr id="9" name="Grupo 8">
            <a:extLst>
              <a:ext uri="{FF2B5EF4-FFF2-40B4-BE49-F238E27FC236}">
                <a16:creationId xmlns:a16="http://schemas.microsoft.com/office/drawing/2014/main" id="{7A5D2E54-6C74-4A6C-91ED-64ACDE1A2FF6}"/>
              </a:ext>
            </a:extLst>
          </p:cNvPr>
          <p:cNvGrpSpPr/>
          <p:nvPr/>
        </p:nvGrpSpPr>
        <p:grpSpPr>
          <a:xfrm>
            <a:off x="15421" y="86900"/>
            <a:ext cx="1833087" cy="1329879"/>
            <a:chOff x="396089" y="5298782"/>
            <a:chExt cx="1833087" cy="1329879"/>
          </a:xfrm>
        </p:grpSpPr>
        <p:pic>
          <p:nvPicPr>
            <p:cNvPr id="10" name="Gráfico 9" descr="Huellas de animal">
              <a:hlinkClick r:id="rId3" action="ppaction://hlinksldjump"/>
              <a:extLst>
                <a:ext uri="{FF2B5EF4-FFF2-40B4-BE49-F238E27FC236}">
                  <a16:creationId xmlns:a16="http://schemas.microsoft.com/office/drawing/2014/main" id="{8AB3F665-9207-4194-9F22-69EEF04A52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429" y="5298782"/>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6744C883-911C-4C06-8560-39D8E9617348}"/>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tx2">
                      <a:lumMod val="50000"/>
                    </a:schemeClr>
                  </a:solidFill>
                  <a:effectLst>
                    <a:outerShdw blurRad="38100" dist="38100" dir="2700000" algn="tl">
                      <a:srgbClr val="000000">
                        <a:alpha val="43137"/>
                      </a:srgbClr>
                    </a:outerShdw>
                  </a:effectLst>
                </a:rPr>
                <a:t>INICIO</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FAEC25-CF74-4824-8730-A3346CAD0497}"/>
              </a:ext>
            </a:extLst>
          </p:cNvPr>
          <p:cNvPicPr>
            <a:picLocks noChangeAspect="1"/>
          </p:cNvPicPr>
          <p:nvPr/>
        </p:nvPicPr>
        <p:blipFill rotWithShape="1">
          <a:blip r:embed="rId2"/>
          <a:srcRect l="41732" t="33192" r="11610" b="20586"/>
          <a:stretch/>
        </p:blipFill>
        <p:spPr>
          <a:xfrm>
            <a:off x="-168696" y="-99392"/>
            <a:ext cx="12529392" cy="7056784"/>
          </a:xfrm>
          <a:prstGeom prst="rect">
            <a:avLst/>
          </a:prstGeom>
          <a:ln>
            <a:noFill/>
          </a:ln>
          <a:effectLst>
            <a:softEdge rad="112500"/>
          </a:effectLst>
        </p:spPr>
      </p:pic>
      <p:sp>
        <p:nvSpPr>
          <p:cNvPr id="5" name="CuadroTexto 4">
            <a:extLst>
              <a:ext uri="{FF2B5EF4-FFF2-40B4-BE49-F238E27FC236}">
                <a16:creationId xmlns:a16="http://schemas.microsoft.com/office/drawing/2014/main" id="{8ADB281D-9050-455B-B0DA-A4F8945C9C68}"/>
              </a:ext>
            </a:extLst>
          </p:cNvPr>
          <p:cNvSpPr txBox="1"/>
          <p:nvPr/>
        </p:nvSpPr>
        <p:spPr>
          <a:xfrm>
            <a:off x="1775520" y="260648"/>
            <a:ext cx="8640960" cy="461665"/>
          </a:xfrm>
          <a:prstGeom prst="rect">
            <a:avLst/>
          </a:prstGeom>
          <a:noFill/>
        </p:spPr>
        <p:txBody>
          <a:bodyPr wrap="square" rtlCol="0">
            <a:spAutoFit/>
          </a:bodyPr>
          <a:lstStyle/>
          <a:p>
            <a:pPr algn="ctr"/>
            <a:r>
              <a:rPr lang="es-MX" sz="2400" b="1" dirty="0">
                <a:solidFill>
                  <a:schemeClr val="bg1"/>
                </a:solidFill>
                <a:cs typeface="Angsana New" panose="020B0502040204020203" pitchFamily="18" charset="-34"/>
              </a:rPr>
              <a:t>Créditos</a:t>
            </a:r>
          </a:p>
        </p:txBody>
      </p:sp>
      <p:grpSp>
        <p:nvGrpSpPr>
          <p:cNvPr id="2" name="Grupo 1">
            <a:extLst>
              <a:ext uri="{FF2B5EF4-FFF2-40B4-BE49-F238E27FC236}">
                <a16:creationId xmlns:a16="http://schemas.microsoft.com/office/drawing/2014/main" id="{9F1D73D2-1E77-43ED-95C5-E1F965658330}"/>
              </a:ext>
            </a:extLst>
          </p:cNvPr>
          <p:cNvGrpSpPr/>
          <p:nvPr/>
        </p:nvGrpSpPr>
        <p:grpSpPr>
          <a:xfrm>
            <a:off x="4799856" y="5593035"/>
            <a:ext cx="2016223" cy="1059756"/>
            <a:chOff x="4367808" y="5329313"/>
            <a:chExt cx="2907963" cy="1391692"/>
          </a:xfrm>
        </p:grpSpPr>
        <p:pic>
          <p:nvPicPr>
            <p:cNvPr id="7" name="7 Imagen" descr="escudo_UNAM_azul.tif">
              <a:extLst>
                <a:ext uri="{FF2B5EF4-FFF2-40B4-BE49-F238E27FC236}">
                  <a16:creationId xmlns:a16="http://schemas.microsoft.com/office/drawing/2014/main" id="{9381A103-DCA4-4EA3-8A17-A22A5B89814F}"/>
                </a:ext>
              </a:extLst>
            </p:cNvPr>
            <p:cNvPicPr>
              <a:picLocks noChangeAspect="1"/>
            </p:cNvPicPr>
            <p:nvPr/>
          </p:nvPicPr>
          <p:blipFill>
            <a:blip r:embed="rId3" cstate="print">
              <a:alphaModFix/>
              <a:duotone>
                <a:schemeClr val="bg2">
                  <a:shade val="45000"/>
                  <a:satMod val="135000"/>
                </a:schemeClr>
                <a:prstClr val="white"/>
              </a:duotone>
            </a:blip>
            <a:stretch>
              <a:fillRect/>
            </a:stretch>
          </p:blipFill>
          <p:spPr>
            <a:xfrm>
              <a:off x="4367808" y="5329313"/>
              <a:ext cx="1285168" cy="1347306"/>
            </a:xfrm>
            <a:prstGeom prst="rect">
              <a:avLst/>
            </a:prstGeom>
          </p:spPr>
        </p:pic>
        <p:pic>
          <p:nvPicPr>
            <p:cNvPr id="8" name="Picture 4" descr="Resultado de imagen para cch">
              <a:extLst>
                <a:ext uri="{FF2B5EF4-FFF2-40B4-BE49-F238E27FC236}">
                  <a16:creationId xmlns:a16="http://schemas.microsoft.com/office/drawing/2014/main" id="{B72A3EE6-3112-48FE-A2A5-382F48827F29}"/>
                </a:ext>
              </a:extLst>
            </p:cNvPr>
            <p:cNvPicPr>
              <a:picLocks noChangeAspect="1" noChangeArrowheads="1"/>
            </p:cNvPicPr>
            <p:nvPr/>
          </p:nvPicPr>
          <p:blipFill>
            <a:blip r:embed="rId4" cstate="print">
              <a:clrChange>
                <a:clrFrom>
                  <a:srgbClr val="FFFFFF"/>
                </a:clrFrom>
                <a:clrTo>
                  <a:srgbClr val="FFFFFF">
                    <a:alpha val="0"/>
                  </a:srgbClr>
                </a:clrTo>
              </a:clrChange>
              <a:alphaModFix amt="85000"/>
              <a:duotone>
                <a:schemeClr val="bg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a14:imgEffect>
                    </a14:imgLayer>
                  </a14:imgProps>
                </a:ext>
              </a:extLst>
            </a:blip>
            <a:srcRect/>
            <a:stretch>
              <a:fillRect/>
            </a:stretch>
          </p:blipFill>
          <p:spPr bwMode="auto">
            <a:xfrm>
              <a:off x="5802281" y="5329313"/>
              <a:ext cx="1473490" cy="1391692"/>
            </a:xfrm>
            <a:prstGeom prst="rect">
              <a:avLst/>
            </a:prstGeom>
            <a:noFill/>
          </p:spPr>
        </p:pic>
      </p:grpSp>
      <p:grpSp>
        <p:nvGrpSpPr>
          <p:cNvPr id="10" name="Grupo 9">
            <a:extLst>
              <a:ext uri="{FF2B5EF4-FFF2-40B4-BE49-F238E27FC236}">
                <a16:creationId xmlns:a16="http://schemas.microsoft.com/office/drawing/2014/main" id="{F78BC534-7E5F-49B0-81FE-A0DD531B3AA6}"/>
              </a:ext>
            </a:extLst>
          </p:cNvPr>
          <p:cNvGrpSpPr/>
          <p:nvPr/>
        </p:nvGrpSpPr>
        <p:grpSpPr>
          <a:xfrm>
            <a:off x="0" y="5301208"/>
            <a:ext cx="1696288" cy="923331"/>
            <a:chOff x="7064008" y="5811559"/>
            <a:chExt cx="2128336" cy="923331"/>
          </a:xfrm>
        </p:grpSpPr>
        <p:sp>
          <p:nvSpPr>
            <p:cNvPr id="3" name="Flecha: hacia arriba 2">
              <a:hlinkClick r:id="rId6" action="ppaction://hlinksldjump"/>
              <a:extLst>
                <a:ext uri="{FF2B5EF4-FFF2-40B4-BE49-F238E27FC236}">
                  <a16:creationId xmlns:a16="http://schemas.microsoft.com/office/drawing/2014/main" id="{803C16FE-FF14-4502-A8A0-264D100312F4}"/>
                </a:ext>
              </a:extLst>
            </p:cNvPr>
            <p:cNvSpPr/>
            <p:nvPr/>
          </p:nvSpPr>
          <p:spPr>
            <a:xfrm>
              <a:off x="7820091" y="5811559"/>
              <a:ext cx="308085" cy="461666"/>
            </a:xfrm>
            <a:prstGeom prst="upArrow">
              <a:avLst/>
            </a:prstGeom>
            <a:solidFill>
              <a:schemeClr val="bg1">
                <a:lumMod val="6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CuadroTexto 8">
              <a:hlinkClick r:id="rId6" action="ppaction://hlinksldjump"/>
              <a:extLst>
                <a:ext uri="{FF2B5EF4-FFF2-40B4-BE49-F238E27FC236}">
                  <a16:creationId xmlns:a16="http://schemas.microsoft.com/office/drawing/2014/main" id="{67E2745A-0B97-4B88-9AD3-662EABBC87FD}"/>
                </a:ext>
              </a:extLst>
            </p:cNvPr>
            <p:cNvSpPr txBox="1"/>
            <p:nvPr/>
          </p:nvSpPr>
          <p:spPr>
            <a:xfrm>
              <a:off x="7064008" y="6273225"/>
              <a:ext cx="2128336" cy="461665"/>
            </a:xfrm>
            <a:prstGeom prst="rect">
              <a:avLst/>
            </a:prstGeom>
            <a:noFill/>
          </p:spPr>
          <p:txBody>
            <a:bodyPr wrap="square" rtlCol="0">
              <a:spAutoFit/>
            </a:bodyPr>
            <a:lstStyle/>
            <a:p>
              <a:r>
                <a:rPr lang="es-MX" sz="2400" dirty="0">
                  <a:solidFill>
                    <a:schemeClr val="bg1">
                      <a:lumMod val="65000"/>
                    </a:schemeClr>
                  </a:solidFill>
                  <a:latin typeface="AngsanaUPC" panose="02020603050405020304" pitchFamily="18" charset="-34"/>
                  <a:cs typeface="AngsanaUPC" panose="02020603050405020304" pitchFamily="18" charset="-34"/>
                </a:rPr>
                <a:t>Página de Inicio</a:t>
              </a:r>
            </a:p>
          </p:txBody>
        </p:sp>
      </p:grpSp>
      <p:sp>
        <p:nvSpPr>
          <p:cNvPr id="11" name="10 CuadroTexto"/>
          <p:cNvSpPr txBox="1"/>
          <p:nvPr/>
        </p:nvSpPr>
        <p:spPr>
          <a:xfrm>
            <a:off x="1951802" y="934034"/>
            <a:ext cx="9001188" cy="923330"/>
          </a:xfrm>
          <a:prstGeom prst="rect">
            <a:avLst/>
          </a:prstGeom>
          <a:noFill/>
        </p:spPr>
        <p:txBody>
          <a:bodyPr wrap="square" rtlCol="0">
            <a:spAutoFit/>
          </a:bodyPr>
          <a:lstStyle/>
          <a:p>
            <a:pPr algn="just"/>
            <a:r>
              <a:rPr lang="es-MX" dirty="0">
                <a:solidFill>
                  <a:schemeClr val="bg1"/>
                </a:solidFill>
                <a:cs typeface="Angsana New" panose="02020603050405020304" pitchFamily="18" charset="-34"/>
              </a:rPr>
              <a:t>Agradecemos a las integrantes del Departamento de Psicopedagogía del Plantel Azcapotzalco su contribución para la elaboración de este material.​</a:t>
            </a:r>
          </a:p>
          <a:p>
            <a:endParaRPr lang="es-MX" dirty="0">
              <a:solidFill>
                <a:schemeClr val="bg1"/>
              </a:solidFill>
              <a:cs typeface="Angsana New" panose="02020603050405020304" pitchFamily="18" charset="-34"/>
            </a:endParaRPr>
          </a:p>
        </p:txBody>
      </p:sp>
      <p:sp>
        <p:nvSpPr>
          <p:cNvPr id="12" name="11 CuadroTexto"/>
          <p:cNvSpPr txBox="1"/>
          <p:nvPr/>
        </p:nvSpPr>
        <p:spPr>
          <a:xfrm>
            <a:off x="308728" y="2129561"/>
            <a:ext cx="5429288" cy="2585323"/>
          </a:xfrm>
          <a:prstGeom prst="rect">
            <a:avLst/>
          </a:prstGeom>
          <a:noFill/>
        </p:spPr>
        <p:txBody>
          <a:bodyPr wrap="square" rtlCol="0">
            <a:spAutoFit/>
          </a:bodyPr>
          <a:lstStyle/>
          <a:p>
            <a:r>
              <a:rPr lang="es-MX" dirty="0">
                <a:solidFill>
                  <a:schemeClr val="bg1"/>
                </a:solidFill>
                <a:cs typeface="Angsana New" panose="02020603050405020304" pitchFamily="18" charset="-34"/>
              </a:rPr>
              <a:t>Idea original y elaboración de contenido:​</a:t>
            </a:r>
          </a:p>
          <a:p>
            <a:endParaRPr lang="es-MX" dirty="0">
              <a:solidFill>
                <a:schemeClr val="bg1"/>
              </a:solidFill>
              <a:cs typeface="Angsana New" panose="02020603050405020304" pitchFamily="18" charset="-34"/>
            </a:endParaRPr>
          </a:p>
          <a:p>
            <a:pPr>
              <a:buFont typeface="Wingdings" pitchFamily="2" charset="2"/>
              <a:buChar char="v"/>
            </a:pPr>
            <a:r>
              <a:rPr lang="es-MX" dirty="0">
                <a:solidFill>
                  <a:schemeClr val="bg1"/>
                </a:solidFill>
                <a:cs typeface="Angsana New" panose="02020603050405020304" pitchFamily="18" charset="-34"/>
              </a:rPr>
              <a:t>Lic. Alma Delia Fernández García​</a:t>
            </a:r>
          </a:p>
          <a:p>
            <a:pPr>
              <a:buFont typeface="Wingdings" pitchFamily="2" charset="2"/>
              <a:buChar char="v"/>
            </a:pPr>
            <a:endParaRPr lang="es-MX" dirty="0">
              <a:solidFill>
                <a:schemeClr val="bg1"/>
              </a:solidFill>
              <a:cs typeface="Angsana New" panose="02020603050405020304" pitchFamily="18" charset="-34"/>
            </a:endParaRPr>
          </a:p>
          <a:p>
            <a:pPr>
              <a:buFont typeface="Wingdings" pitchFamily="2" charset="2"/>
              <a:buChar char="v"/>
            </a:pPr>
            <a:r>
              <a:rPr lang="es-MX" dirty="0">
                <a:solidFill>
                  <a:schemeClr val="bg1"/>
                </a:solidFill>
                <a:cs typeface="Angsana New" panose="02020603050405020304" pitchFamily="18" charset="-34"/>
              </a:rPr>
              <a:t>Lic. Alma Patricia López Hernández​</a:t>
            </a:r>
          </a:p>
          <a:p>
            <a:pPr>
              <a:buFont typeface="Wingdings" pitchFamily="2" charset="2"/>
              <a:buChar char="v"/>
            </a:pPr>
            <a:endParaRPr lang="es-MX" dirty="0">
              <a:solidFill>
                <a:schemeClr val="bg1"/>
              </a:solidFill>
              <a:cs typeface="Angsana New" panose="02020603050405020304" pitchFamily="18" charset="-34"/>
            </a:endParaRPr>
          </a:p>
          <a:p>
            <a:pPr>
              <a:buFont typeface="Wingdings" pitchFamily="2" charset="2"/>
              <a:buChar char="v"/>
            </a:pPr>
            <a:r>
              <a:rPr lang="es-MX" dirty="0">
                <a:solidFill>
                  <a:schemeClr val="bg1"/>
                </a:solidFill>
                <a:cs typeface="Angsana New" panose="02020603050405020304" pitchFamily="18" charset="-34"/>
              </a:rPr>
              <a:t>Lic. Alicia Molina Maldonado​</a:t>
            </a:r>
          </a:p>
          <a:p>
            <a:pPr>
              <a:buFont typeface="Wingdings" pitchFamily="2" charset="2"/>
              <a:buChar char="v"/>
            </a:pPr>
            <a:endParaRPr lang="es-MX" dirty="0">
              <a:solidFill>
                <a:schemeClr val="bg1"/>
              </a:solidFill>
              <a:cs typeface="Angsana New" panose="02020603050405020304" pitchFamily="18" charset="-34"/>
            </a:endParaRPr>
          </a:p>
          <a:p>
            <a:pPr>
              <a:buFont typeface="Wingdings" pitchFamily="2" charset="2"/>
              <a:buChar char="v"/>
            </a:pPr>
            <a:r>
              <a:rPr lang="es-MX" dirty="0">
                <a:solidFill>
                  <a:schemeClr val="bg1"/>
                </a:solidFill>
                <a:cs typeface="Angsana New" panose="02020603050405020304" pitchFamily="18" charset="-34"/>
              </a:rPr>
              <a:t>Lic. Ma. del Consuelo Velázquez Méndez​</a:t>
            </a:r>
          </a:p>
        </p:txBody>
      </p:sp>
      <p:sp>
        <p:nvSpPr>
          <p:cNvPr id="13" name="12 CuadroTexto"/>
          <p:cNvSpPr txBox="1"/>
          <p:nvPr/>
        </p:nvSpPr>
        <p:spPr>
          <a:xfrm>
            <a:off x="6238082" y="1714488"/>
            <a:ext cx="5715040" cy="3970318"/>
          </a:xfrm>
          <a:prstGeom prst="rect">
            <a:avLst/>
          </a:prstGeom>
          <a:noFill/>
        </p:spPr>
        <p:txBody>
          <a:bodyPr wrap="square" rtlCol="0">
            <a:spAutoFit/>
          </a:bodyPr>
          <a:lstStyle/>
          <a:p>
            <a:r>
              <a:rPr lang="es-MX" dirty="0">
                <a:solidFill>
                  <a:schemeClr val="bg1"/>
                </a:solidFill>
                <a:cs typeface="Angsana New" panose="02020603050405020304" pitchFamily="18" charset="-34"/>
              </a:rPr>
              <a:t>Diseño original:​</a:t>
            </a:r>
          </a:p>
          <a:p>
            <a:endParaRPr lang="es-MX" dirty="0">
              <a:solidFill>
                <a:schemeClr val="bg1"/>
              </a:solidFill>
              <a:cs typeface="Angsana New" panose="02020603050405020304" pitchFamily="18" charset="-34"/>
            </a:endParaRPr>
          </a:p>
          <a:p>
            <a:r>
              <a:rPr lang="es-MX" dirty="0">
                <a:solidFill>
                  <a:schemeClr val="bg1"/>
                </a:solidFill>
                <a:cs typeface="Angsana New" panose="02020603050405020304" pitchFamily="18" charset="-34"/>
              </a:rPr>
              <a:t>Brenda Berenice Jiménez Herrera</a:t>
            </a:r>
          </a:p>
          <a:p>
            <a:endParaRPr lang="es-MX" dirty="0">
              <a:solidFill>
                <a:schemeClr val="bg1"/>
              </a:solidFill>
              <a:cs typeface="Angsana New" panose="02020603050405020304" pitchFamily="18" charset="-34"/>
            </a:endParaRPr>
          </a:p>
          <a:p>
            <a:pPr fontAlgn="base"/>
            <a:r>
              <a:rPr lang="es-MX" dirty="0">
                <a:solidFill>
                  <a:schemeClr val="bg1"/>
                </a:solidFill>
                <a:cs typeface="Angsana New" panose="02020603050405020304" pitchFamily="18" charset="-34"/>
              </a:rPr>
              <a:t>Idea de la versión digital:</a:t>
            </a:r>
            <a:r>
              <a:rPr lang="en-US" dirty="0">
                <a:solidFill>
                  <a:schemeClr val="bg1"/>
                </a:solidFill>
                <a:cs typeface="Angsana New" panose="02020603050405020304" pitchFamily="18" charset="-34"/>
              </a:rPr>
              <a:t>​</a:t>
            </a:r>
          </a:p>
          <a:p>
            <a:pPr fontAlgn="base"/>
            <a:endParaRPr lang="en-US" dirty="0">
              <a:solidFill>
                <a:schemeClr val="bg1"/>
              </a:solidFill>
              <a:cs typeface="Angsana New" panose="02020603050405020304" pitchFamily="18" charset="-34"/>
            </a:endParaRPr>
          </a:p>
          <a:p>
            <a:pPr fontAlgn="base"/>
            <a:r>
              <a:rPr lang="es-MX" dirty="0">
                <a:solidFill>
                  <a:schemeClr val="bg1"/>
                </a:solidFill>
                <a:cs typeface="Angsana New" panose="02020603050405020304" pitchFamily="18" charset="-34"/>
              </a:rPr>
              <a:t>Lic. Hugo César Morales Ortiz</a:t>
            </a:r>
            <a:r>
              <a:rPr lang="en-US" dirty="0">
                <a:solidFill>
                  <a:schemeClr val="bg1"/>
                </a:solidFill>
                <a:cs typeface="Angsana New" panose="02020603050405020304" pitchFamily="18" charset="-34"/>
              </a:rPr>
              <a:t>​</a:t>
            </a:r>
          </a:p>
          <a:p>
            <a:pPr fontAlgn="base"/>
            <a:r>
              <a:rPr lang="es-MX" dirty="0">
                <a:solidFill>
                  <a:schemeClr val="bg1"/>
                </a:solidFill>
                <a:cs typeface="Angsana New" panose="02020603050405020304" pitchFamily="18" charset="-34"/>
              </a:rPr>
              <a:t>Jefe del Departamento de Psicopedagogía de la DGCCH</a:t>
            </a:r>
            <a:r>
              <a:rPr lang="en-US" dirty="0">
                <a:solidFill>
                  <a:schemeClr val="bg1"/>
                </a:solidFill>
                <a:cs typeface="Angsana New" panose="02020603050405020304" pitchFamily="18" charset="-34"/>
              </a:rPr>
              <a:t>​</a:t>
            </a:r>
          </a:p>
          <a:p>
            <a:pPr fontAlgn="base"/>
            <a:r>
              <a:rPr lang="es-MX" dirty="0">
                <a:solidFill>
                  <a:schemeClr val="bg1"/>
                </a:solidFill>
                <a:cs typeface="Angsana New" panose="02020603050405020304" pitchFamily="18" charset="-34"/>
              </a:rPr>
              <a:t>​</a:t>
            </a:r>
          </a:p>
          <a:p>
            <a:pPr fontAlgn="base"/>
            <a:r>
              <a:rPr lang="es-MX" dirty="0">
                <a:solidFill>
                  <a:schemeClr val="bg1"/>
                </a:solidFill>
                <a:cs typeface="Angsana New" panose="02020603050405020304" pitchFamily="18" charset="-34"/>
              </a:rPr>
              <a:t>Elaboración de la versión digital:</a:t>
            </a:r>
            <a:r>
              <a:rPr lang="en-US" dirty="0">
                <a:solidFill>
                  <a:schemeClr val="bg1"/>
                </a:solidFill>
                <a:cs typeface="Angsana New" panose="02020603050405020304" pitchFamily="18" charset="-34"/>
              </a:rPr>
              <a:t>​</a:t>
            </a:r>
          </a:p>
          <a:p>
            <a:pPr fontAlgn="base"/>
            <a:endParaRPr lang="en-US" dirty="0">
              <a:solidFill>
                <a:schemeClr val="bg1"/>
              </a:solidFill>
              <a:cs typeface="Angsana New" panose="02020603050405020304" pitchFamily="18" charset="-34"/>
            </a:endParaRPr>
          </a:p>
          <a:p>
            <a:pPr lvl="1" fontAlgn="base">
              <a:buFont typeface="Wingdings" pitchFamily="2" charset="2"/>
              <a:buChar char="v"/>
            </a:pPr>
            <a:r>
              <a:rPr lang="es-MX" dirty="0">
                <a:solidFill>
                  <a:schemeClr val="bg1"/>
                </a:solidFill>
                <a:cs typeface="Angsana New" panose="02020603050405020304" pitchFamily="18" charset="-34"/>
              </a:rPr>
              <a:t>Hugo César Morales Ortiz</a:t>
            </a:r>
            <a:r>
              <a:rPr lang="en-US" dirty="0">
                <a:solidFill>
                  <a:schemeClr val="bg1"/>
                </a:solidFill>
                <a:cs typeface="Angsana New" panose="02020603050405020304" pitchFamily="18" charset="-34"/>
              </a:rPr>
              <a:t>​</a:t>
            </a:r>
            <a:br>
              <a:rPr lang="en-US" dirty="0">
                <a:solidFill>
                  <a:schemeClr val="bg1"/>
                </a:solidFill>
                <a:cs typeface="Angsana New" panose="02020603050405020304" pitchFamily="18" charset="-34"/>
              </a:rPr>
            </a:br>
            <a:endParaRPr lang="en-US" dirty="0">
              <a:solidFill>
                <a:schemeClr val="bg1"/>
              </a:solidFill>
              <a:cs typeface="Angsana New" panose="02020603050405020304" pitchFamily="18" charset="-34"/>
            </a:endParaRPr>
          </a:p>
          <a:p>
            <a:pPr lvl="1" fontAlgn="base">
              <a:buFont typeface="Wingdings" pitchFamily="2" charset="2"/>
              <a:buChar char="v"/>
            </a:pPr>
            <a:r>
              <a:rPr lang="es-MX" dirty="0">
                <a:solidFill>
                  <a:schemeClr val="bg1"/>
                </a:solidFill>
                <a:cs typeface="Angsana New" panose="02020603050405020304" pitchFamily="18" charset="-34"/>
              </a:rPr>
              <a:t>Trejo Rodríguez Diana</a:t>
            </a:r>
            <a:endParaRPr lang="en-US" dirty="0">
              <a:solidFill>
                <a:schemeClr val="bg1"/>
              </a:solidFill>
              <a:cs typeface="Angsana New" panose="02020603050405020304" pitchFamily="18" charset="-34"/>
            </a:endParaRPr>
          </a:p>
        </p:txBody>
      </p:sp>
    </p:spTree>
    <p:extLst>
      <p:ext uri="{BB962C8B-B14F-4D97-AF65-F5344CB8AC3E}">
        <p14:creationId xmlns:p14="http://schemas.microsoft.com/office/powerpoint/2010/main" val="1058434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88F7C39-92AD-4D63-A56C-4F242C56E255}"/>
              </a:ext>
            </a:extLst>
          </p:cNvPr>
          <p:cNvPicPr>
            <a:picLocks noChangeAspect="1"/>
          </p:cNvPicPr>
          <p:nvPr/>
        </p:nvPicPr>
        <p:blipFill rotWithShape="1">
          <a:blip r:embed="rId2"/>
          <a:srcRect l="42013" t="34310" r="11346" b="19727"/>
          <a:stretch/>
        </p:blipFill>
        <p:spPr>
          <a:xfrm>
            <a:off x="15457" y="0"/>
            <a:ext cx="12192001" cy="6858000"/>
          </a:xfrm>
          <a:prstGeom prst="rect">
            <a:avLst/>
          </a:prstGeom>
        </p:spPr>
      </p:pic>
      <p:sp>
        <p:nvSpPr>
          <p:cNvPr id="8" name="CuadroTexto 7">
            <a:extLst>
              <a:ext uri="{FF2B5EF4-FFF2-40B4-BE49-F238E27FC236}">
                <a16:creationId xmlns:a16="http://schemas.microsoft.com/office/drawing/2014/main" id="{F9DE2351-5CE6-4019-9FA2-9053C1BDA04C}"/>
              </a:ext>
            </a:extLst>
          </p:cNvPr>
          <p:cNvSpPr txBox="1"/>
          <p:nvPr/>
        </p:nvSpPr>
        <p:spPr>
          <a:xfrm>
            <a:off x="479376" y="260648"/>
            <a:ext cx="3600400" cy="1200329"/>
          </a:xfrm>
          <a:prstGeom prst="rect">
            <a:avLst/>
          </a:prstGeom>
          <a:noFill/>
        </p:spPr>
        <p:txBody>
          <a:bodyPr wrap="square" rtlCol="0">
            <a:spAutoFit/>
          </a:bodyPr>
          <a:lstStyle/>
          <a:p>
            <a:r>
              <a:rPr lang="es-MX" sz="7200" i="1" dirty="0">
                <a:latin typeface="Book Antiqua" panose="02040602050305030304" pitchFamily="18" charset="0"/>
                <a:cs typeface="Aharoni" panose="02010803020104030203" pitchFamily="2" charset="-79"/>
              </a:rPr>
              <a:t>Biología</a:t>
            </a:r>
          </a:p>
        </p:txBody>
      </p:sp>
      <p:sp>
        <p:nvSpPr>
          <p:cNvPr id="12" name="CuadroTexto 11">
            <a:extLst>
              <a:ext uri="{FF2B5EF4-FFF2-40B4-BE49-F238E27FC236}">
                <a16:creationId xmlns:a16="http://schemas.microsoft.com/office/drawing/2014/main" id="{F564F836-98D8-4B1B-A4D2-EA5A4A026E64}"/>
              </a:ext>
            </a:extLst>
          </p:cNvPr>
          <p:cNvSpPr txBox="1"/>
          <p:nvPr/>
        </p:nvSpPr>
        <p:spPr>
          <a:xfrm>
            <a:off x="398715" y="1556792"/>
            <a:ext cx="10895564" cy="1169551"/>
          </a:xfrm>
          <a:prstGeom prst="rect">
            <a:avLst/>
          </a:prstGeom>
          <a:noFill/>
        </p:spPr>
        <p:txBody>
          <a:bodyPr wrap="square" rtlCol="0">
            <a:spAutoFit/>
          </a:bodyPr>
          <a:lstStyle/>
          <a:p>
            <a:r>
              <a:rPr lang="es-MX" sz="1400" b="1" spc="300" dirty="0">
                <a:solidFill>
                  <a:srgbClr val="00B050"/>
                </a:solidFill>
              </a:rPr>
              <a:t>¿Qué es?</a:t>
            </a:r>
            <a:br>
              <a:rPr lang="es-MX" sz="1400" dirty="0"/>
            </a:br>
            <a:endParaRPr lang="es-MX" sz="1400" dirty="0"/>
          </a:p>
          <a:p>
            <a:pPr algn="just"/>
            <a:r>
              <a:rPr lang="es-MX" sz="1400" dirty="0">
                <a:latin typeface="+mj-lt"/>
                <a:cs typeface="Times New Roman" panose="02020603050405020304" pitchFamily="18" charset="0"/>
              </a:rPr>
              <a:t>Es una carrera donde su principal objeto de estudio  son los seres vivos, de los cuales ve su comportamiento de manera integral, es decir desde el nivel molecular hasta como integrante de los ecosistemas, con el fin de conocer su estructura, su función, su  diversidad, origen y evolución, así como sus interrelaciones</a:t>
            </a:r>
            <a:r>
              <a:rPr lang="es-MX" sz="1400" dirty="0">
                <a:latin typeface="+mj-lt"/>
              </a:rPr>
              <a:t>. ​</a:t>
            </a:r>
          </a:p>
        </p:txBody>
      </p:sp>
      <p:sp>
        <p:nvSpPr>
          <p:cNvPr id="13" name="CuadroTexto 12">
            <a:extLst>
              <a:ext uri="{FF2B5EF4-FFF2-40B4-BE49-F238E27FC236}">
                <a16:creationId xmlns:a16="http://schemas.microsoft.com/office/drawing/2014/main" id="{76A2154D-148A-431D-ABB2-D7C117A2714A}"/>
              </a:ext>
            </a:extLst>
          </p:cNvPr>
          <p:cNvSpPr txBox="1"/>
          <p:nvPr/>
        </p:nvSpPr>
        <p:spPr>
          <a:xfrm>
            <a:off x="542730" y="3100824"/>
            <a:ext cx="3681062" cy="2739211"/>
          </a:xfrm>
          <a:prstGeom prst="rect">
            <a:avLst/>
          </a:prstGeom>
          <a:noFill/>
        </p:spPr>
        <p:txBody>
          <a:bodyPr wrap="square" rtlCol="0">
            <a:spAutoFit/>
          </a:bodyPr>
          <a:lstStyle/>
          <a:p>
            <a:r>
              <a:rPr lang="es-MX" sz="1400" b="1" spc="300" dirty="0">
                <a:solidFill>
                  <a:srgbClr val="00B050"/>
                </a:solidFill>
              </a:rPr>
              <a:t>¿Qué hace?</a:t>
            </a:r>
            <a:br>
              <a:rPr lang="es-MX" b="1" spc="300" dirty="0">
                <a:effectLst>
                  <a:outerShdw blurRad="38100" dist="38100" dir="2700000" algn="tl">
                    <a:srgbClr val="000000">
                      <a:alpha val="43137"/>
                    </a:srgbClr>
                  </a:outerShdw>
                </a:effectLst>
              </a:rPr>
            </a:br>
            <a:endParaRPr lang="es-MX" b="1" spc="300" dirty="0">
              <a:effectLst>
                <a:outerShdw blurRad="38100" dist="38100" dir="2700000" algn="tl">
                  <a:srgbClr val="000000">
                    <a:alpha val="43137"/>
                  </a:srgbClr>
                </a:outerShdw>
              </a:effectLst>
            </a:endParaRPr>
          </a:p>
          <a:p>
            <a:pPr algn="just"/>
            <a:r>
              <a:rPr lang="es-MX" sz="1400" dirty="0">
                <a:latin typeface="+mj-lt"/>
                <a:cs typeface="Times New Roman" panose="02020603050405020304" pitchFamily="18" charset="0"/>
              </a:rPr>
              <a:t>Posee, genera, integra, aplica y comunica conocimientos para la comprensión y explicación de la estructura y funcionamiento de los sistemas biológicos con base en la teoría evolutiva. Su formación se encamina a la producción, conservación o restauración de estos sistemas. Además le permite tener una amplia visión para la toma de decisiones respecto al aprovechamiento y manejo sustentable de los recursos naturales.</a:t>
            </a:r>
          </a:p>
        </p:txBody>
      </p:sp>
      <p:sp>
        <p:nvSpPr>
          <p:cNvPr id="14" name="CuadroTexto 13">
            <a:extLst>
              <a:ext uri="{FF2B5EF4-FFF2-40B4-BE49-F238E27FC236}">
                <a16:creationId xmlns:a16="http://schemas.microsoft.com/office/drawing/2014/main" id="{83ED2744-F57F-4C54-8758-F779AAA674F6}"/>
              </a:ext>
            </a:extLst>
          </p:cNvPr>
          <p:cNvSpPr txBox="1"/>
          <p:nvPr/>
        </p:nvSpPr>
        <p:spPr>
          <a:xfrm>
            <a:off x="4511824" y="3100824"/>
            <a:ext cx="3969662" cy="2523768"/>
          </a:xfrm>
          <a:prstGeom prst="rect">
            <a:avLst/>
          </a:prstGeom>
          <a:noFill/>
        </p:spPr>
        <p:txBody>
          <a:bodyPr wrap="square" rtlCol="0">
            <a:spAutoFit/>
          </a:bodyPr>
          <a:lstStyle/>
          <a:p>
            <a:r>
              <a:rPr lang="es-MX" sz="1400" dirty="0">
                <a:solidFill>
                  <a:srgbClr val="00B050"/>
                </a:solidFill>
              </a:rPr>
              <a:t>¿​</a:t>
            </a:r>
            <a:r>
              <a:rPr lang="es-MX" sz="1400" b="1" spc="300" dirty="0">
                <a:solidFill>
                  <a:srgbClr val="00B050"/>
                </a:solidFill>
              </a:rPr>
              <a:t>Dónde es su campo de trabajo?</a:t>
            </a:r>
            <a:br>
              <a:rPr lang="es-MX" dirty="0"/>
            </a:br>
            <a:endParaRPr lang="es-MX" dirty="0"/>
          </a:p>
          <a:p>
            <a:pPr algn="just"/>
            <a:r>
              <a:rPr lang="es-MX" sz="1400" dirty="0">
                <a:latin typeface="+mj-lt"/>
                <a:cs typeface="Times New Roman" panose="02020603050405020304" pitchFamily="18" charset="0"/>
              </a:rPr>
              <a:t>Su actividad profesional se orienta a la generación de conocimiento (investigación); transmisión del conocimiento (docencia); difusión de la ciencia, investigaciones médicas en  epidemiología, toxicología genética, cáncer, medicina tradicional,  etc. Investigaciones industriales: alimentos, farmacéutica, impacto ambiental, diseño de parques, restauración de sitios, rehabilitación de ecosistemas, biotecnología.​</a:t>
            </a:r>
          </a:p>
        </p:txBody>
      </p:sp>
      <p:sp>
        <p:nvSpPr>
          <p:cNvPr id="15" name="CuadroTexto 14">
            <a:extLst>
              <a:ext uri="{FF2B5EF4-FFF2-40B4-BE49-F238E27FC236}">
                <a16:creationId xmlns:a16="http://schemas.microsoft.com/office/drawing/2014/main" id="{04AD4CCD-A0C8-4286-823F-D0BAE2491AB3}"/>
              </a:ext>
            </a:extLst>
          </p:cNvPr>
          <p:cNvSpPr txBox="1"/>
          <p:nvPr/>
        </p:nvSpPr>
        <p:spPr>
          <a:xfrm>
            <a:off x="8832304" y="3214827"/>
            <a:ext cx="3191693" cy="1661993"/>
          </a:xfrm>
          <a:prstGeom prst="rect">
            <a:avLst/>
          </a:prstGeom>
          <a:noFill/>
        </p:spPr>
        <p:txBody>
          <a:bodyPr wrap="square" rtlCol="0">
            <a:spAutoFit/>
          </a:bodyPr>
          <a:lstStyle/>
          <a:p>
            <a:r>
              <a:rPr lang="es-MX" sz="1400" b="1" spc="300" dirty="0">
                <a:solidFill>
                  <a:srgbClr val="00B050"/>
                </a:solidFill>
              </a:rPr>
              <a:t>¿Dónde se estudia?</a:t>
            </a:r>
          </a:p>
          <a:p>
            <a:endParaRPr lang="es-MX" dirty="0"/>
          </a:p>
          <a:p>
            <a:r>
              <a:rPr lang="es-MX" sz="1400" dirty="0">
                <a:latin typeface="+mj-lt"/>
                <a:cs typeface="Times New Roman" panose="02020603050405020304" pitchFamily="18" charset="0"/>
              </a:rPr>
              <a:t>Facultad de Ciencias</a:t>
            </a:r>
          </a:p>
          <a:p>
            <a:endParaRPr lang="es-MX" sz="1400" dirty="0">
              <a:latin typeface="+mj-lt"/>
              <a:cs typeface="Times New Roman" panose="02020603050405020304" pitchFamily="18" charset="0"/>
            </a:endParaRPr>
          </a:p>
          <a:p>
            <a:r>
              <a:rPr lang="es-MX" sz="1400" dirty="0">
                <a:latin typeface="+mj-lt"/>
                <a:cs typeface="Times New Roman" panose="02020603050405020304" pitchFamily="18" charset="0"/>
              </a:rPr>
              <a:t>Facultad de Estudios Superiores Iztacala</a:t>
            </a:r>
          </a:p>
          <a:p>
            <a:endParaRPr lang="es-MX" sz="1400" dirty="0">
              <a:latin typeface="+mj-lt"/>
              <a:cs typeface="Times New Roman" panose="02020603050405020304" pitchFamily="18" charset="0"/>
            </a:endParaRPr>
          </a:p>
          <a:p>
            <a:r>
              <a:rPr lang="es-MX" sz="1400" dirty="0">
                <a:latin typeface="+mj-lt"/>
                <a:cs typeface="Times New Roman" panose="02020603050405020304" pitchFamily="18" charset="0"/>
              </a:rPr>
              <a:t>Facultad de Estudios Superiores Zaragoza</a:t>
            </a:r>
          </a:p>
        </p:txBody>
      </p:sp>
      <p:grpSp>
        <p:nvGrpSpPr>
          <p:cNvPr id="16" name="Grupo 15">
            <a:extLst>
              <a:ext uri="{FF2B5EF4-FFF2-40B4-BE49-F238E27FC236}">
                <a16:creationId xmlns:a16="http://schemas.microsoft.com/office/drawing/2014/main" id="{F62BBFA1-930E-479B-8A81-CB0E64232CBE}"/>
              </a:ext>
            </a:extLst>
          </p:cNvPr>
          <p:cNvGrpSpPr/>
          <p:nvPr/>
        </p:nvGrpSpPr>
        <p:grpSpPr>
          <a:xfrm>
            <a:off x="9552384" y="5205905"/>
            <a:ext cx="1833087" cy="1391447"/>
            <a:chOff x="468097" y="5173119"/>
            <a:chExt cx="1833087" cy="1391447"/>
          </a:xfrm>
        </p:grpSpPr>
        <p:pic>
          <p:nvPicPr>
            <p:cNvPr id="17" name="Gráfico 16" descr="Huellas de animal">
              <a:hlinkClick r:id="rId3" action="ppaction://hlinksldjump"/>
              <a:extLst>
                <a:ext uri="{FF2B5EF4-FFF2-40B4-BE49-F238E27FC236}">
                  <a16:creationId xmlns:a16="http://schemas.microsoft.com/office/drawing/2014/main" id="{B8065169-BBB8-4D01-A421-EA20FBF29C3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8" name="CuadroTexto 17">
              <a:hlinkClick r:id="rId3" action="ppaction://hlinksldjump"/>
              <a:extLst>
                <a:ext uri="{FF2B5EF4-FFF2-40B4-BE49-F238E27FC236}">
                  <a16:creationId xmlns:a16="http://schemas.microsoft.com/office/drawing/2014/main" id="{82BFC371-1AE0-4596-B7BE-E1CA38424AAD}"/>
                </a:ext>
              </a:extLst>
            </p:cNvPr>
            <p:cNvSpPr txBox="1"/>
            <p:nvPr/>
          </p:nvSpPr>
          <p:spPr>
            <a:xfrm>
              <a:off x="468097" y="6102901"/>
              <a:ext cx="1833087" cy="461665"/>
            </a:xfrm>
            <a:prstGeom prst="rect">
              <a:avLst/>
            </a:prstGeom>
            <a:noFill/>
          </p:spPr>
          <p:txBody>
            <a:bodyPr wrap="square" rtlCol="0">
              <a:spAutoFit/>
            </a:bodyPr>
            <a:lstStyle/>
            <a:p>
              <a:pPr algn="ctr"/>
              <a:r>
                <a:rPr lang="es-MX" sz="2400" b="1" spc="300" dirty="0">
                  <a:solidFill>
                    <a:srgbClr val="92D05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869699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CE32B66-B8E1-4193-BF2F-343F0C885278}"/>
              </a:ext>
            </a:extLst>
          </p:cNvPr>
          <p:cNvPicPr>
            <a:picLocks noChangeAspect="1"/>
          </p:cNvPicPr>
          <p:nvPr/>
        </p:nvPicPr>
        <p:blipFill rotWithShape="1">
          <a:blip r:embed="rId2"/>
          <a:srcRect l="41732" t="33192" r="11610" b="19536"/>
          <a:stretch/>
        </p:blipFill>
        <p:spPr>
          <a:xfrm>
            <a:off x="0" y="-27384"/>
            <a:ext cx="12192000" cy="6944810"/>
          </a:xfrm>
          <a:prstGeom prst="rect">
            <a:avLst/>
          </a:prstGeom>
        </p:spPr>
      </p:pic>
      <p:sp>
        <p:nvSpPr>
          <p:cNvPr id="4" name="CuadroTexto 3">
            <a:extLst>
              <a:ext uri="{FF2B5EF4-FFF2-40B4-BE49-F238E27FC236}">
                <a16:creationId xmlns:a16="http://schemas.microsoft.com/office/drawing/2014/main" id="{B728C9C3-48D9-4DC0-9F63-CD85997407FF}"/>
              </a:ext>
            </a:extLst>
          </p:cNvPr>
          <p:cNvSpPr txBox="1"/>
          <p:nvPr/>
        </p:nvSpPr>
        <p:spPr>
          <a:xfrm>
            <a:off x="7248128" y="-35949"/>
            <a:ext cx="4943872" cy="2308324"/>
          </a:xfrm>
          <a:prstGeom prst="rect">
            <a:avLst/>
          </a:prstGeom>
          <a:noFill/>
        </p:spPr>
        <p:txBody>
          <a:bodyPr wrap="square" rtlCol="0">
            <a:spAutoFit/>
          </a:bodyPr>
          <a:lstStyle/>
          <a:p>
            <a:r>
              <a:rPr lang="es-MX" sz="7200" i="1" dirty="0">
                <a:latin typeface="Book Antiqua" panose="02040602050305030304" pitchFamily="18" charset="0"/>
                <a:cs typeface="Aharoni" panose="02010803020104030203" pitchFamily="2" charset="-79"/>
              </a:rPr>
              <a:t>Bioquímica diagnóstica</a:t>
            </a:r>
          </a:p>
        </p:txBody>
      </p:sp>
      <p:sp>
        <p:nvSpPr>
          <p:cNvPr id="6" name="Rectángulo 5">
            <a:extLst>
              <a:ext uri="{FF2B5EF4-FFF2-40B4-BE49-F238E27FC236}">
                <a16:creationId xmlns:a16="http://schemas.microsoft.com/office/drawing/2014/main" id="{F1E3600D-56EE-4A25-B69E-59370091B16C}"/>
              </a:ext>
            </a:extLst>
          </p:cNvPr>
          <p:cNvSpPr/>
          <p:nvPr/>
        </p:nvSpPr>
        <p:spPr>
          <a:xfrm>
            <a:off x="7794395" y="2283901"/>
            <a:ext cx="3096344" cy="1600438"/>
          </a:xfrm>
          <a:prstGeom prst="rect">
            <a:avLst/>
          </a:prstGeom>
        </p:spPr>
        <p:txBody>
          <a:bodyPr wrap="square">
            <a:spAutoFit/>
          </a:bodyPr>
          <a:lstStyle/>
          <a:p>
            <a:r>
              <a:rPr lang="es-MX" sz="1400" b="1" spc="300" dirty="0">
                <a:solidFill>
                  <a:schemeClr val="accent6">
                    <a:lumMod val="50000"/>
                  </a:schemeClr>
                </a:solidFill>
              </a:rPr>
              <a:t>¿Dónde es su campo de trabajo?</a:t>
            </a:r>
          </a:p>
          <a:p>
            <a:endParaRPr lang="es-MX" sz="1400" dirty="0"/>
          </a:p>
          <a:p>
            <a:pPr algn="just"/>
            <a:r>
              <a:rPr lang="es-MX" sz="1400" dirty="0"/>
              <a:t>Principalmente en el sector de salud; en hospitales, clínicas, laboratorios de diagnóstico públicos y privados (IMSS, SSA, ISSSTE, PEMEX, etc.)</a:t>
            </a:r>
          </a:p>
        </p:txBody>
      </p:sp>
      <p:sp>
        <p:nvSpPr>
          <p:cNvPr id="2" name="CuadroTexto 1">
            <a:extLst>
              <a:ext uri="{FF2B5EF4-FFF2-40B4-BE49-F238E27FC236}">
                <a16:creationId xmlns:a16="http://schemas.microsoft.com/office/drawing/2014/main" id="{867093C3-245C-4CE3-9B9E-D1A84CB5BD89}"/>
              </a:ext>
            </a:extLst>
          </p:cNvPr>
          <p:cNvSpPr txBox="1"/>
          <p:nvPr/>
        </p:nvSpPr>
        <p:spPr>
          <a:xfrm>
            <a:off x="263352" y="1519044"/>
            <a:ext cx="3091591" cy="1600438"/>
          </a:xfrm>
          <a:prstGeom prst="rect">
            <a:avLst/>
          </a:prstGeom>
          <a:noFill/>
        </p:spPr>
        <p:txBody>
          <a:bodyPr wrap="square" rtlCol="0">
            <a:spAutoFit/>
          </a:bodyPr>
          <a:lstStyle/>
          <a:p>
            <a:r>
              <a:rPr lang="es-MX" sz="1400" b="1" spc="300" dirty="0">
                <a:solidFill>
                  <a:schemeClr val="accent6">
                    <a:lumMod val="50000"/>
                  </a:schemeClr>
                </a:solidFill>
              </a:rPr>
              <a:t>¿Qué es? </a:t>
            </a:r>
            <a:r>
              <a:rPr lang="es-MX" sz="1400" b="1" spc="300" dirty="0">
                <a:solidFill>
                  <a:srgbClr val="00B050"/>
                </a:solidFill>
              </a:rPr>
              <a:t>​</a:t>
            </a:r>
          </a:p>
          <a:p>
            <a:r>
              <a:rPr lang="es-MX" sz="1400" b="1" spc="300" dirty="0">
                <a:solidFill>
                  <a:srgbClr val="00B050"/>
                </a:solidFill>
              </a:rPr>
              <a:t>​</a:t>
            </a:r>
          </a:p>
          <a:p>
            <a:pPr algn="just"/>
            <a:r>
              <a:rPr lang="es-MX" sz="1400" dirty="0"/>
              <a:t>Dentro de esta licenciatura el alumnado manejará instrumentos de laboratorio y sustancias con la finalidad de diagnosticar, prevenir, controlar y tratar enfermedades.</a:t>
            </a:r>
          </a:p>
        </p:txBody>
      </p:sp>
      <p:sp>
        <p:nvSpPr>
          <p:cNvPr id="3" name="Rectángulo 2">
            <a:extLst>
              <a:ext uri="{FF2B5EF4-FFF2-40B4-BE49-F238E27FC236}">
                <a16:creationId xmlns:a16="http://schemas.microsoft.com/office/drawing/2014/main" id="{0D1A2876-4823-4C5A-9A24-0676CCDA3C67}"/>
              </a:ext>
            </a:extLst>
          </p:cNvPr>
          <p:cNvSpPr/>
          <p:nvPr/>
        </p:nvSpPr>
        <p:spPr>
          <a:xfrm>
            <a:off x="3618295" y="1838434"/>
            <a:ext cx="3893185" cy="3181132"/>
          </a:xfrm>
          <a:prstGeom prst="rect">
            <a:avLst/>
          </a:prstGeom>
        </p:spPr>
        <p:txBody>
          <a:bodyPr wrap="square">
            <a:spAutoFit/>
          </a:bodyPr>
          <a:lstStyle/>
          <a:p>
            <a:pPr algn="just"/>
            <a:r>
              <a:rPr lang="es-MX" sz="1400" b="1" spc="300" dirty="0">
                <a:solidFill>
                  <a:schemeClr val="accent6">
                    <a:lumMod val="50000"/>
                  </a:schemeClr>
                </a:solidFill>
              </a:rPr>
              <a:t>¿Qué hace? </a:t>
            </a:r>
            <a:r>
              <a:rPr lang="es-MX" sz="1400" dirty="0"/>
              <a:t>​</a:t>
            </a:r>
          </a:p>
          <a:p>
            <a:pPr algn="just"/>
            <a:endParaRPr lang="es-MX" sz="1400" dirty="0"/>
          </a:p>
          <a:p>
            <a:pPr algn="just"/>
            <a:r>
              <a:rPr lang="es-MX" sz="1400" dirty="0"/>
              <a:t>​</a:t>
            </a:r>
          </a:p>
          <a:p>
            <a:pPr algn="just"/>
            <a:r>
              <a:rPr lang="es-MX" sz="1400" dirty="0"/>
              <a:t>Profesionista que posee los conocimientos para realizar los procedimientos, técnicas e interpretación de las investigaciones químicas, inmunológicas, microbiológicas y genéticas (entre otras), procedentes de seres humanos y animales. Así mismo utilizará sustancias y técnicas para diagnosticar, prevenir y atacar las causas de intoxicaciones o epidemias que afectan a una comunidad, de igual forma es responsable de la producción y el control de la calidad de sueros y vacunas.</a:t>
            </a:r>
          </a:p>
        </p:txBody>
      </p:sp>
      <p:sp>
        <p:nvSpPr>
          <p:cNvPr id="7" name="Rectángulo 6">
            <a:extLst>
              <a:ext uri="{FF2B5EF4-FFF2-40B4-BE49-F238E27FC236}">
                <a16:creationId xmlns:a16="http://schemas.microsoft.com/office/drawing/2014/main" id="{CFFFC4D8-4F01-494F-ACA4-F16DD4EC0EDF}"/>
              </a:ext>
            </a:extLst>
          </p:cNvPr>
          <p:cNvSpPr/>
          <p:nvPr/>
        </p:nvSpPr>
        <p:spPr>
          <a:xfrm>
            <a:off x="7794395" y="4074024"/>
            <a:ext cx="3096344" cy="954107"/>
          </a:xfrm>
          <a:prstGeom prst="rect">
            <a:avLst/>
          </a:prstGeom>
        </p:spPr>
        <p:txBody>
          <a:bodyPr wrap="square">
            <a:spAutoFit/>
          </a:bodyPr>
          <a:lstStyle/>
          <a:p>
            <a:r>
              <a:rPr lang="es-MX" sz="1400" b="1" spc="300" dirty="0">
                <a:solidFill>
                  <a:schemeClr val="accent6">
                    <a:lumMod val="50000"/>
                  </a:schemeClr>
                </a:solidFill>
              </a:rPr>
              <a:t>¿Dónde se estudia?</a:t>
            </a:r>
          </a:p>
          <a:p>
            <a:endParaRPr lang="es-MX" sz="1400" dirty="0"/>
          </a:p>
          <a:p>
            <a:pPr algn="ctr"/>
            <a:r>
              <a:rPr lang="es-MX" sz="1400" dirty="0"/>
              <a:t>Facultad de Estudios Superiores Cuautitlán</a:t>
            </a:r>
          </a:p>
        </p:txBody>
      </p:sp>
      <p:grpSp>
        <p:nvGrpSpPr>
          <p:cNvPr id="8" name="Grupo 7">
            <a:extLst>
              <a:ext uri="{FF2B5EF4-FFF2-40B4-BE49-F238E27FC236}">
                <a16:creationId xmlns:a16="http://schemas.microsoft.com/office/drawing/2014/main" id="{6635E7EE-A221-404A-9453-7749877977C8}"/>
              </a:ext>
            </a:extLst>
          </p:cNvPr>
          <p:cNvGrpSpPr/>
          <p:nvPr/>
        </p:nvGrpSpPr>
        <p:grpSpPr>
          <a:xfrm>
            <a:off x="5179456" y="5028131"/>
            <a:ext cx="1833087" cy="1391447"/>
            <a:chOff x="468097" y="5173119"/>
            <a:chExt cx="1833087" cy="1391447"/>
          </a:xfrm>
        </p:grpSpPr>
        <p:pic>
          <p:nvPicPr>
            <p:cNvPr id="9" name="Gráfico 8" descr="Huellas de animal">
              <a:hlinkClick r:id="rId3" action="ppaction://hlinksldjump"/>
              <a:extLst>
                <a:ext uri="{FF2B5EF4-FFF2-40B4-BE49-F238E27FC236}">
                  <a16:creationId xmlns:a16="http://schemas.microsoft.com/office/drawing/2014/main" id="{21372A74-49E7-4F71-9191-814FBC6901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0" name="CuadroTexto 9">
              <a:hlinkClick r:id="rId3" action="ppaction://hlinksldjump"/>
              <a:extLst>
                <a:ext uri="{FF2B5EF4-FFF2-40B4-BE49-F238E27FC236}">
                  <a16:creationId xmlns:a16="http://schemas.microsoft.com/office/drawing/2014/main" id="{D562721A-8105-45DB-8858-9ABA2A23169E}"/>
                </a:ext>
              </a:extLst>
            </p:cNvPr>
            <p:cNvSpPr txBox="1"/>
            <p:nvPr/>
          </p:nvSpPr>
          <p:spPr>
            <a:xfrm>
              <a:off x="468097" y="6102901"/>
              <a:ext cx="1833087" cy="461665"/>
            </a:xfrm>
            <a:prstGeom prst="rect">
              <a:avLst/>
            </a:prstGeom>
            <a:noFill/>
          </p:spPr>
          <p:txBody>
            <a:bodyPr wrap="square" rtlCol="0">
              <a:spAutoFit/>
            </a:bodyPr>
            <a:lstStyle/>
            <a:p>
              <a:pPr algn="ctr"/>
              <a:r>
                <a:rPr lang="es-MX" sz="2400" b="1" spc="300" dirty="0">
                  <a:solidFill>
                    <a:schemeClr val="accent6">
                      <a:lumMod val="5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692452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516C63D-EB35-46EE-9C98-621C12579507}"/>
              </a:ext>
            </a:extLst>
          </p:cNvPr>
          <p:cNvPicPr>
            <a:picLocks noChangeAspect="1"/>
          </p:cNvPicPr>
          <p:nvPr/>
        </p:nvPicPr>
        <p:blipFill rotWithShape="1">
          <a:blip r:embed="rId2"/>
          <a:srcRect l="41732" t="33192" r="11609" b="20586"/>
          <a:stretch/>
        </p:blipFill>
        <p:spPr>
          <a:xfrm>
            <a:off x="-17717" y="0"/>
            <a:ext cx="12202882" cy="6885384"/>
          </a:xfrm>
          <a:prstGeom prst="rect">
            <a:avLst/>
          </a:prstGeom>
        </p:spPr>
      </p:pic>
      <p:sp>
        <p:nvSpPr>
          <p:cNvPr id="2" name="Título 1">
            <a:extLst>
              <a:ext uri="{FF2B5EF4-FFF2-40B4-BE49-F238E27FC236}">
                <a16:creationId xmlns:a16="http://schemas.microsoft.com/office/drawing/2014/main" id="{1CC34015-9D17-4C03-82FC-90C118C56C1F}"/>
              </a:ext>
            </a:extLst>
          </p:cNvPr>
          <p:cNvSpPr>
            <a:spLocks noGrp="1"/>
          </p:cNvSpPr>
          <p:nvPr>
            <p:ph type="title"/>
          </p:nvPr>
        </p:nvSpPr>
        <p:spPr>
          <a:xfrm>
            <a:off x="288322" y="18967"/>
            <a:ext cx="5765482" cy="1857436"/>
          </a:xfrm>
        </p:spPr>
        <p:txBody>
          <a:bodyPr>
            <a:normAutofit/>
          </a:bodyPr>
          <a:lstStyle/>
          <a:p>
            <a:r>
              <a:rPr lang="es-MX" sz="7200" i="1" dirty="0">
                <a:latin typeface="Book Antiqua" panose="02040602050305030304" pitchFamily="18" charset="0"/>
                <a:ea typeface="+mn-ea"/>
                <a:cs typeface="Aharoni" panose="02010803020104030203" pitchFamily="2" charset="-79"/>
              </a:rPr>
              <a:t>Ciencia forense</a:t>
            </a:r>
          </a:p>
        </p:txBody>
      </p:sp>
      <p:sp>
        <p:nvSpPr>
          <p:cNvPr id="7" name="Rectángulo 6">
            <a:extLst>
              <a:ext uri="{FF2B5EF4-FFF2-40B4-BE49-F238E27FC236}">
                <a16:creationId xmlns:a16="http://schemas.microsoft.com/office/drawing/2014/main" id="{4E25EDFB-2D9B-4537-9731-4686D050B73A}"/>
              </a:ext>
            </a:extLst>
          </p:cNvPr>
          <p:cNvSpPr/>
          <p:nvPr/>
        </p:nvSpPr>
        <p:spPr>
          <a:xfrm>
            <a:off x="8015173" y="850720"/>
            <a:ext cx="3935760" cy="1477328"/>
          </a:xfrm>
          <a:prstGeom prst="rect">
            <a:avLst/>
          </a:prstGeom>
        </p:spPr>
        <p:txBody>
          <a:bodyPr wrap="square">
            <a:spAutoFit/>
          </a:bodyPr>
          <a:lstStyle/>
          <a:p>
            <a:pPr algn="ctr"/>
            <a:r>
              <a:rPr lang="es-MX" b="1" u="sng" spc="300" dirty="0">
                <a:solidFill>
                  <a:schemeClr val="bg1"/>
                </a:solidFill>
              </a:rPr>
              <a:t>IMPORTANTE</a:t>
            </a:r>
          </a:p>
          <a:p>
            <a:endParaRPr lang="es-MX" dirty="0">
              <a:solidFill>
                <a:schemeClr val="bg1"/>
              </a:solidFill>
            </a:endParaRPr>
          </a:p>
          <a:p>
            <a:pPr marL="285750" indent="-285750" algn="ctr">
              <a:buFont typeface="Calibri" panose="020F0502020204030204" pitchFamily="34" charset="0"/>
              <a:buChar char="→"/>
            </a:pPr>
            <a:r>
              <a:rPr lang="es-MX" dirty="0">
                <a:solidFill>
                  <a:schemeClr val="bg1"/>
                </a:solidFill>
              </a:rPr>
              <a:t>Carrera de ingreso indirecto​</a:t>
            </a:r>
            <a:br>
              <a:rPr lang="es-MX" dirty="0">
                <a:solidFill>
                  <a:schemeClr val="bg1"/>
                </a:solidFill>
              </a:rPr>
            </a:br>
            <a:endParaRPr lang="es-MX" dirty="0">
              <a:solidFill>
                <a:schemeClr val="bg1"/>
              </a:solidFill>
            </a:endParaRPr>
          </a:p>
          <a:p>
            <a:pPr marL="285750" indent="-285750" algn="ctr">
              <a:buFont typeface="Calibri" panose="020F0502020204030204" pitchFamily="34" charset="0"/>
              <a:buChar char="→"/>
            </a:pPr>
            <a:r>
              <a:rPr lang="es-MX" dirty="0">
                <a:solidFill>
                  <a:schemeClr val="bg1"/>
                </a:solidFill>
              </a:rPr>
              <a:t>Carrera de alta demanda</a:t>
            </a:r>
          </a:p>
        </p:txBody>
      </p:sp>
      <p:sp>
        <p:nvSpPr>
          <p:cNvPr id="3" name="CuadroTexto 2">
            <a:extLst>
              <a:ext uri="{FF2B5EF4-FFF2-40B4-BE49-F238E27FC236}">
                <a16:creationId xmlns:a16="http://schemas.microsoft.com/office/drawing/2014/main" id="{D77D2FC3-904F-4AE3-BE6E-75C1C914991B}"/>
              </a:ext>
            </a:extLst>
          </p:cNvPr>
          <p:cNvSpPr txBox="1"/>
          <p:nvPr/>
        </p:nvSpPr>
        <p:spPr>
          <a:xfrm>
            <a:off x="551384" y="1589384"/>
            <a:ext cx="2769395" cy="3016210"/>
          </a:xfrm>
          <a:prstGeom prst="rect">
            <a:avLst/>
          </a:prstGeom>
          <a:noFill/>
        </p:spPr>
        <p:txBody>
          <a:bodyPr wrap="square" rtlCol="0">
            <a:spAutoFit/>
          </a:bodyPr>
          <a:lstStyle/>
          <a:p>
            <a:r>
              <a:rPr lang="es-MX" sz="1400" b="1" spc="300" dirty="0">
                <a:solidFill>
                  <a:schemeClr val="bg2"/>
                </a:solidFill>
              </a:rPr>
              <a:t>¿Qué es?</a:t>
            </a:r>
          </a:p>
          <a:p>
            <a:endParaRPr lang="es-MX" dirty="0"/>
          </a:p>
          <a:p>
            <a:pPr algn="just"/>
            <a:r>
              <a:rPr lang="es-MX" sz="1400" dirty="0"/>
              <a:t>Es una licenciatura que tiene como objetivo coordinar, dirigir y realizar la investigación científica de un hecho delictuoso, de igual forma integra los resultados periciales con base en la cadena de custodia, fundamento científico y jurídico, actitud ética y visión multi e interdisciplinaria, para contribuir en la procuración y administración de la justicia y prevenir el delito. </a:t>
            </a:r>
            <a:r>
              <a:rPr lang="es-MX" dirty="0"/>
              <a:t>​</a:t>
            </a:r>
          </a:p>
        </p:txBody>
      </p:sp>
      <p:sp>
        <p:nvSpPr>
          <p:cNvPr id="8" name="Rectángulo 7">
            <a:extLst>
              <a:ext uri="{FF2B5EF4-FFF2-40B4-BE49-F238E27FC236}">
                <a16:creationId xmlns:a16="http://schemas.microsoft.com/office/drawing/2014/main" id="{0C0A198B-F47F-414D-BE5F-32B3BDC2404C}"/>
              </a:ext>
            </a:extLst>
          </p:cNvPr>
          <p:cNvSpPr/>
          <p:nvPr/>
        </p:nvSpPr>
        <p:spPr>
          <a:xfrm>
            <a:off x="3647728" y="2560865"/>
            <a:ext cx="2952328" cy="2246769"/>
          </a:xfrm>
          <a:prstGeom prst="rect">
            <a:avLst/>
          </a:prstGeom>
        </p:spPr>
        <p:txBody>
          <a:bodyPr wrap="square">
            <a:spAutoFit/>
          </a:bodyPr>
          <a:lstStyle/>
          <a:p>
            <a:r>
              <a:rPr lang="es-MX" sz="1400" b="1" spc="300" dirty="0">
                <a:solidFill>
                  <a:schemeClr val="bg2"/>
                </a:solidFill>
              </a:rPr>
              <a:t>¿Qué hace? ​</a:t>
            </a:r>
          </a:p>
          <a:p>
            <a:pPr algn="just"/>
            <a:endParaRPr lang="es-MX" sz="1400" dirty="0"/>
          </a:p>
          <a:p>
            <a:pPr algn="just"/>
            <a:r>
              <a:rPr lang="es-MX" sz="1400" dirty="0"/>
              <a:t>​El y la profesionista debe fundamentar y argumentar dictamentes y conclusiones en los procesos judiciales a través de la identificación, ubicación, fijación, levantamiento, embalaje, etiquetado y llenado del formato de la cadena de custodia</a:t>
            </a:r>
          </a:p>
        </p:txBody>
      </p:sp>
      <p:sp>
        <p:nvSpPr>
          <p:cNvPr id="6" name="Rectángulo 5">
            <a:extLst>
              <a:ext uri="{FF2B5EF4-FFF2-40B4-BE49-F238E27FC236}">
                <a16:creationId xmlns:a16="http://schemas.microsoft.com/office/drawing/2014/main" id="{96DF372B-D98E-41B7-9BF2-49BB3BE4D821}"/>
              </a:ext>
            </a:extLst>
          </p:cNvPr>
          <p:cNvSpPr/>
          <p:nvPr/>
        </p:nvSpPr>
        <p:spPr>
          <a:xfrm>
            <a:off x="6888088" y="3266766"/>
            <a:ext cx="2592288" cy="2677656"/>
          </a:xfrm>
          <a:prstGeom prst="rect">
            <a:avLst/>
          </a:prstGeom>
        </p:spPr>
        <p:txBody>
          <a:bodyPr wrap="square">
            <a:spAutoFit/>
          </a:bodyPr>
          <a:lstStyle/>
          <a:p>
            <a:r>
              <a:rPr lang="es-MX" sz="1400" b="1" spc="300" dirty="0">
                <a:solidFill>
                  <a:schemeClr val="bg2"/>
                </a:solidFill>
              </a:rPr>
              <a:t>¿Dónde es su campo de trabajo?</a:t>
            </a:r>
          </a:p>
          <a:p>
            <a:endParaRPr lang="es-MX" sz="1400" b="1" spc="300" dirty="0">
              <a:solidFill>
                <a:schemeClr val="bg2"/>
              </a:solidFill>
            </a:endParaRPr>
          </a:p>
          <a:p>
            <a:pPr algn="just"/>
            <a:r>
              <a:rPr lang="es-MX" sz="1400" dirty="0"/>
              <a:t>Su campo de acción es amplio pero algunos ejemplos de su función es cercana al Ministerios Público, Fiscal, Juez y autoridad competente, Poder Judicial, Legislativo y Federal, otras oportunidades del ámbito laboral son la docencia y la Investigación.</a:t>
            </a:r>
          </a:p>
        </p:txBody>
      </p:sp>
      <p:sp>
        <p:nvSpPr>
          <p:cNvPr id="9" name="Rectángulo 8">
            <a:extLst>
              <a:ext uri="{FF2B5EF4-FFF2-40B4-BE49-F238E27FC236}">
                <a16:creationId xmlns:a16="http://schemas.microsoft.com/office/drawing/2014/main" id="{A05E5442-9F22-4D81-A413-B29D0A29D953}"/>
              </a:ext>
            </a:extLst>
          </p:cNvPr>
          <p:cNvSpPr/>
          <p:nvPr/>
        </p:nvSpPr>
        <p:spPr>
          <a:xfrm>
            <a:off x="2875263" y="5261733"/>
            <a:ext cx="2769394" cy="738664"/>
          </a:xfrm>
          <a:prstGeom prst="rect">
            <a:avLst/>
          </a:prstGeom>
        </p:spPr>
        <p:txBody>
          <a:bodyPr wrap="square">
            <a:spAutoFit/>
          </a:bodyPr>
          <a:lstStyle/>
          <a:p>
            <a:pPr algn="ctr"/>
            <a:r>
              <a:rPr lang="es-MX" sz="1400" b="1" spc="300" dirty="0">
                <a:solidFill>
                  <a:schemeClr val="bg2"/>
                </a:solidFill>
              </a:rPr>
              <a:t>¿Dónde se estudia?</a:t>
            </a:r>
          </a:p>
          <a:p>
            <a:pPr algn="ctr"/>
            <a:endParaRPr lang="es-MX" sz="1400" b="1" spc="300" dirty="0">
              <a:solidFill>
                <a:schemeClr val="bg2"/>
              </a:solidFill>
            </a:endParaRPr>
          </a:p>
          <a:p>
            <a:pPr algn="ctr"/>
            <a:r>
              <a:rPr lang="es-MX" sz="1400" dirty="0"/>
              <a:t>Facultad de Medicina</a:t>
            </a:r>
          </a:p>
        </p:txBody>
      </p:sp>
      <p:grpSp>
        <p:nvGrpSpPr>
          <p:cNvPr id="10" name="Grupo 9">
            <a:extLst>
              <a:ext uri="{FF2B5EF4-FFF2-40B4-BE49-F238E27FC236}">
                <a16:creationId xmlns:a16="http://schemas.microsoft.com/office/drawing/2014/main" id="{FFC6BE62-F3B8-4509-851E-5CDB348BD516}"/>
              </a:ext>
            </a:extLst>
          </p:cNvPr>
          <p:cNvGrpSpPr/>
          <p:nvPr/>
        </p:nvGrpSpPr>
        <p:grpSpPr>
          <a:xfrm>
            <a:off x="10406862" y="5517232"/>
            <a:ext cx="1833087" cy="1363235"/>
            <a:chOff x="468097" y="5201331"/>
            <a:chExt cx="1833087" cy="1363235"/>
          </a:xfrm>
        </p:grpSpPr>
        <p:pic>
          <p:nvPicPr>
            <p:cNvPr id="11" name="Gráfico 10" descr="Huellas de animal">
              <a:hlinkClick r:id="rId3" action="ppaction://hlinksldjump"/>
              <a:extLst>
                <a:ext uri="{FF2B5EF4-FFF2-40B4-BE49-F238E27FC236}">
                  <a16:creationId xmlns:a16="http://schemas.microsoft.com/office/drawing/2014/main" id="{6D7382B9-BA8B-4F0E-94BF-5AD5EE395E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5787" y="5201331"/>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7EFF19D6-EBD2-446F-814A-C3387692B153}"/>
                </a:ext>
              </a:extLst>
            </p:cNvPr>
            <p:cNvSpPr txBox="1"/>
            <p:nvPr/>
          </p:nvSpPr>
          <p:spPr>
            <a:xfrm>
              <a:off x="468097" y="6102901"/>
              <a:ext cx="1833087" cy="461665"/>
            </a:xfrm>
            <a:prstGeom prst="rect">
              <a:avLst/>
            </a:prstGeom>
            <a:noFill/>
          </p:spPr>
          <p:txBody>
            <a:bodyPr wrap="square" rtlCol="0">
              <a:spAutoFit/>
            </a:bodyPr>
            <a:lstStyle/>
            <a:p>
              <a:pPr algn="ctr"/>
              <a:r>
                <a:rPr lang="es-MX" sz="2400" b="1" spc="300" dirty="0">
                  <a:solidFill>
                    <a:schemeClr val="accent4">
                      <a:lumMod val="7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419837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AE639E-CDF6-46EA-ADA8-8F5B5A907D25}"/>
              </a:ext>
            </a:extLst>
          </p:cNvPr>
          <p:cNvPicPr>
            <a:picLocks noChangeAspect="1"/>
          </p:cNvPicPr>
          <p:nvPr/>
        </p:nvPicPr>
        <p:blipFill rotWithShape="1">
          <a:blip r:embed="rId2"/>
          <a:srcRect l="42321" t="34243" r="11610" b="19535"/>
          <a:stretch/>
        </p:blipFill>
        <p:spPr>
          <a:xfrm>
            <a:off x="28755" y="0"/>
            <a:ext cx="12157364" cy="6858000"/>
          </a:xfrm>
          <a:prstGeom prst="rect">
            <a:avLst/>
          </a:prstGeom>
        </p:spPr>
      </p:pic>
      <p:sp>
        <p:nvSpPr>
          <p:cNvPr id="2" name="Título 1">
            <a:extLst>
              <a:ext uri="{FF2B5EF4-FFF2-40B4-BE49-F238E27FC236}">
                <a16:creationId xmlns:a16="http://schemas.microsoft.com/office/drawing/2014/main" id="{3D787E69-6015-4672-86BF-50E91EAD062B}"/>
              </a:ext>
            </a:extLst>
          </p:cNvPr>
          <p:cNvSpPr>
            <a:spLocks noGrp="1"/>
          </p:cNvSpPr>
          <p:nvPr>
            <p:ph type="title"/>
          </p:nvPr>
        </p:nvSpPr>
        <p:spPr>
          <a:xfrm>
            <a:off x="2920752" y="404664"/>
            <a:ext cx="6350496" cy="1858218"/>
          </a:xfrm>
        </p:spPr>
        <p:txBody>
          <a:bodyPr>
            <a:normAutofit fontScale="90000"/>
          </a:bodyPr>
          <a:lstStyle/>
          <a:p>
            <a:r>
              <a:rPr lang="es-MX" sz="8000" i="1" dirty="0">
                <a:latin typeface="Book Antiqua" panose="02040602050305030304" pitchFamily="18" charset="0"/>
                <a:ea typeface="+mn-ea"/>
                <a:cs typeface="Aharoni" panose="02010803020104030203" pitchFamily="2" charset="-79"/>
              </a:rPr>
              <a:t>Ciencia agrogenómica  </a:t>
            </a:r>
            <a:br>
              <a:rPr lang="es-MX" dirty="0"/>
            </a:br>
            <a:endParaRPr lang="es-MX" dirty="0"/>
          </a:p>
        </p:txBody>
      </p:sp>
      <p:sp>
        <p:nvSpPr>
          <p:cNvPr id="5" name="Rectángulo 4">
            <a:extLst>
              <a:ext uri="{FF2B5EF4-FFF2-40B4-BE49-F238E27FC236}">
                <a16:creationId xmlns:a16="http://schemas.microsoft.com/office/drawing/2014/main" id="{2F00FCBF-0775-458A-9CAE-919CA92275D6}"/>
              </a:ext>
            </a:extLst>
          </p:cNvPr>
          <p:cNvSpPr/>
          <p:nvPr/>
        </p:nvSpPr>
        <p:spPr>
          <a:xfrm>
            <a:off x="1847528" y="1700808"/>
            <a:ext cx="9433048" cy="1785104"/>
          </a:xfrm>
          <a:prstGeom prst="rect">
            <a:avLst/>
          </a:prstGeom>
        </p:spPr>
        <p:txBody>
          <a:bodyPr wrap="square">
            <a:spAutoFit/>
          </a:bodyPr>
          <a:lstStyle/>
          <a:p>
            <a:r>
              <a:rPr lang="es-MX" sz="1400" b="1" spc="300" dirty="0">
                <a:solidFill>
                  <a:srgbClr val="00B050"/>
                </a:solidFill>
              </a:rPr>
              <a:t>¿Qué es? </a:t>
            </a:r>
            <a:r>
              <a:rPr lang="es-MX" b="1" dirty="0">
                <a:solidFill>
                  <a:srgbClr val="92D050"/>
                </a:solidFill>
              </a:rPr>
              <a:t>​</a:t>
            </a:r>
          </a:p>
          <a:p>
            <a:pPr algn="just"/>
            <a:endParaRPr lang="es-MX" dirty="0"/>
          </a:p>
          <a:p>
            <a:pPr algn="just"/>
            <a:r>
              <a:rPr lang="es-MX" dirty="0"/>
              <a:t>E</a:t>
            </a:r>
            <a:r>
              <a:rPr lang="es-MX" sz="1400" dirty="0"/>
              <a:t>s una ciencia nueva que nace a partir de la necesidad de entender y estudiar la información que se ha generado por la reciente secuenciación masiva de genomas, ya sean completos o parciales, aunado a los nuevos conocimientos moleculares de diferentes organismos. En el área agropecuaria, la genómica amplía las posibilidades para producir plantas y animales con características de interés que incrementen la producción de alimentos, mejoren los valores nutritivos de éstos y disminuyan la pérdida de cultivos y ganado por patógenos o factores climáticos.</a:t>
            </a:r>
          </a:p>
        </p:txBody>
      </p:sp>
      <p:sp>
        <p:nvSpPr>
          <p:cNvPr id="7" name="Rectángulo 6">
            <a:extLst>
              <a:ext uri="{FF2B5EF4-FFF2-40B4-BE49-F238E27FC236}">
                <a16:creationId xmlns:a16="http://schemas.microsoft.com/office/drawing/2014/main" id="{3FED39B8-A124-409D-8058-90425E3AAB44}"/>
              </a:ext>
            </a:extLst>
          </p:cNvPr>
          <p:cNvSpPr/>
          <p:nvPr/>
        </p:nvSpPr>
        <p:spPr>
          <a:xfrm>
            <a:off x="1141466" y="3748350"/>
            <a:ext cx="2785727" cy="2523768"/>
          </a:xfrm>
          <a:prstGeom prst="rect">
            <a:avLst/>
          </a:prstGeom>
        </p:spPr>
        <p:txBody>
          <a:bodyPr wrap="square">
            <a:spAutoFit/>
          </a:bodyPr>
          <a:lstStyle/>
          <a:p>
            <a:r>
              <a:rPr lang="es-MX" sz="1400" b="1" spc="300" dirty="0">
                <a:solidFill>
                  <a:srgbClr val="00B050"/>
                </a:solidFill>
              </a:rPr>
              <a:t>¿Qué hace?​</a:t>
            </a:r>
          </a:p>
          <a:p>
            <a:endParaRPr lang="es-MX" dirty="0"/>
          </a:p>
          <a:p>
            <a:pPr algn="just"/>
            <a:r>
              <a:rPr lang="es-MX" sz="1400" dirty="0"/>
              <a:t> Esta  licenciatura  combina las áreas de las ciencias agrícolas con las genómicas desde un enfoque científico y con la clara visión de formar profesionales capaces de identificar y resolver problemas de producción de alimentos y, al mismo tiempo, proteger el medio ambiente. </a:t>
            </a:r>
          </a:p>
        </p:txBody>
      </p:sp>
      <p:sp>
        <p:nvSpPr>
          <p:cNvPr id="8" name="Rectángulo 7">
            <a:extLst>
              <a:ext uri="{FF2B5EF4-FFF2-40B4-BE49-F238E27FC236}">
                <a16:creationId xmlns:a16="http://schemas.microsoft.com/office/drawing/2014/main" id="{1C891C54-5DDF-48B4-8EA3-1525CB114D5C}"/>
              </a:ext>
            </a:extLst>
          </p:cNvPr>
          <p:cNvSpPr/>
          <p:nvPr/>
        </p:nvSpPr>
        <p:spPr>
          <a:xfrm>
            <a:off x="4104854" y="3629339"/>
            <a:ext cx="7175722" cy="1231106"/>
          </a:xfrm>
          <a:prstGeom prst="rect">
            <a:avLst/>
          </a:prstGeom>
        </p:spPr>
        <p:txBody>
          <a:bodyPr wrap="square">
            <a:spAutoFit/>
          </a:bodyPr>
          <a:lstStyle/>
          <a:p>
            <a:pPr algn="just"/>
            <a:r>
              <a:rPr lang="es-MX" sz="1400" b="1" spc="300" dirty="0">
                <a:solidFill>
                  <a:srgbClr val="00B050"/>
                </a:solidFill>
              </a:rPr>
              <a:t>¿Dónde es su campo de trabajo?</a:t>
            </a:r>
          </a:p>
          <a:p>
            <a:pPr algn="just"/>
            <a:endParaRPr lang="es-MX" b="1" spc="300" dirty="0">
              <a:solidFill>
                <a:schemeClr val="bg2"/>
              </a:solidFill>
            </a:endParaRPr>
          </a:p>
          <a:p>
            <a:pPr algn="just"/>
            <a:r>
              <a:rPr lang="es-MX" sz="1400" dirty="0"/>
              <a:t>Puede integrarse directamente al mercado laboral incorporándose a empresas biotecnológicas, o bien, crear sus propias empresas, trabajar en patentes y en consultoría a industrias y organizaciones gubernamentales.</a:t>
            </a:r>
          </a:p>
        </p:txBody>
      </p:sp>
      <p:sp>
        <p:nvSpPr>
          <p:cNvPr id="9" name="Rectángulo 8">
            <a:extLst>
              <a:ext uri="{FF2B5EF4-FFF2-40B4-BE49-F238E27FC236}">
                <a16:creationId xmlns:a16="http://schemas.microsoft.com/office/drawing/2014/main" id="{B36707F2-2F6B-4526-B87A-8EC09236F79F}"/>
              </a:ext>
            </a:extLst>
          </p:cNvPr>
          <p:cNvSpPr/>
          <p:nvPr/>
        </p:nvSpPr>
        <p:spPr>
          <a:xfrm>
            <a:off x="4487257" y="5187661"/>
            <a:ext cx="3240360" cy="954107"/>
          </a:xfrm>
          <a:prstGeom prst="rect">
            <a:avLst/>
          </a:prstGeom>
        </p:spPr>
        <p:txBody>
          <a:bodyPr wrap="square">
            <a:spAutoFit/>
          </a:bodyPr>
          <a:lstStyle/>
          <a:p>
            <a:pPr algn="ctr"/>
            <a:r>
              <a:rPr lang="es-MX" sz="1400" b="1" spc="300" dirty="0">
                <a:solidFill>
                  <a:srgbClr val="00B050"/>
                </a:solidFill>
              </a:rPr>
              <a:t>¿Dónde se estudia?</a:t>
            </a:r>
          </a:p>
          <a:p>
            <a:pPr algn="ctr"/>
            <a:endParaRPr lang="es-MX" sz="1400" b="1" spc="300" dirty="0">
              <a:solidFill>
                <a:schemeClr val="bg2"/>
              </a:solidFill>
            </a:endParaRPr>
          </a:p>
          <a:p>
            <a:pPr algn="ctr"/>
            <a:r>
              <a:rPr lang="es-MX" sz="1400" dirty="0"/>
              <a:t>Escuela Nacional de Estudios Superiores Unidad León, Guanajuato</a:t>
            </a:r>
          </a:p>
        </p:txBody>
      </p:sp>
      <p:sp>
        <p:nvSpPr>
          <p:cNvPr id="10" name="Rectángulo 9">
            <a:extLst>
              <a:ext uri="{FF2B5EF4-FFF2-40B4-BE49-F238E27FC236}">
                <a16:creationId xmlns:a16="http://schemas.microsoft.com/office/drawing/2014/main" id="{4647AF16-590F-4F5E-8EC9-3A58F4EDA9DF}"/>
              </a:ext>
            </a:extLst>
          </p:cNvPr>
          <p:cNvSpPr/>
          <p:nvPr/>
        </p:nvSpPr>
        <p:spPr>
          <a:xfrm>
            <a:off x="8040216" y="4976008"/>
            <a:ext cx="3935760" cy="1477328"/>
          </a:xfrm>
          <a:prstGeom prst="rect">
            <a:avLst/>
          </a:prstGeom>
        </p:spPr>
        <p:txBody>
          <a:bodyPr wrap="square">
            <a:spAutoFit/>
          </a:bodyPr>
          <a:lstStyle/>
          <a:p>
            <a:pPr algn="ctr"/>
            <a:r>
              <a:rPr lang="es-MX" sz="1600" b="1" u="sng" spc="300" dirty="0">
                <a:solidFill>
                  <a:srgbClr val="44A57B"/>
                </a:solidFill>
              </a:rPr>
              <a:t>IMPORTANTE</a:t>
            </a:r>
          </a:p>
          <a:p>
            <a:endParaRPr lang="es-MX" dirty="0">
              <a:solidFill>
                <a:srgbClr val="1E8069"/>
              </a:solidFill>
            </a:endParaRPr>
          </a:p>
          <a:p>
            <a:pPr marL="285750" indent="-285750" algn="ctr">
              <a:buFont typeface="Calibri" panose="020F0502020204030204" pitchFamily="34" charset="0"/>
              <a:buChar char="→"/>
            </a:pPr>
            <a:r>
              <a:rPr lang="es-MX" dirty="0">
                <a:solidFill>
                  <a:srgbClr val="1E8069"/>
                </a:solidFill>
              </a:rPr>
              <a:t>Carrera de ingreso indirecto​</a:t>
            </a:r>
            <a:br>
              <a:rPr lang="es-MX" dirty="0">
                <a:solidFill>
                  <a:srgbClr val="1E8069"/>
                </a:solidFill>
              </a:rPr>
            </a:br>
            <a:endParaRPr lang="es-MX" dirty="0">
              <a:solidFill>
                <a:srgbClr val="1E8069"/>
              </a:solidFill>
            </a:endParaRPr>
          </a:p>
          <a:p>
            <a:pPr marL="285750" indent="-285750" algn="ctr">
              <a:buFont typeface="Calibri" panose="020F0502020204030204" pitchFamily="34" charset="0"/>
              <a:buChar char="→"/>
            </a:pPr>
            <a:r>
              <a:rPr lang="es-MX" dirty="0">
                <a:solidFill>
                  <a:srgbClr val="1E8069"/>
                </a:solidFill>
              </a:rPr>
              <a:t>Carrera de alta demanda</a:t>
            </a:r>
          </a:p>
        </p:txBody>
      </p:sp>
      <p:grpSp>
        <p:nvGrpSpPr>
          <p:cNvPr id="11" name="Grupo 10">
            <a:extLst>
              <a:ext uri="{FF2B5EF4-FFF2-40B4-BE49-F238E27FC236}">
                <a16:creationId xmlns:a16="http://schemas.microsoft.com/office/drawing/2014/main" id="{1FA8BC26-40ED-44C2-8983-F1D1C1D0B31D}"/>
              </a:ext>
            </a:extLst>
          </p:cNvPr>
          <p:cNvGrpSpPr/>
          <p:nvPr/>
        </p:nvGrpSpPr>
        <p:grpSpPr>
          <a:xfrm>
            <a:off x="10239577" y="570384"/>
            <a:ext cx="1833087" cy="1418456"/>
            <a:chOff x="396089" y="5210205"/>
            <a:chExt cx="1833087" cy="1418456"/>
          </a:xfrm>
        </p:grpSpPr>
        <p:pic>
          <p:nvPicPr>
            <p:cNvPr id="12" name="Gráfico 11" descr="Huellas de animal">
              <a:hlinkClick r:id="rId3" action="ppaction://hlinksldjump"/>
              <a:extLst>
                <a:ext uri="{FF2B5EF4-FFF2-40B4-BE49-F238E27FC236}">
                  <a16:creationId xmlns:a16="http://schemas.microsoft.com/office/drawing/2014/main" id="{CE2D41BC-00A8-40EE-ABC4-84B2864788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728" y="5210205"/>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8DE1A10C-65A3-4E30-844E-239860E575E4}"/>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accent5">
                      <a:lumMod val="7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180808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2AEA426-B124-4722-BE84-B6C419CDAD42}"/>
              </a:ext>
            </a:extLst>
          </p:cNvPr>
          <p:cNvPicPr>
            <a:picLocks noChangeAspect="1"/>
          </p:cNvPicPr>
          <p:nvPr/>
        </p:nvPicPr>
        <p:blipFill rotWithShape="1">
          <a:blip r:embed="rId2"/>
          <a:srcRect l="41732" t="32988" r="11610" b="20586"/>
          <a:stretch/>
        </p:blipFill>
        <p:spPr>
          <a:xfrm>
            <a:off x="-47329" y="-27384"/>
            <a:ext cx="12264313" cy="6885384"/>
          </a:xfrm>
          <a:prstGeom prst="rect">
            <a:avLst/>
          </a:prstGeom>
        </p:spPr>
      </p:pic>
      <p:sp>
        <p:nvSpPr>
          <p:cNvPr id="4" name="Título 1">
            <a:extLst>
              <a:ext uri="{FF2B5EF4-FFF2-40B4-BE49-F238E27FC236}">
                <a16:creationId xmlns:a16="http://schemas.microsoft.com/office/drawing/2014/main" id="{CEA119F4-58D5-4CD3-976B-FAC70D874D16}"/>
              </a:ext>
            </a:extLst>
          </p:cNvPr>
          <p:cNvSpPr>
            <a:spLocks noGrp="1"/>
          </p:cNvSpPr>
          <p:nvPr>
            <p:ph type="title"/>
          </p:nvPr>
        </p:nvSpPr>
        <p:spPr>
          <a:xfrm>
            <a:off x="119336" y="4797152"/>
            <a:ext cx="4727849" cy="1858218"/>
          </a:xfrm>
        </p:spPr>
        <p:txBody>
          <a:bodyPr>
            <a:normAutofit fontScale="90000"/>
          </a:bodyPr>
          <a:lstStyle/>
          <a:p>
            <a:r>
              <a:rPr lang="es-MX" sz="8000" i="1" dirty="0">
                <a:latin typeface="Book Antiqua" panose="02040602050305030304" pitchFamily="18" charset="0"/>
                <a:ea typeface="+mn-ea"/>
                <a:cs typeface="Aharoni" panose="02010803020104030203" pitchFamily="2" charset="-79"/>
              </a:rPr>
              <a:t>Ciencia ambientales  </a:t>
            </a:r>
            <a:br>
              <a:rPr lang="es-MX" dirty="0"/>
            </a:br>
            <a:endParaRPr lang="es-MX" dirty="0"/>
          </a:p>
        </p:txBody>
      </p:sp>
      <p:sp>
        <p:nvSpPr>
          <p:cNvPr id="6" name="Rectángulo 5">
            <a:extLst>
              <a:ext uri="{FF2B5EF4-FFF2-40B4-BE49-F238E27FC236}">
                <a16:creationId xmlns:a16="http://schemas.microsoft.com/office/drawing/2014/main" id="{13A803B9-C378-4C21-B06D-06E338DCE3D9}"/>
              </a:ext>
            </a:extLst>
          </p:cNvPr>
          <p:cNvSpPr/>
          <p:nvPr/>
        </p:nvSpPr>
        <p:spPr>
          <a:xfrm>
            <a:off x="3478634" y="265872"/>
            <a:ext cx="3985518" cy="1938992"/>
          </a:xfrm>
          <a:prstGeom prst="rect">
            <a:avLst/>
          </a:prstGeom>
        </p:spPr>
        <p:txBody>
          <a:bodyPr wrap="square">
            <a:spAutoFit/>
          </a:bodyPr>
          <a:lstStyle/>
          <a:p>
            <a:pPr algn="ctr"/>
            <a:r>
              <a:rPr lang="es-MX" sz="1400" b="1" spc="300" dirty="0">
                <a:solidFill>
                  <a:srgbClr val="FFCCCC"/>
                </a:solidFill>
              </a:rPr>
              <a:t>¿Qué es? </a:t>
            </a:r>
            <a:r>
              <a:rPr lang="es-MX" b="1" dirty="0">
                <a:solidFill>
                  <a:schemeClr val="tx1">
                    <a:lumMod val="95000"/>
                    <a:lumOff val="5000"/>
                  </a:schemeClr>
                </a:solidFill>
              </a:rPr>
              <a:t>​</a:t>
            </a:r>
          </a:p>
          <a:p>
            <a:pPr algn="just"/>
            <a:endParaRPr lang="es-MX" dirty="0"/>
          </a:p>
          <a:p>
            <a:pPr algn="just"/>
            <a:r>
              <a:rPr lang="es-MX" sz="1400" dirty="0"/>
              <a:t>Es una licenciatura con bases solidas en Ciencias Naturales donde integra conocimientos teóricos, técnicos, metodológicos, instrumentales y de equipo con el fin de identificar, analizar y resolver problemas ambientales relacionados con el manejo de ecosistemas y de paisajes.</a:t>
            </a:r>
          </a:p>
        </p:txBody>
      </p:sp>
      <p:sp>
        <p:nvSpPr>
          <p:cNvPr id="7" name="Rectángulo 6">
            <a:extLst>
              <a:ext uri="{FF2B5EF4-FFF2-40B4-BE49-F238E27FC236}">
                <a16:creationId xmlns:a16="http://schemas.microsoft.com/office/drawing/2014/main" id="{E0507B4E-0B40-4461-BB68-ECE5BA4D35BA}"/>
              </a:ext>
            </a:extLst>
          </p:cNvPr>
          <p:cNvSpPr/>
          <p:nvPr/>
        </p:nvSpPr>
        <p:spPr>
          <a:xfrm>
            <a:off x="7620990" y="1215629"/>
            <a:ext cx="4467731" cy="1815882"/>
          </a:xfrm>
          <a:prstGeom prst="rect">
            <a:avLst/>
          </a:prstGeom>
        </p:spPr>
        <p:txBody>
          <a:bodyPr wrap="square">
            <a:spAutoFit/>
          </a:bodyPr>
          <a:lstStyle/>
          <a:p>
            <a:pPr algn="ctr"/>
            <a:r>
              <a:rPr lang="es-MX" sz="1400" b="1" spc="300" dirty="0">
                <a:solidFill>
                  <a:srgbClr val="FFCCCC"/>
                </a:solidFill>
              </a:rPr>
              <a:t>¿Qué hace?​</a:t>
            </a:r>
          </a:p>
          <a:p>
            <a:pPr algn="just"/>
            <a:r>
              <a:rPr lang="es-MX" sz="1400" b="1" spc="300" dirty="0">
                <a:solidFill>
                  <a:srgbClr val="FFCCCC"/>
                </a:solidFill>
              </a:rPr>
              <a:t>​</a:t>
            </a:r>
          </a:p>
          <a:p>
            <a:pPr algn="just"/>
            <a:r>
              <a:rPr lang="es-MX" sz="1400" dirty="0"/>
              <a:t>El y la profesionista está capacitado para comprender, analizar y sistematizar la literatura científica y técnica en  Ciencias Ambientales,  en sus aspectos naturales como sociales, realizar proyectos de investigación básica, aplicada y tecnológica,  manejo de ecosistemas, sus recursos y servicios.</a:t>
            </a:r>
          </a:p>
        </p:txBody>
      </p:sp>
      <p:sp>
        <p:nvSpPr>
          <p:cNvPr id="8" name="Rectángulo 7">
            <a:extLst>
              <a:ext uri="{FF2B5EF4-FFF2-40B4-BE49-F238E27FC236}">
                <a16:creationId xmlns:a16="http://schemas.microsoft.com/office/drawing/2014/main" id="{D0DBA4C6-4933-404E-A094-5F583A640CA2}"/>
              </a:ext>
            </a:extLst>
          </p:cNvPr>
          <p:cNvSpPr/>
          <p:nvPr/>
        </p:nvSpPr>
        <p:spPr>
          <a:xfrm>
            <a:off x="3885595" y="2717085"/>
            <a:ext cx="4467731" cy="1877437"/>
          </a:xfrm>
          <a:prstGeom prst="rect">
            <a:avLst/>
          </a:prstGeom>
        </p:spPr>
        <p:txBody>
          <a:bodyPr wrap="square">
            <a:spAutoFit/>
          </a:bodyPr>
          <a:lstStyle/>
          <a:p>
            <a:r>
              <a:rPr lang="es-MX" sz="1400" b="1" spc="300" dirty="0">
                <a:solidFill>
                  <a:srgbClr val="FFCCCC"/>
                </a:solidFill>
              </a:rPr>
              <a:t>¿Dónde es su campo de trabajo?</a:t>
            </a:r>
          </a:p>
          <a:p>
            <a:endParaRPr lang="es-MX" b="1" spc="300" dirty="0">
              <a:solidFill>
                <a:schemeClr val="bg2"/>
              </a:solidFill>
            </a:endParaRPr>
          </a:p>
          <a:p>
            <a:r>
              <a:rPr lang="es-MX" sz="1400" dirty="0"/>
              <a:t>* Educación ambiental.</a:t>
            </a:r>
          </a:p>
          <a:p>
            <a:r>
              <a:rPr lang="es-MX" sz="1400" dirty="0"/>
              <a:t>* Gestión ambiental en la administración.</a:t>
            </a:r>
          </a:p>
          <a:p>
            <a:r>
              <a:rPr lang="es-MX" sz="1400" dirty="0"/>
              <a:t>* Gestión del medio natural.</a:t>
            </a:r>
          </a:p>
          <a:p>
            <a:r>
              <a:rPr lang="es-MX" sz="1400" dirty="0"/>
              <a:t>* Tecnología ambiental para industrias.</a:t>
            </a:r>
          </a:p>
          <a:p>
            <a:r>
              <a:rPr lang="es-MX" sz="1400" dirty="0"/>
              <a:t>* Sistemas de gestión de la calidad y medio ambiente.</a:t>
            </a:r>
          </a:p>
          <a:p>
            <a:r>
              <a:rPr lang="es-MX" sz="1400" dirty="0"/>
              <a:t>* Consultoría y evaluación de impacto ambiental.</a:t>
            </a:r>
          </a:p>
        </p:txBody>
      </p:sp>
      <p:sp>
        <p:nvSpPr>
          <p:cNvPr id="9" name="Rectángulo 8">
            <a:extLst>
              <a:ext uri="{FF2B5EF4-FFF2-40B4-BE49-F238E27FC236}">
                <a16:creationId xmlns:a16="http://schemas.microsoft.com/office/drawing/2014/main" id="{6B074E47-86C2-41D6-8566-6C15739CADEA}"/>
              </a:ext>
            </a:extLst>
          </p:cNvPr>
          <p:cNvSpPr/>
          <p:nvPr/>
        </p:nvSpPr>
        <p:spPr>
          <a:xfrm>
            <a:off x="5075700" y="5010736"/>
            <a:ext cx="3456384" cy="1600438"/>
          </a:xfrm>
          <a:prstGeom prst="rect">
            <a:avLst/>
          </a:prstGeom>
        </p:spPr>
        <p:txBody>
          <a:bodyPr wrap="square">
            <a:spAutoFit/>
          </a:bodyPr>
          <a:lstStyle/>
          <a:p>
            <a:pPr algn="ctr"/>
            <a:r>
              <a:rPr lang="es-MX" sz="1400" b="1" spc="300" dirty="0">
                <a:solidFill>
                  <a:srgbClr val="FFCCCC"/>
                </a:solidFill>
              </a:rPr>
              <a:t>¿Dónde se estudia?</a:t>
            </a:r>
          </a:p>
          <a:p>
            <a:pPr algn="ctr"/>
            <a:endParaRPr lang="es-MX" sz="1400" b="1" spc="300" dirty="0">
              <a:solidFill>
                <a:srgbClr val="FFCCCC"/>
              </a:solidFill>
            </a:endParaRPr>
          </a:p>
          <a:p>
            <a:pPr algn="ctr"/>
            <a:r>
              <a:rPr lang="es-MX" sz="1400" dirty="0"/>
              <a:t>Escuela Nacional de Estudios Superiores, Unidad Morelia, Michoacán​</a:t>
            </a:r>
          </a:p>
          <a:p>
            <a:pPr algn="ctr"/>
            <a:endParaRPr lang="es-MX" sz="1400" dirty="0"/>
          </a:p>
          <a:p>
            <a:pPr algn="ctr"/>
            <a:r>
              <a:rPr lang="es-MX" sz="1400" dirty="0"/>
              <a:t>Escuela Nacional de Estudios Superiores, Unidad Mérida, Yucatán​</a:t>
            </a:r>
          </a:p>
        </p:txBody>
      </p:sp>
      <p:sp>
        <p:nvSpPr>
          <p:cNvPr id="10" name="Rectángulo 9">
            <a:extLst>
              <a:ext uri="{FF2B5EF4-FFF2-40B4-BE49-F238E27FC236}">
                <a16:creationId xmlns:a16="http://schemas.microsoft.com/office/drawing/2014/main" id="{DBDB5151-F585-41CE-B185-F94433ED22C0}"/>
              </a:ext>
            </a:extLst>
          </p:cNvPr>
          <p:cNvSpPr/>
          <p:nvPr/>
        </p:nvSpPr>
        <p:spPr>
          <a:xfrm>
            <a:off x="8544272" y="3212976"/>
            <a:ext cx="3456384" cy="923330"/>
          </a:xfrm>
          <a:prstGeom prst="rect">
            <a:avLst/>
          </a:prstGeom>
        </p:spPr>
        <p:txBody>
          <a:bodyPr wrap="square">
            <a:spAutoFit/>
          </a:bodyPr>
          <a:lstStyle/>
          <a:p>
            <a:pPr algn="ctr"/>
            <a:r>
              <a:rPr lang="es-MX" sz="1600" b="1" u="sng" spc="300" dirty="0">
                <a:solidFill>
                  <a:srgbClr val="D8CCC5"/>
                </a:solidFill>
              </a:rPr>
              <a:t>IMPORTANTE</a:t>
            </a:r>
          </a:p>
          <a:p>
            <a:pPr algn="ctr"/>
            <a:endParaRPr lang="es-MX" b="1" u="sng" spc="300" dirty="0">
              <a:solidFill>
                <a:schemeClr val="bg1">
                  <a:lumMod val="95000"/>
                </a:schemeClr>
              </a:solidFill>
            </a:endParaRPr>
          </a:p>
          <a:p>
            <a:pPr marL="285750" indent="-285750" algn="ctr">
              <a:buFont typeface="Calibri" panose="020F0502020204030204" pitchFamily="34" charset="0"/>
              <a:buChar char="→"/>
            </a:pPr>
            <a:r>
              <a:rPr lang="es-MX" dirty="0">
                <a:solidFill>
                  <a:schemeClr val="bg1">
                    <a:lumMod val="95000"/>
                  </a:schemeClr>
                </a:solidFill>
              </a:rPr>
              <a:t>Carrera de alta demanda</a:t>
            </a:r>
          </a:p>
        </p:txBody>
      </p:sp>
      <p:grpSp>
        <p:nvGrpSpPr>
          <p:cNvPr id="12" name="Grupo 11">
            <a:extLst>
              <a:ext uri="{FF2B5EF4-FFF2-40B4-BE49-F238E27FC236}">
                <a16:creationId xmlns:a16="http://schemas.microsoft.com/office/drawing/2014/main" id="{D33B0FFC-08C8-4FCC-AC98-775E0C77EB10}"/>
              </a:ext>
            </a:extLst>
          </p:cNvPr>
          <p:cNvGrpSpPr/>
          <p:nvPr/>
        </p:nvGrpSpPr>
        <p:grpSpPr>
          <a:xfrm>
            <a:off x="68208" y="3068960"/>
            <a:ext cx="1833087" cy="1296071"/>
            <a:chOff x="396089" y="5332590"/>
            <a:chExt cx="1833087" cy="1296071"/>
          </a:xfrm>
        </p:grpSpPr>
        <p:pic>
          <p:nvPicPr>
            <p:cNvPr id="13" name="Gráfico 12" descr="Huellas de animal">
              <a:hlinkClick r:id="rId3" action="ppaction://hlinksldjump"/>
              <a:extLst>
                <a:ext uri="{FF2B5EF4-FFF2-40B4-BE49-F238E27FC236}">
                  <a16:creationId xmlns:a16="http://schemas.microsoft.com/office/drawing/2014/main" id="{DEB6E84B-FA36-401A-8974-11D49B669D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4" name="CuadroTexto 13">
              <a:hlinkClick r:id="rId3" action="ppaction://hlinksldjump"/>
              <a:extLst>
                <a:ext uri="{FF2B5EF4-FFF2-40B4-BE49-F238E27FC236}">
                  <a16:creationId xmlns:a16="http://schemas.microsoft.com/office/drawing/2014/main" id="{3CEFC5B5-8A37-4619-9778-826F0BFDA4AD}"/>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rgbClr val="CF9F6F"/>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985595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A9B9418-8E78-48F3-8BAE-84C68A9E11E6}"/>
              </a:ext>
            </a:extLst>
          </p:cNvPr>
          <p:cNvPicPr>
            <a:picLocks noChangeAspect="1"/>
          </p:cNvPicPr>
          <p:nvPr/>
        </p:nvPicPr>
        <p:blipFill rotWithShape="1">
          <a:blip r:embed="rId2"/>
          <a:srcRect l="42346" t="33017" r="11500" b="20191"/>
          <a:stretch/>
        </p:blipFill>
        <p:spPr>
          <a:xfrm>
            <a:off x="1" y="0"/>
            <a:ext cx="12191999" cy="6858000"/>
          </a:xfrm>
          <a:prstGeom prst="rect">
            <a:avLst/>
          </a:prstGeom>
        </p:spPr>
      </p:pic>
      <p:sp>
        <p:nvSpPr>
          <p:cNvPr id="2" name="Título 1">
            <a:extLst>
              <a:ext uri="{FF2B5EF4-FFF2-40B4-BE49-F238E27FC236}">
                <a16:creationId xmlns:a16="http://schemas.microsoft.com/office/drawing/2014/main" id="{F37E9353-AE43-4F6D-8D0A-00E75B2452CD}"/>
              </a:ext>
            </a:extLst>
          </p:cNvPr>
          <p:cNvSpPr>
            <a:spLocks noGrp="1"/>
          </p:cNvSpPr>
          <p:nvPr>
            <p:ph type="title"/>
          </p:nvPr>
        </p:nvSpPr>
        <p:spPr>
          <a:xfrm>
            <a:off x="3143672" y="274638"/>
            <a:ext cx="8438728" cy="1143000"/>
          </a:xfrm>
        </p:spPr>
        <p:txBody>
          <a:bodyPr>
            <a:normAutofit fontScale="90000"/>
          </a:bodyPr>
          <a:lstStyle/>
          <a:p>
            <a:r>
              <a:rPr lang="es-MX" sz="7200" i="1" dirty="0">
                <a:latin typeface="Book Antiqua" panose="02040602050305030304" pitchFamily="18" charset="0"/>
                <a:ea typeface="+mn-ea"/>
                <a:cs typeface="Aharoni" panose="02010803020104030203" pitchFamily="2" charset="-79"/>
              </a:rPr>
              <a:t>Ciencias Agroforestales</a:t>
            </a:r>
          </a:p>
        </p:txBody>
      </p:sp>
      <p:sp>
        <p:nvSpPr>
          <p:cNvPr id="5" name="Rectángulo 4">
            <a:extLst>
              <a:ext uri="{FF2B5EF4-FFF2-40B4-BE49-F238E27FC236}">
                <a16:creationId xmlns:a16="http://schemas.microsoft.com/office/drawing/2014/main" id="{579CD61B-E41F-4C4C-9379-CB8476A22472}"/>
              </a:ext>
            </a:extLst>
          </p:cNvPr>
          <p:cNvSpPr/>
          <p:nvPr/>
        </p:nvSpPr>
        <p:spPr>
          <a:xfrm>
            <a:off x="407368" y="1229331"/>
            <a:ext cx="3985518" cy="2369880"/>
          </a:xfrm>
          <a:prstGeom prst="rect">
            <a:avLst/>
          </a:prstGeom>
        </p:spPr>
        <p:txBody>
          <a:bodyPr wrap="square">
            <a:spAutoFit/>
          </a:bodyPr>
          <a:lstStyle/>
          <a:p>
            <a:r>
              <a:rPr lang="es-MX" sz="1400" b="1" spc="300" dirty="0">
                <a:solidFill>
                  <a:srgbClr val="00B050"/>
                </a:solidFill>
              </a:rPr>
              <a:t>¿Qué es? </a:t>
            </a:r>
            <a:r>
              <a:rPr lang="es-MX" b="1" dirty="0">
                <a:solidFill>
                  <a:srgbClr val="00B050"/>
                </a:solidFill>
              </a:rPr>
              <a:t>​</a:t>
            </a:r>
          </a:p>
          <a:p>
            <a:pPr algn="just"/>
            <a:endParaRPr lang="es-MX" dirty="0"/>
          </a:p>
          <a:p>
            <a:pPr algn="just"/>
            <a:r>
              <a:rPr lang="es-MX" sz="1400" dirty="0"/>
              <a:t>Es una licenciatura que busca dar respuesta a los contextos, los retos y las demandas ecológicas, ambientales y sociales que se enfrentan en el país y en el mundo. Esta carrera brinda una formación integral que contempla habilidades y conocimientos que permitirán a sus egresados proponer y aplicar propuestas que incidan en los ámbitos agrícola, forestal, ambiental y social.</a:t>
            </a:r>
          </a:p>
        </p:txBody>
      </p:sp>
      <p:sp>
        <p:nvSpPr>
          <p:cNvPr id="6" name="Rectángulo 5">
            <a:extLst>
              <a:ext uri="{FF2B5EF4-FFF2-40B4-BE49-F238E27FC236}">
                <a16:creationId xmlns:a16="http://schemas.microsoft.com/office/drawing/2014/main" id="{6A8F84FB-5ACA-409A-B5FD-E92200B1C1EB}"/>
              </a:ext>
            </a:extLst>
          </p:cNvPr>
          <p:cNvSpPr/>
          <p:nvPr/>
        </p:nvSpPr>
        <p:spPr>
          <a:xfrm>
            <a:off x="6456040" y="1692276"/>
            <a:ext cx="4467731" cy="1815882"/>
          </a:xfrm>
          <a:prstGeom prst="rect">
            <a:avLst/>
          </a:prstGeom>
        </p:spPr>
        <p:txBody>
          <a:bodyPr wrap="square">
            <a:spAutoFit/>
          </a:bodyPr>
          <a:lstStyle/>
          <a:p>
            <a:r>
              <a:rPr lang="es-MX" sz="1400" b="1" spc="300" dirty="0">
                <a:solidFill>
                  <a:srgbClr val="00B050"/>
                </a:solidFill>
              </a:rPr>
              <a:t>¿Qué hace?</a:t>
            </a:r>
            <a:r>
              <a:rPr lang="es-MX" sz="1400" b="1" spc="300" dirty="0">
                <a:solidFill>
                  <a:srgbClr val="FFCCCC"/>
                </a:solidFill>
              </a:rPr>
              <a:t>​</a:t>
            </a:r>
          </a:p>
          <a:p>
            <a:pPr algn="just"/>
            <a:r>
              <a:rPr lang="es-MX" sz="1400" b="1" spc="300" dirty="0">
                <a:solidFill>
                  <a:srgbClr val="FFCCCC"/>
                </a:solidFill>
              </a:rPr>
              <a:t>​</a:t>
            </a:r>
          </a:p>
          <a:p>
            <a:pPr algn="just"/>
            <a:r>
              <a:rPr lang="es-MX" sz="1400" dirty="0"/>
              <a:t>El alumnado se formarán en los campos de conocimiento de las ciencias biológicas, las ciencias de la tierra, ciencias agrícolas y forestales, además de las bases sociales y humanísticas para participar en el planteamiento, análisis y solución de los problemas que se les presenten en ambientes agrícolas, forestales y agroforestales.</a:t>
            </a:r>
          </a:p>
        </p:txBody>
      </p:sp>
      <p:sp>
        <p:nvSpPr>
          <p:cNvPr id="7" name="Rectángulo 6">
            <a:extLst>
              <a:ext uri="{FF2B5EF4-FFF2-40B4-BE49-F238E27FC236}">
                <a16:creationId xmlns:a16="http://schemas.microsoft.com/office/drawing/2014/main" id="{CED9A44B-735C-475E-B757-2C089EEDD693}"/>
              </a:ext>
            </a:extLst>
          </p:cNvPr>
          <p:cNvSpPr/>
          <p:nvPr/>
        </p:nvSpPr>
        <p:spPr>
          <a:xfrm>
            <a:off x="564699" y="4072017"/>
            <a:ext cx="4467731" cy="1877437"/>
          </a:xfrm>
          <a:prstGeom prst="rect">
            <a:avLst/>
          </a:prstGeom>
        </p:spPr>
        <p:txBody>
          <a:bodyPr wrap="square">
            <a:spAutoFit/>
          </a:bodyPr>
          <a:lstStyle/>
          <a:p>
            <a:r>
              <a:rPr lang="es-MX" sz="1400" b="1" spc="300" dirty="0">
                <a:solidFill>
                  <a:srgbClr val="00B050"/>
                </a:solidFill>
              </a:rPr>
              <a:t>¿Dónde es su campo de trabajo?</a:t>
            </a:r>
          </a:p>
          <a:p>
            <a:endParaRPr lang="es-MX" b="1" spc="300" dirty="0">
              <a:solidFill>
                <a:schemeClr val="bg2"/>
              </a:solidFill>
            </a:endParaRPr>
          </a:p>
          <a:p>
            <a:r>
              <a:rPr lang="es-MX" sz="1400" dirty="0"/>
              <a:t>• Instituciones de investigación y de educación superior.</a:t>
            </a:r>
          </a:p>
          <a:p>
            <a:r>
              <a:rPr lang="es-MX" sz="1400" dirty="0"/>
              <a:t>• El manejo agroforestal.</a:t>
            </a:r>
          </a:p>
          <a:p>
            <a:r>
              <a:rPr lang="es-MX" sz="1400" dirty="0"/>
              <a:t>• Las industrias forestales alimentarias tanto públicas como del sector privado.</a:t>
            </a:r>
          </a:p>
          <a:p>
            <a:r>
              <a:rPr lang="es-MX" sz="1400" dirty="0"/>
              <a:t>• Instituciones gubernamentales y</a:t>
            </a:r>
          </a:p>
          <a:p>
            <a:r>
              <a:rPr lang="es-MX" sz="1400" dirty="0"/>
              <a:t>• Organizaciones no gubernamentales.</a:t>
            </a:r>
          </a:p>
        </p:txBody>
      </p:sp>
      <p:sp>
        <p:nvSpPr>
          <p:cNvPr id="8" name="Rectángulo 7">
            <a:extLst>
              <a:ext uri="{FF2B5EF4-FFF2-40B4-BE49-F238E27FC236}">
                <a16:creationId xmlns:a16="http://schemas.microsoft.com/office/drawing/2014/main" id="{A4111504-4DAD-41C2-B6A2-C3396D3ACE6A}"/>
              </a:ext>
            </a:extLst>
          </p:cNvPr>
          <p:cNvSpPr/>
          <p:nvPr/>
        </p:nvSpPr>
        <p:spPr>
          <a:xfrm>
            <a:off x="6313641" y="4079351"/>
            <a:ext cx="3456384" cy="1169551"/>
          </a:xfrm>
          <a:prstGeom prst="rect">
            <a:avLst/>
          </a:prstGeom>
        </p:spPr>
        <p:txBody>
          <a:bodyPr wrap="square">
            <a:spAutoFit/>
          </a:bodyPr>
          <a:lstStyle/>
          <a:p>
            <a:pPr algn="ctr"/>
            <a:r>
              <a:rPr lang="es-MX" sz="1400" b="1" spc="300" dirty="0">
                <a:solidFill>
                  <a:srgbClr val="00B050"/>
                </a:solidFill>
              </a:rPr>
              <a:t>¿Dónde se estudia?</a:t>
            </a:r>
          </a:p>
          <a:p>
            <a:pPr algn="ctr"/>
            <a:endParaRPr lang="es-MX" sz="1400" b="1" spc="300" dirty="0">
              <a:solidFill>
                <a:srgbClr val="FFCCCC"/>
              </a:solidFill>
            </a:endParaRPr>
          </a:p>
          <a:p>
            <a:pPr algn="ctr"/>
            <a:br>
              <a:rPr lang="es-MX" sz="1400" dirty="0"/>
            </a:br>
            <a:r>
              <a:rPr lang="es-MX" sz="1400" dirty="0"/>
              <a:t>Escuela Nacional de Estudios Superiores Unidad Morelia</a:t>
            </a:r>
          </a:p>
        </p:txBody>
      </p:sp>
      <p:grpSp>
        <p:nvGrpSpPr>
          <p:cNvPr id="9" name="Grupo 8">
            <a:extLst>
              <a:ext uri="{FF2B5EF4-FFF2-40B4-BE49-F238E27FC236}">
                <a16:creationId xmlns:a16="http://schemas.microsoft.com/office/drawing/2014/main" id="{6B2464F7-EC9A-42B7-9374-45F465C61B99}"/>
              </a:ext>
            </a:extLst>
          </p:cNvPr>
          <p:cNvGrpSpPr/>
          <p:nvPr/>
        </p:nvGrpSpPr>
        <p:grpSpPr>
          <a:xfrm>
            <a:off x="10007227" y="5287291"/>
            <a:ext cx="1833087" cy="1296071"/>
            <a:chOff x="396089" y="5332590"/>
            <a:chExt cx="1833087" cy="1296071"/>
          </a:xfrm>
        </p:grpSpPr>
        <p:pic>
          <p:nvPicPr>
            <p:cNvPr id="10" name="Gráfico 9" descr="Huellas de animal">
              <a:hlinkClick r:id="rId3" action="ppaction://hlinksldjump"/>
              <a:extLst>
                <a:ext uri="{FF2B5EF4-FFF2-40B4-BE49-F238E27FC236}">
                  <a16:creationId xmlns:a16="http://schemas.microsoft.com/office/drawing/2014/main" id="{22AE6B92-8FDD-411F-8738-9611A64CC7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249" y="5332590"/>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B6B2165C-D5AA-4E05-8AE4-B591FBDC03E6}"/>
                </a:ext>
              </a:extLst>
            </p:cNvPr>
            <p:cNvSpPr txBox="1"/>
            <p:nvPr/>
          </p:nvSpPr>
          <p:spPr>
            <a:xfrm>
              <a:off x="396089" y="6166996"/>
              <a:ext cx="1833087" cy="461665"/>
            </a:xfrm>
            <a:prstGeom prst="rect">
              <a:avLst/>
            </a:prstGeom>
            <a:noFill/>
          </p:spPr>
          <p:txBody>
            <a:bodyPr wrap="square" rtlCol="0">
              <a:spAutoFit/>
            </a:bodyPr>
            <a:lstStyle/>
            <a:p>
              <a:pPr algn="ctr"/>
              <a:r>
                <a:rPr lang="es-MX" sz="2400" b="1" spc="300" dirty="0">
                  <a:solidFill>
                    <a:schemeClr val="accent5">
                      <a:lumMod val="7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735129953"/>
      </p:ext>
    </p:extLst>
  </p:cSld>
  <p:clrMapOvr>
    <a:masterClrMapping/>
  </p:clrMapOvr>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2177</TotalTime>
  <Words>6486</Words>
  <Application>Microsoft Office PowerPoint</Application>
  <PresentationFormat>Panorámica</PresentationFormat>
  <Paragraphs>714</Paragraphs>
  <Slides>34</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34</vt:i4>
      </vt:variant>
    </vt:vector>
  </HeadingPairs>
  <TitlesOfParts>
    <vt:vector size="42" baseType="lpstr">
      <vt:lpstr>Agency FB</vt:lpstr>
      <vt:lpstr>AngsanaUPC</vt:lpstr>
      <vt:lpstr>Arial</vt:lpstr>
      <vt:lpstr>Book Antiqua</vt:lpstr>
      <vt:lpstr>Calibri</vt:lpstr>
      <vt:lpstr>Californian FB</vt:lpstr>
      <vt:lpstr>Wingdings</vt:lpstr>
      <vt:lpstr>Tema de Office</vt:lpstr>
      <vt:lpstr>Escuela Nacional Colegio de Ciencias y Humanidades Dirección General  Secretaria Estudiantil Departamento de Psicopedagogía</vt:lpstr>
      <vt:lpstr>Presentación de PowerPoint</vt:lpstr>
      <vt:lpstr>Presentación de PowerPoint</vt:lpstr>
      <vt:lpstr>Presentación de PowerPoint</vt:lpstr>
      <vt:lpstr>Presentación de PowerPoint</vt:lpstr>
      <vt:lpstr>Ciencia forense</vt:lpstr>
      <vt:lpstr>Ciencia agrogenómica   </vt:lpstr>
      <vt:lpstr>Ciencia ambientales   </vt:lpstr>
      <vt:lpstr>Ciencias Agroforestales</vt:lpstr>
      <vt:lpstr>Ciencia de la Nutrición Humana</vt:lpstr>
      <vt:lpstr>Ciencia genómicas   </vt:lpstr>
      <vt:lpstr>Cirujano Dentista </vt:lpstr>
      <vt:lpstr>Ecología </vt:lpstr>
      <vt:lpstr>Enfermería </vt:lpstr>
      <vt:lpstr>Enfermería y Obstetricia</vt:lpstr>
      <vt:lpstr>Farmacia</vt:lpstr>
      <vt:lpstr>Fisioterapia</vt:lpstr>
      <vt:lpstr>Ingeniería Agrícola</vt:lpstr>
      <vt:lpstr>Ingeniería en Alimentos</vt:lpstr>
      <vt:lpstr>Investigación biomédica básica</vt:lpstr>
      <vt:lpstr>Manejo sustentable de zonas costeras</vt:lpstr>
      <vt:lpstr>Medicina, veterinaria y zootécnica</vt:lpstr>
      <vt:lpstr>Médico Cirujano</vt:lpstr>
      <vt:lpstr>Neurociencias</vt:lpstr>
      <vt:lpstr>Nutriología</vt:lpstr>
      <vt:lpstr>Odontología</vt:lpstr>
      <vt:lpstr>Optometría</vt:lpstr>
      <vt:lpstr>Órtesis y Prótesis</vt:lpstr>
      <vt:lpstr>Psicología</vt:lpstr>
      <vt:lpstr>Química</vt:lpstr>
      <vt:lpstr>Química de alimentos</vt:lpstr>
      <vt:lpstr>Química Farmacéutico Biológicas</vt:lpstr>
      <vt:lpstr>Química Industrial</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diana-lap</dc:creator>
  <cp:lastModifiedBy>Psicopedagogía</cp:lastModifiedBy>
  <cp:revision>167</cp:revision>
  <dcterms:created xsi:type="dcterms:W3CDTF">2020-01-14T02:58:30Z</dcterms:created>
  <dcterms:modified xsi:type="dcterms:W3CDTF">2021-02-22T01:21:01Z</dcterms:modified>
</cp:coreProperties>
</file>