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93366"/>
    <a:srgbClr val="996633"/>
    <a:srgbClr val="CC99FF"/>
    <a:srgbClr val="CCCCFF"/>
    <a:srgbClr val="666699"/>
    <a:srgbClr val="FFB7B9"/>
    <a:srgbClr val="FF7C80"/>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E6383E-6C94-404C-9F83-A5B59C7AC8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5090734-3A3D-40F3-939B-A0827AD571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D4AA2BD-507F-485A-96F9-0E252827D534}"/>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FC70E376-2231-4995-9FC3-DA91024030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3F86EF-74A1-4184-9A5C-2A470CA4FBF5}"/>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319589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4F441-341D-4F01-835C-BFF2CDE8E1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5253842-F4AC-46BD-86C1-2BDC9C84FF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71CBBD-1C12-4343-812D-8367B0557A61}"/>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4BF53F92-FAA4-4EDC-869F-F5498429F80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6F41682-CDAC-4BD1-B920-1E1CAD6663E4}"/>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36782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2163B6-7396-49D4-B469-302A5DFA97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CAE221F-F6F9-4DE6-A9E3-4C44D82DCB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22F4BD-0758-4116-BD17-407D97C7B6F7}"/>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6EF64ED0-0660-482F-A846-9027C3BDCCC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8DE5B58-B551-494C-BE23-BFE3951CF85D}"/>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219404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BB879-AD10-4A3D-9EE1-CE3541E42E8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85CC3DD-3641-4038-8EBF-32C196D42E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AFAE38-3737-4013-AB1B-7FCFEFB17407}"/>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A78311EE-BCEA-496E-AE24-A3C97E2BB75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F4E44F-73EA-4AF5-8E3B-6AA9E5821F7F}"/>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27971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52133-7A3F-40E0-942E-137895AE03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D3997DD-7249-4B55-BED3-6780F925F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F6FADC-2D9A-49F8-B265-CC601984E85A}"/>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2E434700-0ED2-4AD3-9DFC-95B08792E0B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06C0A3-A70C-4AB4-B881-DB11D604DEF4}"/>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42141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97B2A-7CDE-41BF-A9AA-3068E07A71B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38E8643-175B-4F70-9770-8330ADB2CB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0441256-4BD3-4364-B629-141C7F7ED9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37CAC99-1C13-4AAF-B8FB-B56CADD4C888}"/>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6" name="Marcador de pie de página 5">
            <a:extLst>
              <a:ext uri="{FF2B5EF4-FFF2-40B4-BE49-F238E27FC236}">
                <a16:creationId xmlns:a16="http://schemas.microsoft.com/office/drawing/2014/main" id="{D9F79FC3-3E3C-495A-A4BD-FABA93BC813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A9B07E2-9B9F-464B-84F4-29892C4D7593}"/>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372684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F209D-304D-4FC4-BEE3-60800A51D44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7CE886-B293-4D1E-BA38-3E878D0ED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1E52679-047E-4DDE-B4BC-29CEFA0705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9A01B4A-4D33-4D22-BA82-34CE43A00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035322-38EA-4F08-9F42-159C079E27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1AD9CCE-73C6-420F-AF4C-B2D1D3128992}"/>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8" name="Marcador de pie de página 7">
            <a:extLst>
              <a:ext uri="{FF2B5EF4-FFF2-40B4-BE49-F238E27FC236}">
                <a16:creationId xmlns:a16="http://schemas.microsoft.com/office/drawing/2014/main" id="{B5E365DA-7241-45D8-A2CF-9A7F3BAC25A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E4C6C39-BBC1-4B4F-AD3C-D30A5BE11228}"/>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387073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EB302-6727-4128-A9BC-B7C13D7A6C1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D35BBEB-8DBE-4DA9-A1E5-24E87158EAD4}"/>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4" name="Marcador de pie de página 3">
            <a:extLst>
              <a:ext uri="{FF2B5EF4-FFF2-40B4-BE49-F238E27FC236}">
                <a16:creationId xmlns:a16="http://schemas.microsoft.com/office/drawing/2014/main" id="{7C9F47C2-AFF3-43F7-AB6E-F2A0D4748D7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68DB574-4C8E-4D18-97D2-21A694C4C0A1}"/>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259001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D7C068-B185-414E-B181-BD616359A48F}"/>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3" name="Marcador de pie de página 2">
            <a:extLst>
              <a:ext uri="{FF2B5EF4-FFF2-40B4-BE49-F238E27FC236}">
                <a16:creationId xmlns:a16="http://schemas.microsoft.com/office/drawing/2014/main" id="{916B2C16-5DEE-4283-9F2A-C6C6D5A5906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A8A2B5B-6B19-41FF-87DC-4DC251E85882}"/>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28432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4CD39-15D3-409D-A680-DEAF85E03B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1D2AFFC-70F0-4C7F-8441-8BD822A68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DC776AD-8346-4317-A685-1F89E3235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1DF357-7165-41B9-9941-8044A967B45E}"/>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6" name="Marcador de pie de página 5">
            <a:extLst>
              <a:ext uri="{FF2B5EF4-FFF2-40B4-BE49-F238E27FC236}">
                <a16:creationId xmlns:a16="http://schemas.microsoft.com/office/drawing/2014/main" id="{79742F15-E6D7-42BC-A89D-1C4C1CB3E8A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0F60665-2C93-473B-9DEC-E97ED6B94585}"/>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107032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5D467-5263-44E3-80FB-BDE293565D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E5EAC6C-C1A1-47D3-B56C-EE310FC07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7F36771-DD1A-44A9-9F7C-9CB403941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EA7086-A3CF-49AC-92C0-1CEB2F82D440}"/>
              </a:ext>
            </a:extLst>
          </p:cNvPr>
          <p:cNvSpPr>
            <a:spLocks noGrp="1"/>
          </p:cNvSpPr>
          <p:nvPr>
            <p:ph type="dt" sz="half" idx="10"/>
          </p:nvPr>
        </p:nvSpPr>
        <p:spPr/>
        <p:txBody>
          <a:bodyPr/>
          <a:lstStyle/>
          <a:p>
            <a:fld id="{6E2A6D36-E98C-4E5F-9C80-8FD8BB8E64BC}" type="datetimeFigureOut">
              <a:rPr lang="es-MX" smtClean="0"/>
              <a:pPr/>
              <a:t>15/02/2021</a:t>
            </a:fld>
            <a:endParaRPr lang="es-MX"/>
          </a:p>
        </p:txBody>
      </p:sp>
      <p:sp>
        <p:nvSpPr>
          <p:cNvPr id="6" name="Marcador de pie de página 5">
            <a:extLst>
              <a:ext uri="{FF2B5EF4-FFF2-40B4-BE49-F238E27FC236}">
                <a16:creationId xmlns:a16="http://schemas.microsoft.com/office/drawing/2014/main" id="{322CDAFB-A38A-48ED-A5F2-30CD80FE3D3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B84614-8A61-47FF-B9C1-A7382E6A4852}"/>
              </a:ext>
            </a:extLst>
          </p:cNvPr>
          <p:cNvSpPr>
            <a:spLocks noGrp="1"/>
          </p:cNvSpPr>
          <p:nvPr>
            <p:ph type="sldNum" sz="quarter" idx="12"/>
          </p:nvPr>
        </p:nvSpPr>
        <p:spPr/>
        <p:txBody>
          <a:bodyPr/>
          <a:lstStyle/>
          <a:p>
            <a:fld id="{7431958F-8322-4105-B0D1-BEC9EA04AD7B}" type="slidenum">
              <a:rPr lang="es-MX" smtClean="0"/>
              <a:pPr/>
              <a:t>‹Nº›</a:t>
            </a:fld>
            <a:endParaRPr lang="es-MX"/>
          </a:p>
        </p:txBody>
      </p:sp>
    </p:spTree>
    <p:extLst>
      <p:ext uri="{BB962C8B-B14F-4D97-AF65-F5344CB8AC3E}">
        <p14:creationId xmlns:p14="http://schemas.microsoft.com/office/powerpoint/2010/main" val="180183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503D2C-C9F5-46FE-B75F-31EDC82F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8B7D77C-6E81-49B7-B583-1D62724A4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3BE5011-A8CC-45BC-9944-AB74D5E67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A6D36-E98C-4E5F-9C80-8FD8BB8E64BC}" type="datetimeFigureOut">
              <a:rPr lang="es-MX" smtClean="0"/>
              <a:pPr/>
              <a:t>15/02/2021</a:t>
            </a:fld>
            <a:endParaRPr lang="es-MX"/>
          </a:p>
        </p:txBody>
      </p:sp>
      <p:sp>
        <p:nvSpPr>
          <p:cNvPr id="5" name="Marcador de pie de página 4">
            <a:extLst>
              <a:ext uri="{FF2B5EF4-FFF2-40B4-BE49-F238E27FC236}">
                <a16:creationId xmlns:a16="http://schemas.microsoft.com/office/drawing/2014/main" id="{F1ABFCB0-F2C9-41BA-B94B-ADE8DCD44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B5DBC1E-983C-48B4-AD19-86645B84E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1958F-8322-4105-B0D1-BEC9EA04AD7B}" type="slidenum">
              <a:rPr lang="es-MX" smtClean="0"/>
              <a:pPr/>
              <a:t>‹Nº›</a:t>
            </a:fld>
            <a:endParaRPr lang="es-MX"/>
          </a:p>
        </p:txBody>
      </p:sp>
    </p:spTree>
    <p:extLst>
      <p:ext uri="{BB962C8B-B14F-4D97-AF65-F5344CB8AC3E}">
        <p14:creationId xmlns:p14="http://schemas.microsoft.com/office/powerpoint/2010/main" val="325337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2.xml"/><Relationship Id="rId12"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slide" Target="slide26.xml"/><Relationship Id="rId4" Type="http://schemas.microsoft.com/office/2007/relationships/hdphoto" Target="../media/hdphoto1.wdp"/><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oferta.unam.m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sv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7.xml"/><Relationship Id="rId26" Type="http://schemas.openxmlformats.org/officeDocument/2006/relationships/slide" Target="slide25.xml"/><Relationship Id="rId3" Type="http://schemas.openxmlformats.org/officeDocument/2006/relationships/slide" Target="slide4.xml"/><Relationship Id="rId21" Type="http://schemas.openxmlformats.org/officeDocument/2006/relationships/slide" Target="slide20.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image" Target="../media/image9.png"/><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3.xml"/><Relationship Id="rId5" Type="http://schemas.openxmlformats.org/officeDocument/2006/relationships/slide" Target="slide6.xml"/><Relationship Id="rId15" Type="http://schemas.openxmlformats.org/officeDocument/2006/relationships/image" Target="../media/image11.svg"/><Relationship Id="rId23" Type="http://schemas.openxmlformats.org/officeDocument/2006/relationships/slide" Target="slide22.xml"/><Relationship Id="rId10" Type="http://schemas.openxmlformats.org/officeDocument/2006/relationships/slide" Target="slide11.xml"/><Relationship Id="rId19"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image" Target="../media/image10.png"/><Relationship Id="rId22"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iencias sociales">
            <a:extLst>
              <a:ext uri="{FF2B5EF4-FFF2-40B4-BE49-F238E27FC236}">
                <a16:creationId xmlns:a16="http://schemas.microsoft.com/office/drawing/2014/main" id="{F2019360-8F0D-46CA-8803-EF1E9E4C3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1111"/>
          <a:stretch/>
        </p:blipFill>
        <p:spPr bwMode="auto">
          <a:xfrm>
            <a:off x="0" y="0"/>
            <a:ext cx="12191999" cy="687206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A8CAE557-EADC-4DAF-825E-3A4848ABDE76}"/>
              </a:ext>
            </a:extLst>
          </p:cNvPr>
          <p:cNvSpPr>
            <a:spLocks noGrp="1"/>
          </p:cNvSpPr>
          <p:nvPr>
            <p:ph type="ctrTitle"/>
          </p:nvPr>
        </p:nvSpPr>
        <p:spPr>
          <a:xfrm>
            <a:off x="60181" y="49216"/>
            <a:ext cx="10279262" cy="1391694"/>
          </a:xfrm>
        </p:spPr>
        <p:txBody>
          <a:bodyPr>
            <a:noAutofit/>
          </a:bodyPr>
          <a:lstStyle/>
          <a:p>
            <a: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Escuela Nacional Colegio de Ciencias y Humanidades</a:t>
            </a:r>
            <a:b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General </a:t>
            </a:r>
            <a:b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Secretaria Estudiantil</a:t>
            </a:r>
            <a:b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sz="2000" spc="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Psicopedagogía</a:t>
            </a:r>
          </a:p>
        </p:txBody>
      </p:sp>
      <p:grpSp>
        <p:nvGrpSpPr>
          <p:cNvPr id="10" name="Grupo 9">
            <a:extLst>
              <a:ext uri="{FF2B5EF4-FFF2-40B4-BE49-F238E27FC236}">
                <a16:creationId xmlns:a16="http://schemas.microsoft.com/office/drawing/2014/main" id="{FEFA07F1-8B08-40B4-9D49-CD1001488B71}"/>
              </a:ext>
            </a:extLst>
          </p:cNvPr>
          <p:cNvGrpSpPr/>
          <p:nvPr/>
        </p:nvGrpSpPr>
        <p:grpSpPr>
          <a:xfrm>
            <a:off x="194908" y="2037306"/>
            <a:ext cx="1327508" cy="2897541"/>
            <a:chOff x="194908" y="2037306"/>
            <a:chExt cx="1327508" cy="2897541"/>
          </a:xfrm>
        </p:grpSpPr>
        <p:pic>
          <p:nvPicPr>
            <p:cNvPr id="7" name="7 Imagen" descr="escudo_UNAM_azul.tif">
              <a:extLst>
                <a:ext uri="{FF2B5EF4-FFF2-40B4-BE49-F238E27FC236}">
                  <a16:creationId xmlns:a16="http://schemas.microsoft.com/office/drawing/2014/main" id="{1905B591-DDEE-41B7-A627-C75C355CAF46}"/>
                </a:ext>
              </a:extLst>
            </p:cNvPr>
            <p:cNvPicPr>
              <a:picLocks noChangeAspect="1"/>
            </p:cNvPicPr>
            <p:nvPr/>
          </p:nvPicPr>
          <p:blipFill>
            <a:blip r:embed="rId3" cstate="print">
              <a:alphaModFix/>
              <a:duotone>
                <a:prstClr val="black"/>
                <a:schemeClr val="bg2">
                  <a:lumMod val="10000"/>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94908" y="2037306"/>
              <a:ext cx="1327508" cy="1391694"/>
            </a:xfrm>
            <a:prstGeom prst="rect">
              <a:avLst/>
            </a:prstGeom>
          </p:spPr>
        </p:pic>
        <p:pic>
          <p:nvPicPr>
            <p:cNvPr id="9" name="Imagen 8" descr="Imagen que contiene exterior, medidor, firmar, foto&#10;&#10;Descripción generada automáticamente">
              <a:extLst>
                <a:ext uri="{FF2B5EF4-FFF2-40B4-BE49-F238E27FC236}">
                  <a16:creationId xmlns:a16="http://schemas.microsoft.com/office/drawing/2014/main" id="{931F2B59-069B-4A60-B8FF-44039D799406}"/>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94908" y="3674310"/>
              <a:ext cx="1327508" cy="1260537"/>
            </a:xfrm>
            <a:prstGeom prst="rect">
              <a:avLst/>
            </a:prstGeom>
          </p:spPr>
        </p:pic>
      </p:grpSp>
      <p:sp>
        <p:nvSpPr>
          <p:cNvPr id="12" name="Subtítulo 2">
            <a:extLst>
              <a:ext uri="{FF2B5EF4-FFF2-40B4-BE49-F238E27FC236}">
                <a16:creationId xmlns:a16="http://schemas.microsoft.com/office/drawing/2014/main" id="{7B9F91D1-6710-4FDB-8ED4-632344FAA0E9}"/>
              </a:ext>
            </a:extLst>
          </p:cNvPr>
          <p:cNvSpPr>
            <a:spLocks noGrp="1"/>
          </p:cNvSpPr>
          <p:nvPr>
            <p:ph type="subTitle" idx="1"/>
          </p:nvPr>
        </p:nvSpPr>
        <p:spPr>
          <a:xfrm>
            <a:off x="1537620" y="2564090"/>
            <a:ext cx="4558379" cy="2345332"/>
          </a:xfrm>
        </p:spPr>
        <p:txBody>
          <a:bodyPr>
            <a:noAutofit/>
          </a:bodyPr>
          <a:lstStyle/>
          <a:p>
            <a:pPr algn="ctr"/>
            <a:r>
              <a:rPr lang="es-MX" sz="4400" b="1" dirty="0">
                <a:solidFill>
                  <a:srgbClr val="FFC000"/>
                </a:solidFill>
              </a:rPr>
              <a:t>Guía sintetizada de las carreras de la UNAM</a:t>
            </a:r>
          </a:p>
        </p:txBody>
      </p:sp>
      <p:sp>
        <p:nvSpPr>
          <p:cNvPr id="13" name="CuadroTexto 12">
            <a:extLst>
              <a:ext uri="{FF2B5EF4-FFF2-40B4-BE49-F238E27FC236}">
                <a16:creationId xmlns:a16="http://schemas.microsoft.com/office/drawing/2014/main" id="{0FAE0078-13FE-4FFF-A8C5-0420F74E21FE}"/>
              </a:ext>
            </a:extLst>
          </p:cNvPr>
          <p:cNvSpPr txBox="1"/>
          <p:nvPr/>
        </p:nvSpPr>
        <p:spPr>
          <a:xfrm>
            <a:off x="551383" y="5835169"/>
            <a:ext cx="5544616" cy="584775"/>
          </a:xfrm>
          <a:prstGeom prst="rect">
            <a:avLst/>
          </a:prstGeom>
          <a:noFill/>
        </p:spPr>
        <p:txBody>
          <a:bodyPr wrap="square" rtlCol="0">
            <a:spAutoFit/>
          </a:bodyPr>
          <a:lstStyle/>
          <a:p>
            <a:r>
              <a:rPr lang="es-MX" sz="3200" spc="300" dirty="0">
                <a:effectLst>
                  <a:outerShdw blurRad="38100" dist="38100" dir="2700000" algn="tl">
                    <a:srgbClr val="000000">
                      <a:alpha val="43137"/>
                    </a:srgbClr>
                  </a:outerShdw>
                </a:effectLst>
                <a:latin typeface="Agency FB" panose="020B0503020202020204" pitchFamily="34" charset="0"/>
              </a:rPr>
              <a:t>Área de Ciencias Sociales</a:t>
            </a:r>
          </a:p>
        </p:txBody>
      </p:sp>
      <p:grpSp>
        <p:nvGrpSpPr>
          <p:cNvPr id="16" name="Grupo 15">
            <a:extLst>
              <a:ext uri="{FF2B5EF4-FFF2-40B4-BE49-F238E27FC236}">
                <a16:creationId xmlns:a16="http://schemas.microsoft.com/office/drawing/2014/main" id="{193FFD8B-BD74-46CF-B594-0F77CBD51EB2}"/>
              </a:ext>
            </a:extLst>
          </p:cNvPr>
          <p:cNvGrpSpPr/>
          <p:nvPr/>
        </p:nvGrpSpPr>
        <p:grpSpPr>
          <a:xfrm>
            <a:off x="10770003" y="49216"/>
            <a:ext cx="1533379" cy="1526690"/>
            <a:chOff x="9307953" y="33212"/>
            <a:chExt cx="1533379" cy="1526690"/>
          </a:xfrm>
        </p:grpSpPr>
        <p:pic>
          <p:nvPicPr>
            <p:cNvPr id="14" name="Gráfico 13" descr="Presentación con gráfico de barras RTL">
              <a:hlinkClick r:id="rId7" action="ppaction://hlinksldjump"/>
              <a:extLst>
                <a:ext uri="{FF2B5EF4-FFF2-40B4-BE49-F238E27FC236}">
                  <a16:creationId xmlns:a16="http://schemas.microsoft.com/office/drawing/2014/main" id="{45087A4C-3483-47DD-AAD2-FCAAF5E8F61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0607" y="33212"/>
              <a:ext cx="648072" cy="648072"/>
            </a:xfrm>
            <a:prstGeom prst="rect">
              <a:avLst/>
            </a:prstGeom>
          </p:spPr>
        </p:pic>
        <p:sp>
          <p:nvSpPr>
            <p:cNvPr id="11" name="CuadroTexto 10">
              <a:hlinkClick r:id="rId7" action="ppaction://hlinksldjump"/>
              <a:extLst>
                <a:ext uri="{FF2B5EF4-FFF2-40B4-BE49-F238E27FC236}">
                  <a16:creationId xmlns:a16="http://schemas.microsoft.com/office/drawing/2014/main" id="{CF6701E8-0CA3-4E09-BDFA-97A7971D3D91}"/>
                </a:ext>
              </a:extLst>
            </p:cNvPr>
            <p:cNvSpPr txBox="1"/>
            <p:nvPr/>
          </p:nvSpPr>
          <p:spPr>
            <a:xfrm>
              <a:off x="9307953" y="636572"/>
              <a:ext cx="1533379" cy="923330"/>
            </a:xfrm>
            <a:prstGeom prst="rect">
              <a:avLst/>
            </a:prstGeom>
            <a:noFill/>
          </p:spPr>
          <p:txBody>
            <a:bodyPr wrap="square" rtlCol="0">
              <a:spAutoFit/>
            </a:bodyPr>
            <a:lstStyle/>
            <a:p>
              <a:r>
                <a:rPr lang="es-MX" dirty="0">
                  <a:solidFill>
                    <a:schemeClr val="bg1"/>
                  </a:solidFill>
                </a:rPr>
                <a:t>Inicio de la presentación</a:t>
              </a:r>
            </a:p>
            <a:p>
              <a:endParaRPr lang="es-MX" dirty="0"/>
            </a:p>
          </p:txBody>
        </p:sp>
      </p:grpSp>
      <p:grpSp>
        <p:nvGrpSpPr>
          <p:cNvPr id="18" name="Grupo 17">
            <a:extLst>
              <a:ext uri="{FF2B5EF4-FFF2-40B4-BE49-F238E27FC236}">
                <a16:creationId xmlns:a16="http://schemas.microsoft.com/office/drawing/2014/main" id="{C44C2942-501B-4BD3-8947-7B6955FB260B}"/>
              </a:ext>
            </a:extLst>
          </p:cNvPr>
          <p:cNvGrpSpPr/>
          <p:nvPr/>
        </p:nvGrpSpPr>
        <p:grpSpPr>
          <a:xfrm>
            <a:off x="11119993" y="1319553"/>
            <a:ext cx="1014573" cy="972692"/>
            <a:chOff x="11217990" y="49216"/>
            <a:chExt cx="1014573" cy="972692"/>
          </a:xfrm>
        </p:grpSpPr>
        <p:pic>
          <p:nvPicPr>
            <p:cNvPr id="15" name="Gráfico 14" descr="Libro abierto">
              <a:hlinkClick r:id="rId10" action="ppaction://hlinksldjump"/>
              <a:extLst>
                <a:ext uri="{FF2B5EF4-FFF2-40B4-BE49-F238E27FC236}">
                  <a16:creationId xmlns:a16="http://schemas.microsoft.com/office/drawing/2014/main" id="{3EEB779A-BDBD-4359-A766-5A228C0EAE2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36921" y="49216"/>
              <a:ext cx="648073" cy="648073"/>
            </a:xfrm>
            <a:prstGeom prst="rect">
              <a:avLst/>
            </a:prstGeom>
          </p:spPr>
        </p:pic>
        <p:sp>
          <p:nvSpPr>
            <p:cNvPr id="17" name="Rectángulo 16">
              <a:hlinkClick r:id="rId10" action="ppaction://hlinksldjump"/>
              <a:extLst>
                <a:ext uri="{FF2B5EF4-FFF2-40B4-BE49-F238E27FC236}">
                  <a16:creationId xmlns:a16="http://schemas.microsoft.com/office/drawing/2014/main" id="{3511B276-1387-4787-8ACD-50636A581CDF}"/>
                </a:ext>
              </a:extLst>
            </p:cNvPr>
            <p:cNvSpPr/>
            <p:nvPr/>
          </p:nvSpPr>
          <p:spPr>
            <a:xfrm>
              <a:off x="11217990" y="652576"/>
              <a:ext cx="1014573" cy="369332"/>
            </a:xfrm>
            <a:prstGeom prst="rect">
              <a:avLst/>
            </a:prstGeom>
          </p:spPr>
          <p:txBody>
            <a:bodyPr wrap="none">
              <a:spAutoFit/>
            </a:bodyPr>
            <a:lstStyle/>
            <a:p>
              <a:r>
                <a:rPr lang="es-MX" dirty="0">
                  <a:solidFill>
                    <a:schemeClr val="bg1"/>
                  </a:solidFill>
                </a:rPr>
                <a:t>Créditos </a:t>
              </a:r>
            </a:p>
          </p:txBody>
        </p:sp>
      </p:grpSp>
      <p:sp>
        <p:nvSpPr>
          <p:cNvPr id="19" name="CuadroTexto 18">
            <a:extLst>
              <a:ext uri="{FF2B5EF4-FFF2-40B4-BE49-F238E27FC236}">
                <a16:creationId xmlns:a16="http://schemas.microsoft.com/office/drawing/2014/main" id="{3A4D17D6-BC16-433F-B067-86C3C9EBFEFA}"/>
              </a:ext>
            </a:extLst>
          </p:cNvPr>
          <p:cNvSpPr txBox="1"/>
          <p:nvPr/>
        </p:nvSpPr>
        <p:spPr>
          <a:xfrm>
            <a:off x="2355379" y="6366491"/>
            <a:ext cx="1121889" cy="400110"/>
          </a:xfrm>
          <a:prstGeom prst="rect">
            <a:avLst/>
          </a:prstGeom>
          <a:noFill/>
        </p:spPr>
        <p:txBody>
          <a:bodyPr wrap="square" rtlCol="0">
            <a:spAutoFit/>
          </a:bodyPr>
          <a:lstStyle/>
          <a:p>
            <a:r>
              <a:rPr lang="es-MX" sz="2000" spc="600"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2021</a:t>
            </a:r>
          </a:p>
        </p:txBody>
      </p:sp>
    </p:spTree>
    <p:extLst>
      <p:ext uri="{BB962C8B-B14F-4D97-AF65-F5344CB8AC3E}">
        <p14:creationId xmlns:p14="http://schemas.microsoft.com/office/powerpoint/2010/main" val="75992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299CBE-7950-48B0-91EE-534C678009AB}"/>
              </a:ext>
            </a:extLst>
          </p:cNvPr>
          <p:cNvPicPr>
            <a:picLocks noChangeAspect="1"/>
          </p:cNvPicPr>
          <p:nvPr/>
        </p:nvPicPr>
        <p:blipFill rotWithShape="1">
          <a:blip r:embed="rId2"/>
          <a:srcRect l="42577" t="37969" r="12464" b="17728"/>
          <a:stretch/>
        </p:blipFill>
        <p:spPr>
          <a:xfrm>
            <a:off x="25964" y="0"/>
            <a:ext cx="12166035" cy="6858000"/>
          </a:xfrm>
          <a:prstGeom prst="rect">
            <a:avLst/>
          </a:prstGeom>
        </p:spPr>
      </p:pic>
      <p:sp>
        <p:nvSpPr>
          <p:cNvPr id="5" name="Título 4">
            <a:extLst>
              <a:ext uri="{FF2B5EF4-FFF2-40B4-BE49-F238E27FC236}">
                <a16:creationId xmlns:a16="http://schemas.microsoft.com/office/drawing/2014/main" id="{6419FDDF-2AAE-4BF1-B512-A9FDC8F803D4}"/>
              </a:ext>
            </a:extLst>
          </p:cNvPr>
          <p:cNvSpPr>
            <a:spLocks noGrp="1"/>
          </p:cNvSpPr>
          <p:nvPr>
            <p:ph type="title"/>
          </p:nvPr>
        </p:nvSpPr>
        <p:spPr>
          <a:xfrm>
            <a:off x="126606" y="5375343"/>
            <a:ext cx="6288258" cy="1325563"/>
          </a:xfrm>
        </p:spPr>
        <p:txBody>
          <a:bodyPr>
            <a:noAutofit/>
          </a:bodyPr>
          <a:lstStyle/>
          <a:p>
            <a:r>
              <a:rPr lang="es-MX" sz="6000" i="1" dirty="0">
                <a:latin typeface="Book Antiqua" panose="02040602050305030304" pitchFamily="18" charset="0"/>
                <a:cs typeface="Aharoni" panose="02010803020104030203" pitchFamily="2" charset="-79"/>
              </a:rPr>
              <a:t>Comunicación y Periodismo</a:t>
            </a:r>
          </a:p>
        </p:txBody>
      </p:sp>
      <p:sp>
        <p:nvSpPr>
          <p:cNvPr id="6" name="CuadroTexto 5">
            <a:extLst>
              <a:ext uri="{FF2B5EF4-FFF2-40B4-BE49-F238E27FC236}">
                <a16:creationId xmlns:a16="http://schemas.microsoft.com/office/drawing/2014/main" id="{0CD07A72-3D70-48E3-A0E9-7B6192A3D766}"/>
              </a:ext>
            </a:extLst>
          </p:cNvPr>
          <p:cNvSpPr txBox="1"/>
          <p:nvPr/>
        </p:nvSpPr>
        <p:spPr>
          <a:xfrm>
            <a:off x="351692" y="317483"/>
            <a:ext cx="6485205" cy="1384995"/>
          </a:xfrm>
          <a:prstGeom prst="rect">
            <a:avLst/>
          </a:prstGeom>
          <a:noFill/>
        </p:spPr>
        <p:txBody>
          <a:bodyPr wrap="square" rtlCol="0">
            <a:spAutoFit/>
          </a:bodyPr>
          <a:lstStyle/>
          <a:p>
            <a:r>
              <a:rPr lang="es-MX" sz="1400" b="1" spc="300" dirty="0">
                <a:solidFill>
                  <a:schemeClr val="accent4">
                    <a:lumMod val="75000"/>
                  </a:schemeClr>
                </a:solidFill>
              </a:rPr>
              <a:t>¿Qué es?</a:t>
            </a:r>
            <a:br>
              <a:rPr lang="es-MX" sz="1400" dirty="0"/>
            </a:br>
            <a:endParaRPr lang="es-MX" sz="1400" dirty="0"/>
          </a:p>
          <a:p>
            <a:r>
              <a:rPr lang="es-MX" sz="1400" dirty="0"/>
              <a:t>Profesionista capaz de analizar y evaluar críticamente el fenómeno de la comunicación, así como conocer las formas adecuadas que deben tener los mensajes y determinar a través de qué medios conviene difundirlos, para que cubran mejor las necesidades de información de la población.</a:t>
            </a:r>
          </a:p>
        </p:txBody>
      </p:sp>
      <p:sp>
        <p:nvSpPr>
          <p:cNvPr id="7" name="CuadroTexto 6">
            <a:extLst>
              <a:ext uri="{FF2B5EF4-FFF2-40B4-BE49-F238E27FC236}">
                <a16:creationId xmlns:a16="http://schemas.microsoft.com/office/drawing/2014/main" id="{89BECD49-6BA9-4F95-B2F3-34A9BF110C5E}"/>
              </a:ext>
            </a:extLst>
          </p:cNvPr>
          <p:cNvSpPr txBox="1"/>
          <p:nvPr/>
        </p:nvSpPr>
        <p:spPr>
          <a:xfrm>
            <a:off x="351692" y="3566181"/>
            <a:ext cx="6386731" cy="1354217"/>
          </a:xfrm>
          <a:prstGeom prst="rect">
            <a:avLst/>
          </a:prstGeom>
          <a:noFill/>
        </p:spPr>
        <p:txBody>
          <a:bodyPr wrap="square" rtlCol="0">
            <a:spAutoFit/>
          </a:bodyPr>
          <a:lstStyle/>
          <a:p>
            <a:r>
              <a:rPr lang="es-MX" sz="1400" b="1" spc="300" dirty="0">
                <a:solidFill>
                  <a:schemeClr val="accent4">
                    <a:lumMod val="75000"/>
                  </a:schemeClr>
                </a:solidFill>
              </a:rPr>
              <a:t>¿​Dónde es su campo de trabajo?</a:t>
            </a:r>
            <a:br>
              <a:rPr lang="es-MX"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Ejerce su profesión fundamentalmente en agencias noticiosas, publicitarias y propagandísticas, organizaciones no gubernamentales, partidos políticos, oficinas de prensa y relaciones públicas. Su labor también se relaciona con la publicidad y la mercadotecnia, la comunicación multimedia y organizacional.</a:t>
            </a:r>
          </a:p>
        </p:txBody>
      </p:sp>
      <p:sp>
        <p:nvSpPr>
          <p:cNvPr id="8" name="CuadroTexto 7">
            <a:extLst>
              <a:ext uri="{FF2B5EF4-FFF2-40B4-BE49-F238E27FC236}">
                <a16:creationId xmlns:a16="http://schemas.microsoft.com/office/drawing/2014/main" id="{6190AECD-D713-4949-82DA-1D683B1FB9A8}"/>
              </a:ext>
            </a:extLst>
          </p:cNvPr>
          <p:cNvSpPr txBox="1"/>
          <p:nvPr/>
        </p:nvSpPr>
        <p:spPr>
          <a:xfrm>
            <a:off x="351693" y="2018776"/>
            <a:ext cx="6386729" cy="1231106"/>
          </a:xfrm>
          <a:prstGeom prst="rect">
            <a:avLst/>
          </a:prstGeom>
          <a:noFill/>
        </p:spPr>
        <p:txBody>
          <a:bodyPr wrap="square" rtlCol="0">
            <a:spAutoFit/>
          </a:bodyPr>
          <a:lstStyle/>
          <a:p>
            <a:r>
              <a:rPr lang="es-MX" sz="1400" b="1" spc="300" dirty="0">
                <a:solidFill>
                  <a:schemeClr val="accent4">
                    <a:lumMod val="75000"/>
                  </a:schemeClr>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Analiza, comprende y maneja de manera crítica las principales teorías y las diferentes lógicas de organización del conocimiento en comunicación, aplicándolas en la investigación de los fenómenos  comunicacionales.</a:t>
            </a:r>
          </a:p>
        </p:txBody>
      </p:sp>
      <p:sp>
        <p:nvSpPr>
          <p:cNvPr id="9" name="CuadroTexto 8">
            <a:extLst>
              <a:ext uri="{FF2B5EF4-FFF2-40B4-BE49-F238E27FC236}">
                <a16:creationId xmlns:a16="http://schemas.microsoft.com/office/drawing/2014/main" id="{871FF9FD-63F2-4E0F-B62B-1291008CB624}"/>
              </a:ext>
            </a:extLst>
          </p:cNvPr>
          <p:cNvSpPr txBox="1"/>
          <p:nvPr/>
        </p:nvSpPr>
        <p:spPr>
          <a:xfrm>
            <a:off x="7539320" y="317483"/>
            <a:ext cx="3133050" cy="738664"/>
          </a:xfrm>
          <a:prstGeom prst="rect">
            <a:avLst/>
          </a:prstGeom>
          <a:noFill/>
        </p:spPr>
        <p:txBody>
          <a:bodyPr wrap="square" rtlCol="0">
            <a:spAutoFit/>
          </a:bodyPr>
          <a:lstStyle/>
          <a:p>
            <a:r>
              <a:rPr lang="es-MX" sz="1400" b="1" spc="300" dirty="0">
                <a:solidFill>
                  <a:schemeClr val="accent4">
                    <a:lumMod val="75000"/>
                  </a:schemeClr>
                </a:solidFill>
              </a:rPr>
              <a:t>¿​Dónde se estudia?</a:t>
            </a:r>
            <a:endParaRPr lang="es-MX" dirty="0">
              <a:solidFill>
                <a:schemeClr val="accent4">
                  <a:lumMod val="75000"/>
                </a:schemeClr>
              </a:solidFill>
            </a:endParaRPr>
          </a:p>
          <a:p>
            <a:pPr algn="ctr"/>
            <a:endParaRPr lang="es-MX" sz="1400" dirty="0">
              <a:cs typeface="Times New Roman" panose="02020603050405020304" pitchFamily="18" charset="0"/>
            </a:endParaRPr>
          </a:p>
          <a:p>
            <a:pPr algn="ctr"/>
            <a:r>
              <a:rPr lang="es-MX" sz="1400" dirty="0">
                <a:cs typeface="Times New Roman" panose="02020603050405020304" pitchFamily="18" charset="0"/>
              </a:rPr>
              <a:t>Facultad de Estudios Superiores Aragón</a:t>
            </a:r>
          </a:p>
        </p:txBody>
      </p:sp>
      <p:grpSp>
        <p:nvGrpSpPr>
          <p:cNvPr id="10" name="Grupo 9">
            <a:extLst>
              <a:ext uri="{FF2B5EF4-FFF2-40B4-BE49-F238E27FC236}">
                <a16:creationId xmlns:a16="http://schemas.microsoft.com/office/drawing/2014/main" id="{A3A4C0E5-CEB4-49B5-92DB-670D98A12157}"/>
              </a:ext>
            </a:extLst>
          </p:cNvPr>
          <p:cNvGrpSpPr/>
          <p:nvPr/>
        </p:nvGrpSpPr>
        <p:grpSpPr>
          <a:xfrm>
            <a:off x="8189301" y="1373630"/>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B56FB429-C60E-4F28-BFC9-0C336C0DF53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0C534A89-8DDC-4C25-8BA2-AD9AF679B0EA}"/>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FFB7B9"/>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356100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624884B-F2EA-494A-A9B5-FF5B2606A95D}"/>
              </a:ext>
            </a:extLst>
          </p:cNvPr>
          <p:cNvPicPr>
            <a:picLocks noChangeAspect="1"/>
          </p:cNvPicPr>
          <p:nvPr/>
        </p:nvPicPr>
        <p:blipFill rotWithShape="1">
          <a:blip r:embed="rId2"/>
          <a:srcRect l="41876" t="33428" r="11690" b="20825"/>
          <a:stretch/>
        </p:blipFill>
        <p:spPr>
          <a:xfrm>
            <a:off x="0" y="0"/>
            <a:ext cx="12192000" cy="6858000"/>
          </a:xfrm>
          <a:prstGeom prst="rect">
            <a:avLst/>
          </a:prstGeom>
        </p:spPr>
      </p:pic>
      <p:sp>
        <p:nvSpPr>
          <p:cNvPr id="2" name="Título 1">
            <a:extLst>
              <a:ext uri="{FF2B5EF4-FFF2-40B4-BE49-F238E27FC236}">
                <a16:creationId xmlns:a16="http://schemas.microsoft.com/office/drawing/2014/main" id="{AB4F390C-424C-4364-92C3-EEFD6F06D96B}"/>
              </a:ext>
            </a:extLst>
          </p:cNvPr>
          <p:cNvSpPr>
            <a:spLocks noGrp="1"/>
          </p:cNvSpPr>
          <p:nvPr>
            <p:ph type="title"/>
          </p:nvPr>
        </p:nvSpPr>
        <p:spPr>
          <a:xfrm>
            <a:off x="112540" y="0"/>
            <a:ext cx="4165209" cy="1435540"/>
          </a:xfrm>
        </p:spPr>
        <p:txBody>
          <a:bodyPr/>
          <a:lstStyle/>
          <a:p>
            <a:r>
              <a:rPr lang="es-MX" sz="6000" i="1" dirty="0">
                <a:latin typeface="Book Antiqua" panose="02040602050305030304" pitchFamily="18" charset="0"/>
                <a:cs typeface="Aharoni" panose="02010803020104030203" pitchFamily="2" charset="-79"/>
              </a:rPr>
              <a:t>Contaduría</a:t>
            </a:r>
          </a:p>
        </p:txBody>
      </p:sp>
      <p:sp>
        <p:nvSpPr>
          <p:cNvPr id="5" name="CuadroTexto 4">
            <a:extLst>
              <a:ext uri="{FF2B5EF4-FFF2-40B4-BE49-F238E27FC236}">
                <a16:creationId xmlns:a16="http://schemas.microsoft.com/office/drawing/2014/main" id="{D68D2DB8-384D-4869-9094-C503C45D404F}"/>
              </a:ext>
            </a:extLst>
          </p:cNvPr>
          <p:cNvSpPr txBox="1"/>
          <p:nvPr/>
        </p:nvSpPr>
        <p:spPr>
          <a:xfrm>
            <a:off x="198124" y="1227240"/>
            <a:ext cx="4324639" cy="2246769"/>
          </a:xfrm>
          <a:prstGeom prst="rect">
            <a:avLst/>
          </a:prstGeom>
          <a:noFill/>
        </p:spPr>
        <p:txBody>
          <a:bodyPr wrap="square" rtlCol="0">
            <a:spAutoFit/>
          </a:bodyPr>
          <a:lstStyle/>
          <a:p>
            <a:r>
              <a:rPr lang="es-MX" sz="1400" b="1" spc="300" dirty="0">
                <a:solidFill>
                  <a:srgbClr val="00B0F0"/>
                </a:solidFill>
              </a:rPr>
              <a:t>¿Qué es?</a:t>
            </a:r>
            <a:br>
              <a:rPr lang="es-MX" sz="1400" dirty="0"/>
            </a:br>
            <a:endParaRPr lang="es-MX" sz="1400" dirty="0"/>
          </a:p>
          <a:p>
            <a:pPr algn="just"/>
            <a:r>
              <a:rPr lang="es-MX" sz="1400" dirty="0"/>
              <a:t>Es una licenciatura que forma profesionistas para la resolución de necesidades de individuos y organizaciones relacionadas en valores financieros, con un fin de incrementar el patrimonio, intervenir en la administración y protección de sus intereses, pagar contribuciones, cumplir obligaciones (jurídicas y fiscales), exigir derechos y aportar elementos de juicio para la toma de decisiones.</a:t>
            </a:r>
          </a:p>
        </p:txBody>
      </p:sp>
      <p:sp>
        <p:nvSpPr>
          <p:cNvPr id="6" name="CuadroTexto 5">
            <a:extLst>
              <a:ext uri="{FF2B5EF4-FFF2-40B4-BE49-F238E27FC236}">
                <a16:creationId xmlns:a16="http://schemas.microsoft.com/office/drawing/2014/main" id="{BCEE7DF9-A906-4E19-B06B-D6E9CBA699C6}"/>
              </a:ext>
            </a:extLst>
          </p:cNvPr>
          <p:cNvSpPr txBox="1"/>
          <p:nvPr/>
        </p:nvSpPr>
        <p:spPr>
          <a:xfrm>
            <a:off x="4950654" y="662108"/>
            <a:ext cx="5453009" cy="2677656"/>
          </a:xfrm>
          <a:prstGeom prst="rect">
            <a:avLst/>
          </a:prstGeom>
          <a:noFill/>
        </p:spPr>
        <p:txBody>
          <a:bodyPr wrap="square" rtlCol="0">
            <a:spAutoFit/>
          </a:bodyPr>
          <a:lstStyle/>
          <a:p>
            <a:r>
              <a:rPr lang="es-MX" sz="1400" b="1" spc="300" dirty="0">
                <a:solidFill>
                  <a:srgbClr val="00B0F0"/>
                </a:solidFill>
              </a:rPr>
              <a:t>¿Qué hace?</a:t>
            </a:r>
          </a:p>
          <a:p>
            <a:endParaRPr lang="es-MX" sz="1400" b="1" spc="300" dirty="0">
              <a:solidFill>
                <a:srgbClr val="00B0F0"/>
              </a:solidFill>
            </a:endParaRPr>
          </a:p>
          <a:p>
            <a:pPr marL="285750" indent="-285750" algn="just">
              <a:buFont typeface="Arial" panose="020B0604020202020204" pitchFamily="34" charset="0"/>
              <a:buChar char="•"/>
            </a:pPr>
            <a:r>
              <a:rPr lang="es-MX" sz="1400" dirty="0"/>
              <a:t>Contable:</a:t>
            </a:r>
          </a:p>
          <a:p>
            <a:pPr algn="just"/>
            <a:r>
              <a:rPr lang="es-MX" sz="1400" dirty="0"/>
              <a:t>Analiza la información financiera y no financiera de la entidad, a fin de entenderla y evaluarla.</a:t>
            </a:r>
          </a:p>
          <a:p>
            <a:pPr marL="285750" indent="-285750" algn="just">
              <a:buFont typeface="Arial" panose="020B0604020202020204" pitchFamily="34" charset="0"/>
              <a:buChar char="•"/>
            </a:pPr>
            <a:r>
              <a:rPr lang="es-MX" sz="1400" dirty="0"/>
              <a:t>Financiero:</a:t>
            </a:r>
          </a:p>
          <a:p>
            <a:pPr algn="just"/>
            <a:r>
              <a:rPr lang="es-MX" sz="1400" dirty="0"/>
              <a:t>Elabora estrategias de financiamiento e inversión para que la entidad administre su riesgo financiero y operativo, ejerciendo una evaluación de proyectos de inversión.</a:t>
            </a:r>
          </a:p>
          <a:p>
            <a:pPr marL="285750" indent="-285750" algn="just">
              <a:buFont typeface="Arial" panose="020B0604020202020204" pitchFamily="34" charset="0"/>
              <a:buChar char="•"/>
            </a:pPr>
            <a:r>
              <a:rPr lang="es-MX" sz="1400" dirty="0"/>
              <a:t>Fiscal:</a:t>
            </a:r>
          </a:p>
          <a:p>
            <a:pPr algn="just"/>
            <a:r>
              <a:rPr lang="es-MX" sz="1400" dirty="0"/>
              <a:t>Participa o crea su propio despacho donde brinda servicios relacionados con las obligaciones fiscales de personas morales y físicas.</a:t>
            </a:r>
          </a:p>
        </p:txBody>
      </p:sp>
      <p:sp>
        <p:nvSpPr>
          <p:cNvPr id="7" name="CuadroTexto 6">
            <a:extLst>
              <a:ext uri="{FF2B5EF4-FFF2-40B4-BE49-F238E27FC236}">
                <a16:creationId xmlns:a16="http://schemas.microsoft.com/office/drawing/2014/main" id="{32C46429-F6EF-4371-80AE-247528E68798}"/>
              </a:ext>
            </a:extLst>
          </p:cNvPr>
          <p:cNvSpPr txBox="1"/>
          <p:nvPr/>
        </p:nvSpPr>
        <p:spPr>
          <a:xfrm>
            <a:off x="3342252" y="3654134"/>
            <a:ext cx="5984627" cy="1446550"/>
          </a:xfrm>
          <a:prstGeom prst="rect">
            <a:avLst/>
          </a:prstGeom>
          <a:noFill/>
        </p:spPr>
        <p:txBody>
          <a:bodyPr wrap="square" rtlCol="0">
            <a:spAutoFit/>
          </a:bodyPr>
          <a:lstStyle/>
          <a:p>
            <a:r>
              <a:rPr lang="es-MX" sz="1400" b="1" spc="300" dirty="0">
                <a:solidFill>
                  <a:srgbClr val="00B0F0"/>
                </a:solidFill>
              </a:rPr>
              <a:t>¿​Dónde es su campo de trabajo?</a:t>
            </a:r>
            <a:br>
              <a:rPr lang="es-MX" dirty="0"/>
            </a:br>
            <a:endParaRPr lang="es-MX" dirty="0"/>
          </a:p>
          <a:p>
            <a:pPr algn="just"/>
            <a:r>
              <a:rPr lang="es-MX" sz="1400" dirty="0"/>
              <a:t>Se destaca en grandes transnacionales, organismos del Estado y despachos contables, áreas directivas y operativas del sector financiero, en empresas de producción y servicios, participa en las áreas de contabilidad, finanzas, fiscal, auditoría y sistemas de información.</a:t>
            </a:r>
          </a:p>
        </p:txBody>
      </p:sp>
      <p:sp>
        <p:nvSpPr>
          <p:cNvPr id="8" name="CuadroTexto 7">
            <a:extLst>
              <a:ext uri="{FF2B5EF4-FFF2-40B4-BE49-F238E27FC236}">
                <a16:creationId xmlns:a16="http://schemas.microsoft.com/office/drawing/2014/main" id="{C5D21573-B70B-4007-805B-67021E5D7C3D}"/>
              </a:ext>
            </a:extLst>
          </p:cNvPr>
          <p:cNvSpPr txBox="1"/>
          <p:nvPr/>
        </p:nvSpPr>
        <p:spPr>
          <a:xfrm>
            <a:off x="3579906" y="5351149"/>
            <a:ext cx="5185764" cy="1169551"/>
          </a:xfrm>
          <a:prstGeom prst="rect">
            <a:avLst/>
          </a:prstGeom>
          <a:noFill/>
        </p:spPr>
        <p:txBody>
          <a:bodyPr wrap="square" rtlCol="0">
            <a:spAutoFit/>
          </a:bodyPr>
          <a:lstStyle/>
          <a:p>
            <a:r>
              <a:rPr lang="es-MX" sz="1400" b="1" spc="300" dirty="0">
                <a:solidFill>
                  <a:srgbClr val="00B0F0"/>
                </a:solidFill>
              </a:rPr>
              <a:t>¿​Dónde se estudia?</a:t>
            </a:r>
            <a:endParaRPr lang="es-MX" sz="1400" dirty="0">
              <a:cs typeface="Times New Roman" panose="02020603050405020304" pitchFamily="18" charset="0"/>
            </a:endParaRPr>
          </a:p>
          <a:p>
            <a:pPr algn="ctr"/>
            <a:endParaRPr lang="es-MX" sz="1400" dirty="0">
              <a:cs typeface="Times New Roman" panose="02020603050405020304" pitchFamily="18" charset="0"/>
            </a:endParaRPr>
          </a:p>
          <a:p>
            <a:pPr algn="just"/>
            <a:r>
              <a:rPr lang="es-MX" sz="1400" dirty="0">
                <a:cs typeface="Times New Roman" panose="02020603050405020304" pitchFamily="18" charset="0"/>
              </a:rPr>
              <a:t>Facultad de Contaduría y Administración</a:t>
            </a:r>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Facultad de Estudios Superiores Cuautitlán</a:t>
            </a:r>
          </a:p>
        </p:txBody>
      </p:sp>
      <p:sp>
        <p:nvSpPr>
          <p:cNvPr id="9" name="Rectángulo 8">
            <a:extLst>
              <a:ext uri="{FF2B5EF4-FFF2-40B4-BE49-F238E27FC236}">
                <a16:creationId xmlns:a16="http://schemas.microsoft.com/office/drawing/2014/main" id="{7D45C720-D351-4D1D-9B29-BF4F61235033}"/>
              </a:ext>
            </a:extLst>
          </p:cNvPr>
          <p:cNvSpPr/>
          <p:nvPr/>
        </p:nvSpPr>
        <p:spPr>
          <a:xfrm>
            <a:off x="8975397" y="5085576"/>
            <a:ext cx="2950828" cy="1477328"/>
          </a:xfrm>
          <a:prstGeom prst="rect">
            <a:avLst/>
          </a:prstGeom>
        </p:spPr>
        <p:txBody>
          <a:bodyPr wrap="square">
            <a:spAutoFit/>
          </a:bodyPr>
          <a:lstStyle/>
          <a:p>
            <a:pPr algn="ctr"/>
            <a:r>
              <a:rPr lang="es-MX" b="1" u="sng" spc="300" dirty="0">
                <a:solidFill>
                  <a:srgbClr val="92D050"/>
                </a:solidFill>
              </a:rPr>
              <a:t>IMPORTANTE</a:t>
            </a:r>
          </a:p>
          <a:p>
            <a:endParaRPr lang="es-MX" dirty="0">
              <a:solidFill>
                <a:srgbClr val="92D050"/>
              </a:solidFill>
            </a:endParaRPr>
          </a:p>
          <a:p>
            <a:pPr marL="285750" indent="-285750" algn="ctr">
              <a:buFont typeface="Calibri" panose="020F0502020204030204" pitchFamily="34" charset="0"/>
              <a:buChar char="→"/>
            </a:pPr>
            <a:r>
              <a:rPr lang="es-MX" dirty="0">
                <a:solidFill>
                  <a:srgbClr val="92D050"/>
                </a:solidFill>
              </a:rPr>
              <a:t>Cuenta también con modalidad a distancia y/o abierta​</a:t>
            </a:r>
          </a:p>
        </p:txBody>
      </p:sp>
      <p:grpSp>
        <p:nvGrpSpPr>
          <p:cNvPr id="10" name="Grupo 9">
            <a:extLst>
              <a:ext uri="{FF2B5EF4-FFF2-40B4-BE49-F238E27FC236}">
                <a16:creationId xmlns:a16="http://schemas.microsoft.com/office/drawing/2014/main" id="{594E4DAF-6F4B-4354-83DA-7D0A16D94AED}"/>
              </a:ext>
            </a:extLst>
          </p:cNvPr>
          <p:cNvGrpSpPr/>
          <p:nvPr/>
        </p:nvGrpSpPr>
        <p:grpSpPr>
          <a:xfrm>
            <a:off x="10189583" y="2829678"/>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AC64783A-ADD1-4A32-901B-2B30277071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0451CCA4-8DA0-4891-BB61-881DE96BC910}"/>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666699"/>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241995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0206814-C2AA-4A8E-A85A-2E124F2F21AB}"/>
              </a:ext>
            </a:extLst>
          </p:cNvPr>
          <p:cNvPicPr>
            <a:picLocks noChangeAspect="1"/>
          </p:cNvPicPr>
          <p:nvPr/>
        </p:nvPicPr>
        <p:blipFill rotWithShape="1">
          <a:blip r:embed="rId2"/>
          <a:srcRect l="41904" t="33257" r="11481" b="20362"/>
          <a:stretch/>
        </p:blipFill>
        <p:spPr>
          <a:xfrm>
            <a:off x="0" y="0"/>
            <a:ext cx="12192000" cy="6858000"/>
          </a:xfrm>
          <a:prstGeom prst="rect">
            <a:avLst/>
          </a:prstGeom>
        </p:spPr>
      </p:pic>
      <p:sp>
        <p:nvSpPr>
          <p:cNvPr id="2" name="Título 1">
            <a:extLst>
              <a:ext uri="{FF2B5EF4-FFF2-40B4-BE49-F238E27FC236}">
                <a16:creationId xmlns:a16="http://schemas.microsoft.com/office/drawing/2014/main" id="{1B4A1BE6-60E9-48E4-9EFA-B62B79934036}"/>
              </a:ext>
            </a:extLst>
          </p:cNvPr>
          <p:cNvSpPr>
            <a:spLocks noGrp="1"/>
          </p:cNvSpPr>
          <p:nvPr>
            <p:ph type="title"/>
          </p:nvPr>
        </p:nvSpPr>
        <p:spPr>
          <a:xfrm>
            <a:off x="4679266" y="0"/>
            <a:ext cx="2833468" cy="1325563"/>
          </a:xfrm>
        </p:spPr>
        <p:txBody>
          <a:bodyPr/>
          <a:lstStyle/>
          <a:p>
            <a:r>
              <a:rPr lang="es-MX" sz="6000" i="1" dirty="0">
                <a:latin typeface="Book Antiqua" panose="02040602050305030304" pitchFamily="18" charset="0"/>
                <a:cs typeface="Aharoni" panose="02010803020104030203" pitchFamily="2" charset="-79"/>
              </a:rPr>
              <a:t>Derecho</a:t>
            </a:r>
          </a:p>
        </p:txBody>
      </p:sp>
      <p:sp>
        <p:nvSpPr>
          <p:cNvPr id="5" name="CuadroTexto 4">
            <a:extLst>
              <a:ext uri="{FF2B5EF4-FFF2-40B4-BE49-F238E27FC236}">
                <a16:creationId xmlns:a16="http://schemas.microsoft.com/office/drawing/2014/main" id="{1C24B868-5293-438A-9B06-D56499E6013F}"/>
              </a:ext>
            </a:extLst>
          </p:cNvPr>
          <p:cNvSpPr txBox="1"/>
          <p:nvPr/>
        </p:nvSpPr>
        <p:spPr>
          <a:xfrm>
            <a:off x="4271011" y="1182231"/>
            <a:ext cx="7714663" cy="1169551"/>
          </a:xfrm>
          <a:prstGeom prst="rect">
            <a:avLst/>
          </a:prstGeom>
          <a:noFill/>
        </p:spPr>
        <p:txBody>
          <a:bodyPr wrap="square" rtlCol="0">
            <a:spAutoFit/>
          </a:bodyPr>
          <a:lstStyle/>
          <a:p>
            <a:r>
              <a:rPr lang="es-MX" sz="1400" b="1" spc="300" dirty="0">
                <a:solidFill>
                  <a:srgbClr val="993366"/>
                </a:solidFill>
              </a:rPr>
              <a:t>¿Qué es?</a:t>
            </a:r>
            <a:br>
              <a:rPr lang="es-MX" sz="1400" dirty="0"/>
            </a:br>
            <a:endParaRPr lang="es-MX" sz="1400" dirty="0"/>
          </a:p>
          <a:p>
            <a:pPr algn="just"/>
            <a:r>
              <a:rPr lang="es-MX" sz="1400" dirty="0"/>
              <a:t>Es una licenciatura donde la egresada y el egresado comprendan y resuelvan las problemáticas de la disciplina jurídica, con una sólida conciencia de su responsabilidad y compromiso social para el logro de los fines y principios del Derecho: justicia, equidad, bien común y paz social.</a:t>
            </a:r>
          </a:p>
        </p:txBody>
      </p:sp>
      <p:sp>
        <p:nvSpPr>
          <p:cNvPr id="9" name="CuadroTexto 8">
            <a:extLst>
              <a:ext uri="{FF2B5EF4-FFF2-40B4-BE49-F238E27FC236}">
                <a16:creationId xmlns:a16="http://schemas.microsoft.com/office/drawing/2014/main" id="{BABD8AB5-AC24-47F1-ADBB-517407E5B680}"/>
              </a:ext>
            </a:extLst>
          </p:cNvPr>
          <p:cNvSpPr txBox="1"/>
          <p:nvPr/>
        </p:nvSpPr>
        <p:spPr>
          <a:xfrm>
            <a:off x="4271011" y="2467362"/>
            <a:ext cx="7714663" cy="954107"/>
          </a:xfrm>
          <a:prstGeom prst="rect">
            <a:avLst/>
          </a:prstGeom>
          <a:noFill/>
        </p:spPr>
        <p:txBody>
          <a:bodyPr wrap="square" rtlCol="0">
            <a:spAutoFit/>
          </a:bodyPr>
          <a:lstStyle/>
          <a:p>
            <a:r>
              <a:rPr lang="es-MX" sz="1400" b="1" spc="300" dirty="0">
                <a:solidFill>
                  <a:srgbClr val="993366"/>
                </a:solidFill>
              </a:rPr>
              <a:t>¿Qué hace?</a:t>
            </a:r>
          </a:p>
          <a:p>
            <a:endParaRPr lang="es-MX" sz="1400" b="1" spc="300" dirty="0">
              <a:solidFill>
                <a:srgbClr val="00B0F0"/>
              </a:solidFill>
            </a:endParaRPr>
          </a:p>
          <a:p>
            <a:pPr algn="just"/>
            <a:r>
              <a:rPr lang="es-MX" sz="1400" dirty="0"/>
              <a:t>Comprender los fenómenos que el entorno económico, político y social le presenta con las habilidades para prevenir, intervenir, y resolver hechos y conflictos en los diversos ámbitos del Derecho.</a:t>
            </a:r>
          </a:p>
        </p:txBody>
      </p:sp>
      <p:sp>
        <p:nvSpPr>
          <p:cNvPr id="10" name="CuadroTexto 9">
            <a:extLst>
              <a:ext uri="{FF2B5EF4-FFF2-40B4-BE49-F238E27FC236}">
                <a16:creationId xmlns:a16="http://schemas.microsoft.com/office/drawing/2014/main" id="{89E791FB-2157-4119-99E5-E88459CED81D}"/>
              </a:ext>
            </a:extLst>
          </p:cNvPr>
          <p:cNvSpPr txBox="1"/>
          <p:nvPr/>
        </p:nvSpPr>
        <p:spPr>
          <a:xfrm>
            <a:off x="172333" y="3429000"/>
            <a:ext cx="5984627" cy="2246769"/>
          </a:xfrm>
          <a:prstGeom prst="rect">
            <a:avLst/>
          </a:prstGeom>
          <a:noFill/>
        </p:spPr>
        <p:txBody>
          <a:bodyPr wrap="square" rtlCol="0">
            <a:spAutoFit/>
          </a:bodyPr>
          <a:lstStyle/>
          <a:p>
            <a:r>
              <a:rPr lang="es-MX" sz="1400" b="1" spc="300" dirty="0">
                <a:solidFill>
                  <a:srgbClr val="993366"/>
                </a:solidFill>
              </a:rPr>
              <a:t>¿​Dónde es su campo de trabajo?</a:t>
            </a:r>
            <a:br>
              <a:rPr lang="es-MX" sz="1400" b="1" spc="300" dirty="0">
                <a:solidFill>
                  <a:srgbClr val="993366"/>
                </a:solidFill>
              </a:rPr>
            </a:br>
            <a:endParaRPr lang="es-MX" sz="1400" b="1" spc="300" dirty="0">
              <a:solidFill>
                <a:srgbClr val="993366"/>
              </a:solidFill>
            </a:endParaRPr>
          </a:p>
          <a:p>
            <a:r>
              <a:rPr lang="es-MX" sz="1400" dirty="0"/>
              <a:t>Los ámbitos del ejercicio profesional en Derecho son:</a:t>
            </a:r>
          </a:p>
          <a:p>
            <a:r>
              <a:rPr lang="es-MX" sz="1400" dirty="0"/>
              <a:t>El litigio</a:t>
            </a:r>
          </a:p>
          <a:p>
            <a:r>
              <a:rPr lang="es-MX" sz="1400" dirty="0"/>
              <a:t>La asesoría</a:t>
            </a:r>
          </a:p>
          <a:p>
            <a:r>
              <a:rPr lang="es-MX" sz="1400" dirty="0"/>
              <a:t>La consultoría</a:t>
            </a:r>
          </a:p>
          <a:p>
            <a:r>
              <a:rPr lang="es-MX" sz="1400" dirty="0"/>
              <a:t>En la Administración Pública</a:t>
            </a:r>
          </a:p>
          <a:p>
            <a:r>
              <a:rPr lang="es-MX" sz="1400" dirty="0"/>
              <a:t>Las Secretarías de Estado federales o locales</a:t>
            </a:r>
          </a:p>
          <a:p>
            <a:r>
              <a:rPr lang="es-MX" sz="1400" dirty="0"/>
              <a:t>En los órganos del Poder Judicial, desempeñándose como jueces, magistrados o ministros.</a:t>
            </a:r>
          </a:p>
        </p:txBody>
      </p:sp>
      <p:sp>
        <p:nvSpPr>
          <p:cNvPr id="11" name="CuadroTexto 10">
            <a:extLst>
              <a:ext uri="{FF2B5EF4-FFF2-40B4-BE49-F238E27FC236}">
                <a16:creationId xmlns:a16="http://schemas.microsoft.com/office/drawing/2014/main" id="{696F4597-121E-4F1C-B9AF-27AC5CCFFF3E}"/>
              </a:ext>
            </a:extLst>
          </p:cNvPr>
          <p:cNvSpPr txBox="1"/>
          <p:nvPr/>
        </p:nvSpPr>
        <p:spPr>
          <a:xfrm>
            <a:off x="6799910" y="3534013"/>
            <a:ext cx="5185764" cy="1600438"/>
          </a:xfrm>
          <a:prstGeom prst="rect">
            <a:avLst/>
          </a:prstGeom>
          <a:noFill/>
        </p:spPr>
        <p:txBody>
          <a:bodyPr wrap="square" rtlCol="0">
            <a:spAutoFit/>
          </a:bodyPr>
          <a:lstStyle/>
          <a:p>
            <a:r>
              <a:rPr lang="es-MX" sz="1400" b="1" spc="300" dirty="0">
                <a:solidFill>
                  <a:srgbClr val="993366"/>
                </a:solidFill>
              </a:rPr>
              <a:t>¿​Dónde se estudia?</a:t>
            </a:r>
          </a:p>
          <a:p>
            <a:pPr algn="ctr"/>
            <a:endParaRPr lang="es-MX" sz="1400" dirty="0">
              <a:cs typeface="Times New Roman" panose="02020603050405020304" pitchFamily="18" charset="0"/>
            </a:endParaRPr>
          </a:p>
          <a:p>
            <a:pPr algn="just"/>
            <a:r>
              <a:rPr lang="es-MX" sz="1400" dirty="0">
                <a:cs typeface="Times New Roman" panose="02020603050405020304" pitchFamily="18" charset="0"/>
              </a:rPr>
              <a:t>Facultad de Derecho</a:t>
            </a:r>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Facultad de Estudios Superiores Acatlán</a:t>
            </a:r>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Facultad de Estudios Superiores Aragón</a:t>
            </a:r>
          </a:p>
        </p:txBody>
      </p:sp>
      <p:sp>
        <p:nvSpPr>
          <p:cNvPr id="12" name="Rectángulo 11">
            <a:extLst>
              <a:ext uri="{FF2B5EF4-FFF2-40B4-BE49-F238E27FC236}">
                <a16:creationId xmlns:a16="http://schemas.microsoft.com/office/drawing/2014/main" id="{7C9B3A9D-6418-494A-B575-6968B57C20B2}"/>
              </a:ext>
            </a:extLst>
          </p:cNvPr>
          <p:cNvSpPr/>
          <p:nvPr/>
        </p:nvSpPr>
        <p:spPr>
          <a:xfrm>
            <a:off x="8376953" y="74235"/>
            <a:ext cx="2950828" cy="1477328"/>
          </a:xfrm>
          <a:prstGeom prst="rect">
            <a:avLst/>
          </a:prstGeom>
        </p:spPr>
        <p:txBody>
          <a:bodyPr wrap="square">
            <a:spAutoFit/>
          </a:bodyPr>
          <a:lstStyle/>
          <a:p>
            <a:pPr algn="ctr"/>
            <a:r>
              <a:rPr lang="es-MX" b="1" u="sng" spc="300" dirty="0">
                <a:solidFill>
                  <a:srgbClr val="CC66FF"/>
                </a:solidFill>
              </a:rPr>
              <a:t>IMPORTANTE</a:t>
            </a:r>
          </a:p>
          <a:p>
            <a:endParaRPr lang="es-MX" dirty="0">
              <a:solidFill>
                <a:srgbClr val="CC66FF"/>
              </a:solidFill>
            </a:endParaRPr>
          </a:p>
          <a:p>
            <a:pPr marL="285750" indent="-285750" algn="ctr">
              <a:buFont typeface="Calibri" panose="020F0502020204030204" pitchFamily="34" charset="0"/>
              <a:buChar char="→"/>
            </a:pPr>
            <a:r>
              <a:rPr lang="es-MX" dirty="0">
                <a:solidFill>
                  <a:srgbClr val="CC66FF"/>
                </a:solidFill>
              </a:rPr>
              <a:t>Cuenta también con modalidad a distancia y/o abierta​</a:t>
            </a:r>
          </a:p>
        </p:txBody>
      </p:sp>
      <p:grpSp>
        <p:nvGrpSpPr>
          <p:cNvPr id="13" name="Grupo 12">
            <a:extLst>
              <a:ext uri="{FF2B5EF4-FFF2-40B4-BE49-F238E27FC236}">
                <a16:creationId xmlns:a16="http://schemas.microsoft.com/office/drawing/2014/main" id="{6D2A85B1-691E-4EE3-968A-400790972A0B}"/>
              </a:ext>
            </a:extLst>
          </p:cNvPr>
          <p:cNvGrpSpPr/>
          <p:nvPr/>
        </p:nvGrpSpPr>
        <p:grpSpPr>
          <a:xfrm>
            <a:off x="7024352" y="5283939"/>
            <a:ext cx="1833087" cy="1391447"/>
            <a:chOff x="468097" y="5173119"/>
            <a:chExt cx="1833087" cy="1391447"/>
          </a:xfrm>
        </p:grpSpPr>
        <p:pic>
          <p:nvPicPr>
            <p:cNvPr id="14" name="Gráfico 13" descr="Huellas de animal">
              <a:hlinkClick r:id="rId3" action="ppaction://hlinksldjump"/>
              <a:extLst>
                <a:ext uri="{FF2B5EF4-FFF2-40B4-BE49-F238E27FC236}">
                  <a16:creationId xmlns:a16="http://schemas.microsoft.com/office/drawing/2014/main" id="{C418F1FD-3718-41D1-924E-2CFBF251C0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5" name="CuadroTexto 14">
              <a:hlinkClick r:id="rId3" action="ppaction://hlinksldjump"/>
              <a:extLst>
                <a:ext uri="{FF2B5EF4-FFF2-40B4-BE49-F238E27FC236}">
                  <a16:creationId xmlns:a16="http://schemas.microsoft.com/office/drawing/2014/main" id="{FB38A601-F2C5-4F7E-B02E-CA6A3E8611F9}"/>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CCCCFF"/>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245261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98EE295-16D9-44E6-8CE9-7807F2A48135}"/>
              </a:ext>
            </a:extLst>
          </p:cNvPr>
          <p:cNvPicPr>
            <a:picLocks noChangeAspect="1"/>
          </p:cNvPicPr>
          <p:nvPr/>
        </p:nvPicPr>
        <p:blipFill rotWithShape="1">
          <a:blip r:embed="rId2"/>
          <a:srcRect l="43154" t="34477" r="11615" b="20371"/>
          <a:stretch/>
        </p:blipFill>
        <p:spPr>
          <a:xfrm>
            <a:off x="0" y="0"/>
            <a:ext cx="12192000" cy="6858000"/>
          </a:xfrm>
          <a:prstGeom prst="rect">
            <a:avLst/>
          </a:prstGeom>
        </p:spPr>
      </p:pic>
      <p:sp>
        <p:nvSpPr>
          <p:cNvPr id="2" name="Título 1">
            <a:extLst>
              <a:ext uri="{FF2B5EF4-FFF2-40B4-BE49-F238E27FC236}">
                <a16:creationId xmlns:a16="http://schemas.microsoft.com/office/drawing/2014/main" id="{4094456B-4FFA-469D-B1CC-01B092C2DC40}"/>
              </a:ext>
            </a:extLst>
          </p:cNvPr>
          <p:cNvSpPr>
            <a:spLocks noGrp="1"/>
          </p:cNvSpPr>
          <p:nvPr>
            <p:ph type="title"/>
          </p:nvPr>
        </p:nvSpPr>
        <p:spPr>
          <a:xfrm>
            <a:off x="351692" y="111906"/>
            <a:ext cx="11718388" cy="1519946"/>
          </a:xfrm>
        </p:spPr>
        <p:txBody>
          <a:bodyPr>
            <a:normAutofit fontScale="90000"/>
          </a:bodyPr>
          <a:lstStyle/>
          <a:p>
            <a:r>
              <a:rPr lang="es-MX" sz="5300" i="1" dirty="0">
                <a:latin typeface="Book Antiqua" panose="02040602050305030304" pitchFamily="18" charset="0"/>
                <a:cs typeface="Aharoni" panose="02010803020104030203" pitchFamily="2" charset="-79"/>
              </a:rPr>
              <a:t>Desarrollo comunitario para el envejecimiento</a:t>
            </a:r>
            <a:br>
              <a:rPr lang="es-MX" sz="6000" i="1" dirty="0">
                <a:latin typeface="Book Antiqua" panose="02040602050305030304" pitchFamily="18" charset="0"/>
                <a:cs typeface="Aharoni" panose="02010803020104030203" pitchFamily="2" charset="-79"/>
              </a:rPr>
            </a:br>
            <a:endParaRPr lang="es-MX" sz="6000" i="1" dirty="0">
              <a:latin typeface="Book Antiqua" panose="02040602050305030304" pitchFamily="18" charset="0"/>
              <a:cs typeface="Aharoni" panose="02010803020104030203" pitchFamily="2" charset="-79"/>
            </a:endParaRPr>
          </a:p>
        </p:txBody>
      </p:sp>
      <p:sp>
        <p:nvSpPr>
          <p:cNvPr id="5" name="CuadroTexto 4">
            <a:extLst>
              <a:ext uri="{FF2B5EF4-FFF2-40B4-BE49-F238E27FC236}">
                <a16:creationId xmlns:a16="http://schemas.microsoft.com/office/drawing/2014/main" id="{20422236-81C3-4BC7-A955-72F941896008}"/>
              </a:ext>
            </a:extLst>
          </p:cNvPr>
          <p:cNvSpPr txBox="1"/>
          <p:nvPr/>
        </p:nvSpPr>
        <p:spPr>
          <a:xfrm>
            <a:off x="229772" y="1038293"/>
            <a:ext cx="11840308" cy="1384995"/>
          </a:xfrm>
          <a:prstGeom prst="rect">
            <a:avLst/>
          </a:prstGeom>
          <a:noFill/>
        </p:spPr>
        <p:txBody>
          <a:bodyPr wrap="square" rtlCol="0">
            <a:spAutoFit/>
          </a:bodyPr>
          <a:lstStyle/>
          <a:p>
            <a:r>
              <a:rPr lang="es-MX" sz="1400" b="1" spc="300" dirty="0">
                <a:solidFill>
                  <a:srgbClr val="666699"/>
                </a:solidFill>
              </a:rPr>
              <a:t>¿Qué es?</a:t>
            </a:r>
          </a:p>
          <a:p>
            <a:pPr algn="just"/>
            <a:br>
              <a:rPr lang="es-MX" sz="1400" dirty="0"/>
            </a:br>
            <a:r>
              <a:rPr lang="es-MX" sz="1400" dirty="0"/>
              <a:t>Forma profesionales que a partir del trabajo interdisciplinario tengan como propósito la explicación y comprensión del envejecimiento humano como un fenómeno complejo, conformado por una variedad de interrelaciones y como un proceso histórico, global, irreversible y dinámico que requiere para su estudio el entrecruzamiento de métodos y de conocimientos disciplinares, a fin de obtener una visión amplia que permita fortalecer el desarrollo social de los viejos en su entorno cotidiano (familiar y comunitario) incorporándolos como un capital indispensable.</a:t>
            </a:r>
          </a:p>
        </p:txBody>
      </p:sp>
      <p:sp>
        <p:nvSpPr>
          <p:cNvPr id="6" name="CuadroTexto 5">
            <a:extLst>
              <a:ext uri="{FF2B5EF4-FFF2-40B4-BE49-F238E27FC236}">
                <a16:creationId xmlns:a16="http://schemas.microsoft.com/office/drawing/2014/main" id="{7D843156-F1FB-4FAB-AE45-DB91E42D3187}"/>
              </a:ext>
            </a:extLst>
          </p:cNvPr>
          <p:cNvSpPr txBox="1"/>
          <p:nvPr/>
        </p:nvSpPr>
        <p:spPr>
          <a:xfrm>
            <a:off x="229772" y="2507474"/>
            <a:ext cx="11840308" cy="1384995"/>
          </a:xfrm>
          <a:prstGeom prst="rect">
            <a:avLst/>
          </a:prstGeom>
          <a:noFill/>
        </p:spPr>
        <p:txBody>
          <a:bodyPr wrap="square" rtlCol="0">
            <a:spAutoFit/>
          </a:bodyPr>
          <a:lstStyle/>
          <a:p>
            <a:r>
              <a:rPr lang="es-MX" sz="1400" b="1" spc="300" dirty="0">
                <a:solidFill>
                  <a:srgbClr val="666699"/>
                </a:solidFill>
              </a:rPr>
              <a:t>¿Qué hace?</a:t>
            </a:r>
          </a:p>
          <a:p>
            <a:endParaRPr lang="es-MX" sz="1400" b="1" spc="300" dirty="0">
              <a:solidFill>
                <a:srgbClr val="00B0F0"/>
              </a:solidFill>
            </a:endParaRPr>
          </a:p>
          <a:p>
            <a:pPr algn="just"/>
            <a:r>
              <a:rPr lang="es-MX" sz="1400" dirty="0"/>
              <a:t>Participa en la construcción de acciones sociales en materia de   desarrollo comunitario, envejecimiento saludable, gestión social y educación para potenciar las capacidades de las personas en proceso de envejecimiento, favorecer su inclusión en la sociedad y resolver las necesidades que demanda esta población en diferentes contextos. Asimismo, desarrolla proyectos y programas para promover la participación ciudadana de las personas en proceso de envejecimiento a fin de favorecer su calidad de vida en los ámbitos comunitario e institucional.</a:t>
            </a:r>
          </a:p>
        </p:txBody>
      </p:sp>
      <p:sp>
        <p:nvSpPr>
          <p:cNvPr id="7" name="CuadroTexto 6">
            <a:extLst>
              <a:ext uri="{FF2B5EF4-FFF2-40B4-BE49-F238E27FC236}">
                <a16:creationId xmlns:a16="http://schemas.microsoft.com/office/drawing/2014/main" id="{1F4C4E1F-F01A-4A71-823F-E6AAF8373906}"/>
              </a:ext>
            </a:extLst>
          </p:cNvPr>
          <p:cNvSpPr txBox="1"/>
          <p:nvPr/>
        </p:nvSpPr>
        <p:spPr>
          <a:xfrm>
            <a:off x="111373" y="3976655"/>
            <a:ext cx="9102965" cy="1384995"/>
          </a:xfrm>
          <a:prstGeom prst="rect">
            <a:avLst/>
          </a:prstGeom>
          <a:noFill/>
        </p:spPr>
        <p:txBody>
          <a:bodyPr wrap="square" rtlCol="0">
            <a:spAutoFit/>
          </a:bodyPr>
          <a:lstStyle/>
          <a:p>
            <a:r>
              <a:rPr lang="es-MX" sz="1400" b="1" spc="300" dirty="0">
                <a:solidFill>
                  <a:srgbClr val="666699"/>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Puede desempeñarse como gestor, promotor, consultor y diseñador de programas y proyectos de manera independiente o en instituciones de desarrollo social privadas y públicas, tales como secretarías, procuradurías, institutos y comisiones nacionales, estatales y sus equivalentes en el espacio municipal. Adicionalmente podrá participar en organizaciones de la sociedad  civil como fundaciones, asociaciones e instituciones de asistencia, tanto nacionales como internacionales.</a:t>
            </a:r>
          </a:p>
        </p:txBody>
      </p:sp>
      <p:sp>
        <p:nvSpPr>
          <p:cNvPr id="8" name="Rectángulo 7">
            <a:extLst>
              <a:ext uri="{FF2B5EF4-FFF2-40B4-BE49-F238E27FC236}">
                <a16:creationId xmlns:a16="http://schemas.microsoft.com/office/drawing/2014/main" id="{85D5928A-DB68-4823-B20A-FD781C8EB546}"/>
              </a:ext>
            </a:extLst>
          </p:cNvPr>
          <p:cNvSpPr/>
          <p:nvPr/>
        </p:nvSpPr>
        <p:spPr>
          <a:xfrm>
            <a:off x="111373" y="5380672"/>
            <a:ext cx="2561489" cy="1200329"/>
          </a:xfrm>
          <a:prstGeom prst="rect">
            <a:avLst/>
          </a:prstGeom>
        </p:spPr>
        <p:txBody>
          <a:bodyPr wrap="square">
            <a:spAutoFit/>
          </a:bodyPr>
          <a:lstStyle/>
          <a:p>
            <a:pPr algn="ctr"/>
            <a:r>
              <a:rPr lang="es-MX" b="1" u="sng" spc="300" dirty="0">
                <a:solidFill>
                  <a:srgbClr val="FFC000"/>
                </a:solidFill>
              </a:rPr>
              <a:t>IMPORTANTE</a:t>
            </a:r>
          </a:p>
          <a:p>
            <a:endParaRPr lang="es-MX" dirty="0">
              <a:solidFill>
                <a:srgbClr val="FFC000"/>
              </a:solidFill>
            </a:endParaRPr>
          </a:p>
          <a:p>
            <a:pPr marL="285750" indent="-285750" algn="ctr">
              <a:buFont typeface="Calibri" panose="020F0502020204030204" pitchFamily="34" charset="0"/>
              <a:buChar char="→"/>
            </a:pPr>
            <a:r>
              <a:rPr lang="es-MX" dirty="0">
                <a:solidFill>
                  <a:srgbClr val="FFC000"/>
                </a:solidFill>
              </a:rPr>
              <a:t>Carrera de Alta </a:t>
            </a:r>
          </a:p>
          <a:p>
            <a:pPr marL="285750" indent="-285750" algn="ctr">
              <a:buFont typeface="Calibri" panose="020F0502020204030204" pitchFamily="34" charset="0"/>
              <a:buChar char="→"/>
            </a:pPr>
            <a:r>
              <a:rPr lang="es-MX" dirty="0">
                <a:solidFill>
                  <a:srgbClr val="FFC000"/>
                </a:solidFill>
              </a:rPr>
              <a:t>demanda</a:t>
            </a:r>
          </a:p>
        </p:txBody>
      </p:sp>
      <p:sp>
        <p:nvSpPr>
          <p:cNvPr id="9" name="CuadroTexto 8">
            <a:extLst>
              <a:ext uri="{FF2B5EF4-FFF2-40B4-BE49-F238E27FC236}">
                <a16:creationId xmlns:a16="http://schemas.microsoft.com/office/drawing/2014/main" id="{E78A84BF-6E26-4BC7-8FE9-A19CA737B593}"/>
              </a:ext>
            </a:extLst>
          </p:cNvPr>
          <p:cNvSpPr txBox="1"/>
          <p:nvPr/>
        </p:nvSpPr>
        <p:spPr>
          <a:xfrm>
            <a:off x="2740864" y="5673702"/>
            <a:ext cx="3215362" cy="738664"/>
          </a:xfrm>
          <a:prstGeom prst="rect">
            <a:avLst/>
          </a:prstGeom>
          <a:noFill/>
        </p:spPr>
        <p:txBody>
          <a:bodyPr wrap="square" rtlCol="0">
            <a:spAutoFit/>
          </a:bodyPr>
          <a:lstStyle/>
          <a:p>
            <a:r>
              <a:rPr lang="es-MX" sz="1400" b="1" spc="300" dirty="0">
                <a:solidFill>
                  <a:srgbClr val="666699"/>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Estudios Superiores Zaragoza</a:t>
            </a:r>
          </a:p>
        </p:txBody>
      </p:sp>
      <p:grpSp>
        <p:nvGrpSpPr>
          <p:cNvPr id="10" name="Grupo 9">
            <a:extLst>
              <a:ext uri="{FF2B5EF4-FFF2-40B4-BE49-F238E27FC236}">
                <a16:creationId xmlns:a16="http://schemas.microsoft.com/office/drawing/2014/main" id="{4E95D95A-8028-4E5A-9B75-80A51C942252}"/>
              </a:ext>
            </a:extLst>
          </p:cNvPr>
          <p:cNvGrpSpPr/>
          <p:nvPr/>
        </p:nvGrpSpPr>
        <p:grpSpPr>
          <a:xfrm>
            <a:off x="6024228" y="5341105"/>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61C58F2D-604F-44C5-B43B-EDD45922F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4834CC85-F31E-4794-8B9A-951CBDED09BE}"/>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6">
                      <a:lumMod val="60000"/>
                      <a:lumOff val="40000"/>
                    </a:schemeClr>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54524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1848" t="31629" r="11832" b="21970"/>
          <a:stretch>
            <a:fillRect/>
          </a:stretch>
        </p:blipFill>
        <p:spPr bwMode="auto">
          <a:xfrm>
            <a:off x="0" y="0"/>
            <a:ext cx="12192000" cy="6866759"/>
          </a:xfrm>
          <a:prstGeom prst="rect">
            <a:avLst/>
          </a:prstGeom>
          <a:noFill/>
          <a:ln w="9525">
            <a:noFill/>
            <a:miter lim="800000"/>
            <a:headEnd/>
            <a:tailEnd/>
          </a:ln>
          <a:effectLst/>
        </p:spPr>
      </p:pic>
      <p:sp>
        <p:nvSpPr>
          <p:cNvPr id="5" name="4 Título"/>
          <p:cNvSpPr>
            <a:spLocks noGrp="1"/>
          </p:cNvSpPr>
          <p:nvPr>
            <p:ph type="title"/>
          </p:nvPr>
        </p:nvSpPr>
        <p:spPr>
          <a:xfrm>
            <a:off x="5299364" y="0"/>
            <a:ext cx="6892636" cy="1325563"/>
          </a:xfrm>
        </p:spPr>
        <p:txBody>
          <a:bodyPr>
            <a:normAutofit/>
          </a:bodyPr>
          <a:lstStyle/>
          <a:p>
            <a:r>
              <a:rPr lang="es-MX" sz="6000" i="1" dirty="0">
                <a:latin typeface="Book Antiqua" panose="02040602050305030304" pitchFamily="18" charset="0"/>
                <a:cs typeface="Aharoni" panose="02010803020104030203" pitchFamily="2" charset="-79"/>
              </a:rPr>
              <a:t>Desarrollo Territorial</a:t>
            </a:r>
          </a:p>
        </p:txBody>
      </p:sp>
      <p:sp>
        <p:nvSpPr>
          <p:cNvPr id="4" name="CuadroTexto 3">
            <a:extLst>
              <a:ext uri="{FF2B5EF4-FFF2-40B4-BE49-F238E27FC236}">
                <a16:creationId xmlns:a16="http://schemas.microsoft.com/office/drawing/2014/main" id="{DEADA234-4EDE-4E36-9E79-9B85ADC5E0C9}"/>
              </a:ext>
            </a:extLst>
          </p:cNvPr>
          <p:cNvSpPr txBox="1"/>
          <p:nvPr/>
        </p:nvSpPr>
        <p:spPr>
          <a:xfrm>
            <a:off x="225350" y="194232"/>
            <a:ext cx="4848665" cy="2893100"/>
          </a:xfrm>
          <a:prstGeom prst="rect">
            <a:avLst/>
          </a:prstGeom>
          <a:noFill/>
        </p:spPr>
        <p:txBody>
          <a:bodyPr wrap="square" rtlCol="0">
            <a:spAutoFit/>
          </a:bodyPr>
          <a:lstStyle/>
          <a:p>
            <a:r>
              <a:rPr lang="es-MX" sz="1400" b="1" spc="300" dirty="0">
                <a:solidFill>
                  <a:schemeClr val="accent4">
                    <a:lumMod val="50000"/>
                  </a:schemeClr>
                </a:solidFill>
              </a:rPr>
              <a:t>¿Qué es?</a:t>
            </a:r>
          </a:p>
          <a:p>
            <a:pPr algn="just"/>
            <a:br>
              <a:rPr lang="es-MX" sz="1400" dirty="0"/>
            </a:br>
            <a:r>
              <a:rPr lang="es-MX" sz="1400" dirty="0"/>
              <a:t>Forma profesionales capaces de emplear elementos para el análisis de los territorios en sus dimensiones económica, sociocultural, ambiental y político-institucional, de manera integral, multidimensional y multisectorial, así como de diseñar y promover políticas y estrategias de desarrollo de estos espacios, como unidades de gestión. Tiene conocimientos en torno a la diversidad de enfoques del desarrollo; además posee una visión sistémica del territorio, y de los sistemas de información geográfica y geomática para aplicarla al diagnóstico y a la representación espacial de problemas y procesos sociales, económicos, culturales y ambientales.</a:t>
            </a:r>
          </a:p>
        </p:txBody>
      </p:sp>
      <p:sp>
        <p:nvSpPr>
          <p:cNvPr id="6" name="CuadroTexto 5">
            <a:extLst>
              <a:ext uri="{FF2B5EF4-FFF2-40B4-BE49-F238E27FC236}">
                <a16:creationId xmlns:a16="http://schemas.microsoft.com/office/drawing/2014/main" id="{EAE7244D-0157-4C1C-AFF8-6D9D5EC1861D}"/>
              </a:ext>
            </a:extLst>
          </p:cNvPr>
          <p:cNvSpPr txBox="1"/>
          <p:nvPr/>
        </p:nvSpPr>
        <p:spPr>
          <a:xfrm>
            <a:off x="5195934" y="1325563"/>
            <a:ext cx="6770716" cy="1600438"/>
          </a:xfrm>
          <a:prstGeom prst="rect">
            <a:avLst/>
          </a:prstGeom>
          <a:noFill/>
        </p:spPr>
        <p:txBody>
          <a:bodyPr wrap="square" rtlCol="0">
            <a:spAutoFit/>
          </a:bodyPr>
          <a:lstStyle/>
          <a:p>
            <a:r>
              <a:rPr lang="es-MX" sz="1400" b="1" spc="300" dirty="0">
                <a:solidFill>
                  <a:schemeClr val="accent4">
                    <a:lumMod val="50000"/>
                  </a:schemeClr>
                </a:solidFill>
              </a:rPr>
              <a:t>¿Qué hace?</a:t>
            </a:r>
          </a:p>
          <a:p>
            <a:endParaRPr lang="es-MX" sz="1400" b="1" spc="300" dirty="0">
              <a:solidFill>
                <a:srgbClr val="00B0F0"/>
              </a:solidFill>
            </a:endParaRPr>
          </a:p>
          <a:p>
            <a:pPr algn="just"/>
            <a:r>
              <a:rPr lang="es-MX" sz="1400" dirty="0"/>
              <a:t>Comprende, analiza e interpreta problemáticas territoriales nacionales, regionales y locales, es competente para participar en el diagnóstico y evaluación de problemas territoriales desde una perspectiva multidisciplinaria, posee la competencia para contribuir en la evaluación y monitoreo de políticas públicas de corte territorial en la escala nacional, regional, estatal y municipal.</a:t>
            </a:r>
          </a:p>
        </p:txBody>
      </p:sp>
      <p:sp>
        <p:nvSpPr>
          <p:cNvPr id="7" name="CuadroTexto 6">
            <a:extLst>
              <a:ext uri="{FF2B5EF4-FFF2-40B4-BE49-F238E27FC236}">
                <a16:creationId xmlns:a16="http://schemas.microsoft.com/office/drawing/2014/main" id="{20DB8BF6-6014-4958-950E-A53E1296940D}"/>
              </a:ext>
            </a:extLst>
          </p:cNvPr>
          <p:cNvSpPr txBox="1"/>
          <p:nvPr/>
        </p:nvSpPr>
        <p:spPr>
          <a:xfrm>
            <a:off x="225350" y="3246475"/>
            <a:ext cx="11741300" cy="1384995"/>
          </a:xfrm>
          <a:prstGeom prst="rect">
            <a:avLst/>
          </a:prstGeom>
          <a:noFill/>
        </p:spPr>
        <p:txBody>
          <a:bodyPr wrap="square" rtlCol="0">
            <a:spAutoFit/>
          </a:bodyPr>
          <a:lstStyle/>
          <a:p>
            <a:r>
              <a:rPr lang="es-MX" sz="1400" b="1" spc="300" dirty="0">
                <a:solidFill>
                  <a:schemeClr val="accent4">
                    <a:lumMod val="50000"/>
                  </a:schemeClr>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En el sector privado analiza los procesos y propone innovaciones y vínculos productivos y comerciales para lograr una mayor competitividad desde una perspectiva territorial. Colabora en secretarías como: Economía, Desarrollo Social, Medio Ambiente y Recursos Naturales, Turismo, o en gobiernos estatales; otros ámbitos laborales son las empresas dedicadas a la producción de productos y servicios locales, organizaciones civiles, y en centros e institutos de investigación.</a:t>
            </a:r>
          </a:p>
        </p:txBody>
      </p:sp>
      <p:sp>
        <p:nvSpPr>
          <p:cNvPr id="8" name="CuadroTexto 7">
            <a:extLst>
              <a:ext uri="{FF2B5EF4-FFF2-40B4-BE49-F238E27FC236}">
                <a16:creationId xmlns:a16="http://schemas.microsoft.com/office/drawing/2014/main" id="{C23DE9DD-4319-4020-96E6-FCB40BB79AFA}"/>
              </a:ext>
            </a:extLst>
          </p:cNvPr>
          <p:cNvSpPr txBox="1"/>
          <p:nvPr/>
        </p:nvSpPr>
        <p:spPr>
          <a:xfrm>
            <a:off x="225350" y="4790613"/>
            <a:ext cx="3215362" cy="954107"/>
          </a:xfrm>
          <a:prstGeom prst="rect">
            <a:avLst/>
          </a:prstGeom>
          <a:noFill/>
        </p:spPr>
        <p:txBody>
          <a:bodyPr wrap="square" rtlCol="0">
            <a:spAutoFit/>
          </a:bodyPr>
          <a:lstStyle/>
          <a:p>
            <a:r>
              <a:rPr lang="es-MX" sz="1400" b="1" spc="300" dirty="0">
                <a:solidFill>
                  <a:schemeClr val="accent4">
                    <a:lumMod val="50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Escuela Nacional de Estudios Superiores, Unidad León</a:t>
            </a:r>
          </a:p>
        </p:txBody>
      </p:sp>
      <p:sp>
        <p:nvSpPr>
          <p:cNvPr id="9" name="Rectángulo 8">
            <a:extLst>
              <a:ext uri="{FF2B5EF4-FFF2-40B4-BE49-F238E27FC236}">
                <a16:creationId xmlns:a16="http://schemas.microsoft.com/office/drawing/2014/main" id="{DD47D887-9118-43A8-A4D0-6ADDBFEF64F5}"/>
              </a:ext>
            </a:extLst>
          </p:cNvPr>
          <p:cNvSpPr/>
          <p:nvPr/>
        </p:nvSpPr>
        <p:spPr>
          <a:xfrm>
            <a:off x="4115384" y="4951944"/>
            <a:ext cx="3700971" cy="923330"/>
          </a:xfrm>
          <a:prstGeom prst="rect">
            <a:avLst/>
          </a:prstGeom>
        </p:spPr>
        <p:txBody>
          <a:bodyPr wrap="square">
            <a:spAutoFit/>
          </a:bodyPr>
          <a:lstStyle/>
          <a:p>
            <a:pPr algn="ctr"/>
            <a:r>
              <a:rPr lang="es-MX" b="1" u="sng" spc="300" dirty="0">
                <a:solidFill>
                  <a:schemeClr val="accent5">
                    <a:lumMod val="75000"/>
                  </a:schemeClr>
                </a:solidFill>
              </a:rPr>
              <a:t>IMPORTANTE</a:t>
            </a:r>
          </a:p>
          <a:p>
            <a:endParaRPr lang="es-MX" dirty="0">
              <a:solidFill>
                <a:schemeClr val="accent5">
                  <a:lumMod val="75000"/>
                </a:schemeClr>
              </a:solidFill>
            </a:endParaRPr>
          </a:p>
          <a:p>
            <a:pPr marL="285750" indent="-285750" algn="ctr">
              <a:buFont typeface="Calibri" panose="020F0502020204030204" pitchFamily="34" charset="0"/>
              <a:buChar char="→"/>
            </a:pPr>
            <a:r>
              <a:rPr lang="es-MX" dirty="0">
                <a:solidFill>
                  <a:schemeClr val="accent5">
                    <a:lumMod val="75000"/>
                  </a:schemeClr>
                </a:solidFill>
              </a:rPr>
              <a:t>Carrera de Alta demanda</a:t>
            </a:r>
          </a:p>
        </p:txBody>
      </p:sp>
      <p:grpSp>
        <p:nvGrpSpPr>
          <p:cNvPr id="10" name="Grupo 9">
            <a:extLst>
              <a:ext uri="{FF2B5EF4-FFF2-40B4-BE49-F238E27FC236}">
                <a16:creationId xmlns:a16="http://schemas.microsoft.com/office/drawing/2014/main" id="{ABBF3FD5-D845-473A-8B31-9CE1D2B75B71}"/>
              </a:ext>
            </a:extLst>
          </p:cNvPr>
          <p:cNvGrpSpPr/>
          <p:nvPr/>
        </p:nvGrpSpPr>
        <p:grpSpPr>
          <a:xfrm>
            <a:off x="8520599" y="4670349"/>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459450F4-F485-4E74-B7C9-D42DAB8E6D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5945E927-9AAD-462C-BA28-D36B12458C84}"/>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2">
                      <a:lumMod val="60000"/>
                      <a:lumOff val="40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1954" t="33333" r="11620" b="20455"/>
          <a:stretch>
            <a:fillRect/>
          </a:stretch>
        </p:blipFill>
        <p:spPr bwMode="auto">
          <a:xfrm>
            <a:off x="0" y="0"/>
            <a:ext cx="12254460" cy="6858000"/>
          </a:xfrm>
          <a:prstGeom prst="rect">
            <a:avLst/>
          </a:prstGeom>
          <a:noFill/>
          <a:ln w="9525">
            <a:noFill/>
            <a:miter lim="800000"/>
            <a:headEnd/>
            <a:tailEnd/>
          </a:ln>
          <a:effectLst/>
        </p:spPr>
      </p:pic>
      <p:sp>
        <p:nvSpPr>
          <p:cNvPr id="2" name="1 Título"/>
          <p:cNvSpPr>
            <a:spLocks noGrp="1"/>
          </p:cNvSpPr>
          <p:nvPr>
            <p:ph type="title"/>
          </p:nvPr>
        </p:nvSpPr>
        <p:spPr>
          <a:xfrm>
            <a:off x="8790710" y="5463605"/>
            <a:ext cx="3415145" cy="1325563"/>
          </a:xfrm>
        </p:spPr>
        <p:txBody>
          <a:bodyPr>
            <a:normAutofit/>
          </a:bodyPr>
          <a:lstStyle/>
          <a:p>
            <a:r>
              <a:rPr lang="es-MX" sz="6000" i="1" dirty="0">
                <a:latin typeface="Book Antiqua" panose="02040602050305030304" pitchFamily="18" charset="0"/>
                <a:cs typeface="Aharoni" panose="02010803020104030203" pitchFamily="2" charset="-79"/>
              </a:rPr>
              <a:t>Economía</a:t>
            </a:r>
          </a:p>
        </p:txBody>
      </p:sp>
      <p:sp>
        <p:nvSpPr>
          <p:cNvPr id="4" name="CuadroTexto 3">
            <a:extLst>
              <a:ext uri="{FF2B5EF4-FFF2-40B4-BE49-F238E27FC236}">
                <a16:creationId xmlns:a16="http://schemas.microsoft.com/office/drawing/2014/main" id="{EC0530A3-0A64-496B-A53E-FD26787D07C9}"/>
              </a:ext>
            </a:extLst>
          </p:cNvPr>
          <p:cNvSpPr txBox="1"/>
          <p:nvPr/>
        </p:nvSpPr>
        <p:spPr>
          <a:xfrm>
            <a:off x="380094" y="278639"/>
            <a:ext cx="5715906" cy="1600438"/>
          </a:xfrm>
          <a:prstGeom prst="rect">
            <a:avLst/>
          </a:prstGeom>
          <a:noFill/>
        </p:spPr>
        <p:txBody>
          <a:bodyPr wrap="square" rtlCol="0">
            <a:spAutoFit/>
          </a:bodyPr>
          <a:lstStyle/>
          <a:p>
            <a:r>
              <a:rPr lang="es-MX" sz="1400" b="1" spc="300" dirty="0">
                <a:solidFill>
                  <a:schemeClr val="accent5">
                    <a:lumMod val="50000"/>
                  </a:schemeClr>
                </a:solidFill>
              </a:rPr>
              <a:t>¿Qué es?</a:t>
            </a:r>
          </a:p>
          <a:p>
            <a:pPr algn="just"/>
            <a:br>
              <a:rPr lang="es-MX" sz="1400" dirty="0"/>
            </a:br>
            <a:r>
              <a:rPr lang="es-MX" sz="1400" dirty="0"/>
              <a:t>Profesionista capaz de evaluar de manera científica los fenómenos económicos de la realidad mexicana, mediante la comprensión de mecanismos de cómo opera la producción, la distribución, el intercambio y el consumo de bienes y servicios que satisfacen las necesidades de la sociedad, tanto en un contexto nacional como internacional.</a:t>
            </a:r>
          </a:p>
        </p:txBody>
      </p:sp>
      <p:sp>
        <p:nvSpPr>
          <p:cNvPr id="5" name="CuadroTexto 4">
            <a:extLst>
              <a:ext uri="{FF2B5EF4-FFF2-40B4-BE49-F238E27FC236}">
                <a16:creationId xmlns:a16="http://schemas.microsoft.com/office/drawing/2014/main" id="{9C7A6EE5-57E1-4BAF-866A-D0C6A2564097}"/>
              </a:ext>
            </a:extLst>
          </p:cNvPr>
          <p:cNvSpPr txBox="1"/>
          <p:nvPr/>
        </p:nvSpPr>
        <p:spPr>
          <a:xfrm>
            <a:off x="6321351" y="1294301"/>
            <a:ext cx="5490555" cy="1169551"/>
          </a:xfrm>
          <a:prstGeom prst="rect">
            <a:avLst/>
          </a:prstGeom>
          <a:noFill/>
        </p:spPr>
        <p:txBody>
          <a:bodyPr wrap="square" rtlCol="0">
            <a:spAutoFit/>
          </a:bodyPr>
          <a:lstStyle/>
          <a:p>
            <a:r>
              <a:rPr lang="es-MX" sz="1400" b="1" spc="300" dirty="0">
                <a:solidFill>
                  <a:schemeClr val="accent5">
                    <a:lumMod val="50000"/>
                  </a:schemeClr>
                </a:solidFill>
              </a:rPr>
              <a:t>¿Qué hace?</a:t>
            </a:r>
          </a:p>
          <a:p>
            <a:endParaRPr lang="es-MX" sz="1400" b="1" spc="300" dirty="0">
              <a:solidFill>
                <a:srgbClr val="00B0F0"/>
              </a:solidFill>
            </a:endParaRPr>
          </a:p>
          <a:p>
            <a:pPr algn="just"/>
            <a:r>
              <a:rPr lang="es-MX" sz="1400" dirty="0"/>
              <a:t>Formula soluciones a los problemas económicos a partir de analizar el comportamiento de la producción, la distribución y el consumo en un mercado tanto a nivel nacional como internacional.</a:t>
            </a:r>
          </a:p>
        </p:txBody>
      </p:sp>
      <p:sp>
        <p:nvSpPr>
          <p:cNvPr id="6" name="CuadroTexto 5">
            <a:extLst>
              <a:ext uri="{FF2B5EF4-FFF2-40B4-BE49-F238E27FC236}">
                <a16:creationId xmlns:a16="http://schemas.microsoft.com/office/drawing/2014/main" id="{5F46DAA1-8B1B-41F5-8849-076F3DE3D3F6}"/>
              </a:ext>
            </a:extLst>
          </p:cNvPr>
          <p:cNvSpPr txBox="1"/>
          <p:nvPr/>
        </p:nvSpPr>
        <p:spPr>
          <a:xfrm>
            <a:off x="393100" y="2259448"/>
            <a:ext cx="5215752" cy="1384995"/>
          </a:xfrm>
          <a:prstGeom prst="rect">
            <a:avLst/>
          </a:prstGeom>
          <a:noFill/>
        </p:spPr>
        <p:txBody>
          <a:bodyPr wrap="square" rtlCol="0">
            <a:spAutoFit/>
          </a:bodyPr>
          <a:lstStyle/>
          <a:p>
            <a:r>
              <a:rPr lang="es-MX" sz="1400" b="1" spc="300" dirty="0">
                <a:solidFill>
                  <a:schemeClr val="accent5">
                    <a:lumMod val="50000"/>
                  </a:schemeClr>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Presenta sus servicios profesionales en  Secretarías de Estado, organismos y empresas descentralizadas y de participación Estatal, bancos y casa de bolsa, centros de educación superior y de investigación.</a:t>
            </a:r>
          </a:p>
        </p:txBody>
      </p:sp>
      <p:sp>
        <p:nvSpPr>
          <p:cNvPr id="7" name="CuadroTexto 6">
            <a:extLst>
              <a:ext uri="{FF2B5EF4-FFF2-40B4-BE49-F238E27FC236}">
                <a16:creationId xmlns:a16="http://schemas.microsoft.com/office/drawing/2014/main" id="{AF51222A-62AC-44D5-AFEE-07AE889D9C39}"/>
              </a:ext>
            </a:extLst>
          </p:cNvPr>
          <p:cNvSpPr txBox="1"/>
          <p:nvPr/>
        </p:nvSpPr>
        <p:spPr>
          <a:xfrm>
            <a:off x="6321351" y="2951945"/>
            <a:ext cx="3215362" cy="1600438"/>
          </a:xfrm>
          <a:prstGeom prst="rect">
            <a:avLst/>
          </a:prstGeom>
          <a:noFill/>
        </p:spPr>
        <p:txBody>
          <a:bodyPr wrap="square" rtlCol="0">
            <a:spAutoFit/>
          </a:bodyPr>
          <a:lstStyle/>
          <a:p>
            <a:r>
              <a:rPr lang="es-MX" sz="1400" b="1" spc="300" dirty="0">
                <a:solidFill>
                  <a:schemeClr val="accent5">
                    <a:lumMod val="50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Economía</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Acatlán</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Aragón</a:t>
            </a:r>
          </a:p>
        </p:txBody>
      </p:sp>
      <p:sp>
        <p:nvSpPr>
          <p:cNvPr id="8" name="Rectángulo 7">
            <a:extLst>
              <a:ext uri="{FF2B5EF4-FFF2-40B4-BE49-F238E27FC236}">
                <a16:creationId xmlns:a16="http://schemas.microsoft.com/office/drawing/2014/main" id="{706BA4BE-2227-438D-9302-8A42DA9052FC}"/>
              </a:ext>
            </a:extLst>
          </p:cNvPr>
          <p:cNvSpPr/>
          <p:nvPr/>
        </p:nvSpPr>
        <p:spPr>
          <a:xfrm>
            <a:off x="4236650" y="5008431"/>
            <a:ext cx="2950828" cy="1477328"/>
          </a:xfrm>
          <a:prstGeom prst="rect">
            <a:avLst/>
          </a:prstGeom>
        </p:spPr>
        <p:txBody>
          <a:bodyPr wrap="square">
            <a:spAutoFit/>
          </a:bodyPr>
          <a:lstStyle/>
          <a:p>
            <a:pPr algn="ctr"/>
            <a:r>
              <a:rPr lang="es-MX" b="1" u="sng" spc="300" dirty="0">
                <a:solidFill>
                  <a:srgbClr val="92D050"/>
                </a:solidFill>
              </a:rPr>
              <a:t>IMPORTANTE</a:t>
            </a:r>
          </a:p>
          <a:p>
            <a:endParaRPr lang="es-MX" dirty="0">
              <a:solidFill>
                <a:srgbClr val="92D050"/>
              </a:solidFill>
            </a:endParaRPr>
          </a:p>
          <a:p>
            <a:pPr marL="285750" indent="-285750" algn="ctr">
              <a:buFont typeface="Calibri" panose="020F0502020204030204" pitchFamily="34" charset="0"/>
              <a:buChar char="→"/>
            </a:pPr>
            <a:r>
              <a:rPr lang="es-MX" dirty="0">
                <a:solidFill>
                  <a:srgbClr val="92D050"/>
                </a:solidFill>
              </a:rPr>
              <a:t>Cuenta también con modalidad a distancia y/o abierta​</a:t>
            </a:r>
          </a:p>
        </p:txBody>
      </p:sp>
      <p:grpSp>
        <p:nvGrpSpPr>
          <p:cNvPr id="9" name="Grupo 8">
            <a:extLst>
              <a:ext uri="{FF2B5EF4-FFF2-40B4-BE49-F238E27FC236}">
                <a16:creationId xmlns:a16="http://schemas.microsoft.com/office/drawing/2014/main" id="{89CFD8A8-0666-4A32-9454-F7ED7DEA47AB}"/>
              </a:ext>
            </a:extLst>
          </p:cNvPr>
          <p:cNvGrpSpPr/>
          <p:nvPr/>
        </p:nvGrpSpPr>
        <p:grpSpPr>
          <a:xfrm>
            <a:off x="9978819" y="4172252"/>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3468930F-D7FB-4EBC-A1E0-5AC703955D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65DC2292-7785-423E-9AF3-0229FE893294}"/>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4">
                      <a:lumMod val="60000"/>
                      <a:lumOff val="40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1954" t="33333" r="11513" b="20076"/>
          <a:stretch>
            <a:fillRect/>
          </a:stretch>
        </p:blipFill>
        <p:spPr bwMode="auto">
          <a:xfrm>
            <a:off x="0" y="14067"/>
            <a:ext cx="12192000" cy="6863231"/>
          </a:xfrm>
          <a:prstGeom prst="rect">
            <a:avLst/>
          </a:prstGeom>
          <a:noFill/>
          <a:ln w="9525">
            <a:noFill/>
            <a:miter lim="800000"/>
            <a:headEnd/>
            <a:tailEnd/>
          </a:ln>
          <a:effectLst/>
        </p:spPr>
      </p:pic>
      <p:sp>
        <p:nvSpPr>
          <p:cNvPr id="2" name="1 Título"/>
          <p:cNvSpPr>
            <a:spLocks noGrp="1"/>
          </p:cNvSpPr>
          <p:nvPr>
            <p:ph type="title"/>
          </p:nvPr>
        </p:nvSpPr>
        <p:spPr>
          <a:xfrm>
            <a:off x="422107" y="5382524"/>
            <a:ext cx="6560127" cy="1325563"/>
          </a:xfrm>
        </p:spPr>
        <p:txBody>
          <a:bodyPr>
            <a:normAutofit/>
          </a:bodyPr>
          <a:lstStyle/>
          <a:p>
            <a:r>
              <a:rPr lang="es-MX" sz="6000" i="1" dirty="0">
                <a:latin typeface="Book Antiqua" panose="02040602050305030304" pitchFamily="18" charset="0"/>
                <a:cs typeface="Aharoni" panose="02010803020104030203" pitchFamily="2" charset="-79"/>
              </a:rPr>
              <a:t>Economía Industrial</a:t>
            </a:r>
          </a:p>
        </p:txBody>
      </p:sp>
      <p:sp>
        <p:nvSpPr>
          <p:cNvPr id="4" name="CuadroTexto 3">
            <a:extLst>
              <a:ext uri="{FF2B5EF4-FFF2-40B4-BE49-F238E27FC236}">
                <a16:creationId xmlns:a16="http://schemas.microsoft.com/office/drawing/2014/main" id="{B0101AC1-CE87-4FC5-BBAB-5865B6A2C272}"/>
              </a:ext>
            </a:extLst>
          </p:cNvPr>
          <p:cNvSpPr txBox="1"/>
          <p:nvPr/>
        </p:nvSpPr>
        <p:spPr>
          <a:xfrm>
            <a:off x="422109" y="652670"/>
            <a:ext cx="11240007" cy="954107"/>
          </a:xfrm>
          <a:prstGeom prst="rect">
            <a:avLst/>
          </a:prstGeom>
          <a:noFill/>
        </p:spPr>
        <p:txBody>
          <a:bodyPr wrap="square" rtlCol="0">
            <a:spAutoFit/>
          </a:bodyPr>
          <a:lstStyle/>
          <a:p>
            <a:r>
              <a:rPr lang="es-MX" sz="1400" b="1" spc="300" dirty="0">
                <a:solidFill>
                  <a:srgbClr val="FF0000"/>
                </a:solidFill>
              </a:rPr>
              <a:t>¿Qué es?</a:t>
            </a:r>
          </a:p>
          <a:p>
            <a:endParaRPr lang="es-MX" sz="1400" b="1" spc="300" dirty="0">
              <a:solidFill>
                <a:srgbClr val="FF0000"/>
              </a:solidFill>
            </a:endParaRPr>
          </a:p>
          <a:p>
            <a:pPr algn="just"/>
            <a:r>
              <a:rPr lang="es-MX" sz="1400" dirty="0"/>
              <a:t>Profesionista que aplica sus conocimientos de planeación e ingeniería industrial para la correcta y fundada toma de decisiones en materia económica, financiera y de negocios.</a:t>
            </a:r>
          </a:p>
        </p:txBody>
      </p:sp>
      <p:sp>
        <p:nvSpPr>
          <p:cNvPr id="5" name="CuadroTexto 4">
            <a:extLst>
              <a:ext uri="{FF2B5EF4-FFF2-40B4-BE49-F238E27FC236}">
                <a16:creationId xmlns:a16="http://schemas.microsoft.com/office/drawing/2014/main" id="{DDB6D6EE-F627-46EC-AF54-5757EBAE2956}"/>
              </a:ext>
            </a:extLst>
          </p:cNvPr>
          <p:cNvSpPr txBox="1"/>
          <p:nvPr/>
        </p:nvSpPr>
        <p:spPr>
          <a:xfrm>
            <a:off x="422109" y="1592219"/>
            <a:ext cx="11240007" cy="954107"/>
          </a:xfrm>
          <a:prstGeom prst="rect">
            <a:avLst/>
          </a:prstGeom>
          <a:noFill/>
        </p:spPr>
        <p:txBody>
          <a:bodyPr wrap="square" rtlCol="0">
            <a:spAutoFit/>
          </a:bodyPr>
          <a:lstStyle/>
          <a:p>
            <a:r>
              <a:rPr lang="es-MX" sz="1400" b="1" spc="300" dirty="0">
                <a:solidFill>
                  <a:srgbClr val="FF0000"/>
                </a:solidFill>
              </a:rPr>
              <a:t>¿Qué hace?</a:t>
            </a:r>
          </a:p>
          <a:p>
            <a:endParaRPr lang="es-MX" sz="1400" b="1" spc="300" dirty="0">
              <a:solidFill>
                <a:srgbClr val="00B0F0"/>
              </a:solidFill>
            </a:endParaRPr>
          </a:p>
          <a:p>
            <a:pPr algn="just"/>
            <a:r>
              <a:rPr lang="es-MX" sz="1400" dirty="0"/>
              <a:t>Tiene las habilidades para modelar, simular e interpretar el comportamiento de las principales variables que inciden en el ámbito en el que se desempeña, industrial, comercial, financiero o de servicios; planea y desarrolla procesos productivos y de comercialización.</a:t>
            </a:r>
          </a:p>
        </p:txBody>
      </p:sp>
      <p:sp>
        <p:nvSpPr>
          <p:cNvPr id="6" name="CuadroTexto 5">
            <a:extLst>
              <a:ext uri="{FF2B5EF4-FFF2-40B4-BE49-F238E27FC236}">
                <a16:creationId xmlns:a16="http://schemas.microsoft.com/office/drawing/2014/main" id="{A35FD19B-3B3A-43A0-9D16-DF4A850E6794}"/>
              </a:ext>
            </a:extLst>
          </p:cNvPr>
          <p:cNvSpPr txBox="1"/>
          <p:nvPr/>
        </p:nvSpPr>
        <p:spPr>
          <a:xfrm>
            <a:off x="422108" y="2641353"/>
            <a:ext cx="11240007" cy="954107"/>
          </a:xfrm>
          <a:prstGeom prst="rect">
            <a:avLst/>
          </a:prstGeom>
          <a:noFill/>
        </p:spPr>
        <p:txBody>
          <a:bodyPr wrap="square" rtlCol="0">
            <a:spAutoFit/>
          </a:bodyPr>
          <a:lstStyle/>
          <a:p>
            <a:r>
              <a:rPr lang="es-MX" sz="1400" b="1" spc="300" dirty="0">
                <a:solidFill>
                  <a:srgbClr val="FF0000"/>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Se desempeña en cargos gerenciales o de consultoría y participa en la toma de decisiones en las áreas de planeación, administración y finanzas. Algunas de las áreas donde puede prestar sus servicios son: Administración pública, instancias de planeación e Instituciones de Educación superior.</a:t>
            </a:r>
          </a:p>
        </p:txBody>
      </p:sp>
      <p:sp>
        <p:nvSpPr>
          <p:cNvPr id="7" name="CuadroTexto 6">
            <a:extLst>
              <a:ext uri="{FF2B5EF4-FFF2-40B4-BE49-F238E27FC236}">
                <a16:creationId xmlns:a16="http://schemas.microsoft.com/office/drawing/2014/main" id="{E746FB8F-5E37-41B7-BD7E-29AC105AD0B0}"/>
              </a:ext>
            </a:extLst>
          </p:cNvPr>
          <p:cNvSpPr txBox="1"/>
          <p:nvPr/>
        </p:nvSpPr>
        <p:spPr>
          <a:xfrm>
            <a:off x="422107" y="3646885"/>
            <a:ext cx="4557855" cy="738664"/>
          </a:xfrm>
          <a:prstGeom prst="rect">
            <a:avLst/>
          </a:prstGeom>
          <a:noFill/>
        </p:spPr>
        <p:txBody>
          <a:bodyPr wrap="square" rtlCol="0">
            <a:spAutoFit/>
          </a:bodyPr>
          <a:lstStyle/>
          <a:p>
            <a:r>
              <a:rPr lang="es-MX" sz="1400" b="1" spc="300" dirty="0">
                <a:solidFill>
                  <a:srgbClr val="FF0000"/>
                </a:solidFill>
              </a:rPr>
              <a:t>¿​Dónde se estudia?</a:t>
            </a:r>
          </a:p>
          <a:p>
            <a:endParaRPr lang="es-MX" sz="1400" b="1" spc="300" dirty="0">
              <a:solidFill>
                <a:srgbClr val="993366"/>
              </a:solidFill>
            </a:endParaRPr>
          </a:p>
          <a:p>
            <a:r>
              <a:rPr lang="es-MX" sz="1400" dirty="0">
                <a:cs typeface="Times New Roman" panose="02020603050405020304" pitchFamily="18" charset="0"/>
              </a:rPr>
              <a:t>Escuela Nacional de Estudios Superiores, Unidad León</a:t>
            </a:r>
          </a:p>
        </p:txBody>
      </p:sp>
      <p:sp>
        <p:nvSpPr>
          <p:cNvPr id="8" name="Rectángulo 7">
            <a:extLst>
              <a:ext uri="{FF2B5EF4-FFF2-40B4-BE49-F238E27FC236}">
                <a16:creationId xmlns:a16="http://schemas.microsoft.com/office/drawing/2014/main" id="{A07970D5-B85D-4176-82F0-3161EC43B5A1}"/>
              </a:ext>
            </a:extLst>
          </p:cNvPr>
          <p:cNvSpPr/>
          <p:nvPr/>
        </p:nvSpPr>
        <p:spPr>
          <a:xfrm>
            <a:off x="422107" y="4647186"/>
            <a:ext cx="3700971" cy="923330"/>
          </a:xfrm>
          <a:prstGeom prst="rect">
            <a:avLst/>
          </a:prstGeom>
        </p:spPr>
        <p:txBody>
          <a:bodyPr wrap="square">
            <a:spAutoFit/>
          </a:bodyPr>
          <a:lstStyle/>
          <a:p>
            <a:pPr algn="ctr"/>
            <a:r>
              <a:rPr lang="es-MX" b="1" u="sng" spc="300" dirty="0">
                <a:solidFill>
                  <a:srgbClr val="00B050"/>
                </a:solidFill>
              </a:rPr>
              <a:t>IMPORTANTE</a:t>
            </a:r>
          </a:p>
          <a:p>
            <a:endParaRPr lang="es-MX" dirty="0">
              <a:solidFill>
                <a:srgbClr val="00B050"/>
              </a:solidFill>
            </a:endParaRPr>
          </a:p>
          <a:p>
            <a:pPr marL="285750" indent="-285750" algn="ctr">
              <a:buFont typeface="Calibri" panose="020F0502020204030204" pitchFamily="34" charset="0"/>
              <a:buChar char="→"/>
            </a:pPr>
            <a:r>
              <a:rPr lang="es-MX" dirty="0">
                <a:solidFill>
                  <a:srgbClr val="00B050"/>
                </a:solidFill>
              </a:rPr>
              <a:t>Carrera de Alta demanda</a:t>
            </a:r>
          </a:p>
        </p:txBody>
      </p:sp>
      <p:grpSp>
        <p:nvGrpSpPr>
          <p:cNvPr id="9" name="Grupo 8">
            <a:extLst>
              <a:ext uri="{FF2B5EF4-FFF2-40B4-BE49-F238E27FC236}">
                <a16:creationId xmlns:a16="http://schemas.microsoft.com/office/drawing/2014/main" id="{DFD36F63-25AB-4140-AAC1-A6757E8D2EF4}"/>
              </a:ext>
            </a:extLst>
          </p:cNvPr>
          <p:cNvGrpSpPr/>
          <p:nvPr/>
        </p:nvGrpSpPr>
        <p:grpSpPr>
          <a:xfrm>
            <a:off x="7844957" y="4884692"/>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58E90783-C3AF-4137-AA9F-FD8EFEE111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81FF685E-8682-4BC1-BC00-DC1EAA5849D8}"/>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FFC000"/>
                  </a:solidFill>
                  <a:effectLst>
                    <a:outerShdw blurRad="38100" dist="38100" dir="2700000" algn="tl">
                      <a:srgbClr val="000000">
                        <a:alpha val="43137"/>
                      </a:srgbClr>
                    </a:outerShdw>
                  </a:effectLst>
                </a:rPr>
                <a:t>INICIO</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1848" t="33333" r="11513" b="20265"/>
          <a:stretch>
            <a:fillRect/>
          </a:stretch>
        </p:blipFill>
        <p:spPr bwMode="auto">
          <a:xfrm>
            <a:off x="0" y="-1"/>
            <a:ext cx="12192000" cy="6858001"/>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r>
              <a:rPr lang="es-MX" sz="6000" i="1" dirty="0">
                <a:latin typeface="Book Antiqua" panose="02040602050305030304" pitchFamily="18" charset="0"/>
                <a:cs typeface="Aharoni" panose="02010803020104030203" pitchFamily="2" charset="-79"/>
              </a:rPr>
              <a:t>Estudios Sociales y Gestión Local</a:t>
            </a:r>
          </a:p>
        </p:txBody>
      </p:sp>
      <p:sp>
        <p:nvSpPr>
          <p:cNvPr id="4" name="CuadroTexto 3">
            <a:extLst>
              <a:ext uri="{FF2B5EF4-FFF2-40B4-BE49-F238E27FC236}">
                <a16:creationId xmlns:a16="http://schemas.microsoft.com/office/drawing/2014/main" id="{257E9E33-709C-4D5B-B82F-97450380007A}"/>
              </a:ext>
            </a:extLst>
          </p:cNvPr>
          <p:cNvSpPr txBox="1"/>
          <p:nvPr/>
        </p:nvSpPr>
        <p:spPr>
          <a:xfrm>
            <a:off x="2236842" y="1651471"/>
            <a:ext cx="3784131" cy="1815882"/>
          </a:xfrm>
          <a:prstGeom prst="rect">
            <a:avLst/>
          </a:prstGeom>
          <a:noFill/>
        </p:spPr>
        <p:txBody>
          <a:bodyPr wrap="square" rtlCol="0">
            <a:spAutoFit/>
          </a:bodyPr>
          <a:lstStyle/>
          <a:p>
            <a:r>
              <a:rPr lang="es-MX" sz="1400" b="1" spc="300" dirty="0">
                <a:solidFill>
                  <a:schemeClr val="accent6">
                    <a:lumMod val="75000"/>
                  </a:schemeClr>
                </a:solidFill>
              </a:rPr>
              <a:t>¿Qué es?</a:t>
            </a:r>
          </a:p>
          <a:p>
            <a:endParaRPr lang="es-MX" sz="1400" b="1" spc="300" dirty="0">
              <a:solidFill>
                <a:schemeClr val="accent6">
                  <a:lumMod val="75000"/>
                </a:schemeClr>
              </a:solidFill>
            </a:endParaRPr>
          </a:p>
          <a:p>
            <a:pPr algn="just"/>
            <a:r>
              <a:rPr lang="es-MX" sz="1400" dirty="0"/>
              <a:t>Profesional sensible hacia la diversidad de problemas sociales en México, y enfoca su acción de forma ética y responsable hacia los grupos sociales más vulnerables, con un fuerte compromiso con la búsqueda del bien común y el bienestar social.</a:t>
            </a:r>
          </a:p>
        </p:txBody>
      </p:sp>
      <p:sp>
        <p:nvSpPr>
          <p:cNvPr id="5" name="CuadroTexto 4">
            <a:extLst>
              <a:ext uri="{FF2B5EF4-FFF2-40B4-BE49-F238E27FC236}">
                <a16:creationId xmlns:a16="http://schemas.microsoft.com/office/drawing/2014/main" id="{764D3C44-15C1-403C-80DF-D64D0CF45C2D}"/>
              </a:ext>
            </a:extLst>
          </p:cNvPr>
          <p:cNvSpPr txBox="1"/>
          <p:nvPr/>
        </p:nvSpPr>
        <p:spPr>
          <a:xfrm>
            <a:off x="6437064" y="1648798"/>
            <a:ext cx="3784131" cy="2031325"/>
          </a:xfrm>
          <a:prstGeom prst="rect">
            <a:avLst/>
          </a:prstGeom>
          <a:noFill/>
        </p:spPr>
        <p:txBody>
          <a:bodyPr wrap="square" rtlCol="0">
            <a:spAutoFit/>
          </a:bodyPr>
          <a:lstStyle/>
          <a:p>
            <a:r>
              <a:rPr lang="es-MX" sz="1400" b="1" spc="300" dirty="0">
                <a:solidFill>
                  <a:schemeClr val="accent6">
                    <a:lumMod val="75000"/>
                  </a:schemeClr>
                </a:solidFill>
              </a:rPr>
              <a:t>¿Qué hace?</a:t>
            </a:r>
          </a:p>
          <a:p>
            <a:endParaRPr lang="es-MX" sz="1400" b="1" spc="300" dirty="0">
              <a:solidFill>
                <a:srgbClr val="00B0F0"/>
              </a:solidFill>
            </a:endParaRPr>
          </a:p>
          <a:p>
            <a:pPr algn="just"/>
            <a:r>
              <a:rPr lang="es-MX" sz="1400" dirty="0"/>
              <a:t>Tiene los conocimientos, habilidades y actitudes necesarios para comprender y proponer soluciones a problemáticas sociales, ámbitos locales, y para desarrollar proyectos sociales alternativos para mejorar la calidad de vida y el bienestar social, involucrando la participación de una diversidad de actores sociales.</a:t>
            </a:r>
          </a:p>
        </p:txBody>
      </p:sp>
      <p:sp>
        <p:nvSpPr>
          <p:cNvPr id="6" name="CuadroTexto 5">
            <a:extLst>
              <a:ext uri="{FF2B5EF4-FFF2-40B4-BE49-F238E27FC236}">
                <a16:creationId xmlns:a16="http://schemas.microsoft.com/office/drawing/2014/main" id="{7318EBDE-6533-4041-B3BD-1D54C77A9CEA}"/>
              </a:ext>
            </a:extLst>
          </p:cNvPr>
          <p:cNvSpPr txBox="1"/>
          <p:nvPr/>
        </p:nvSpPr>
        <p:spPr>
          <a:xfrm>
            <a:off x="422108" y="3583882"/>
            <a:ext cx="11240007" cy="1384995"/>
          </a:xfrm>
          <a:prstGeom prst="rect">
            <a:avLst/>
          </a:prstGeom>
          <a:noFill/>
        </p:spPr>
        <p:txBody>
          <a:bodyPr wrap="square" rtlCol="0">
            <a:spAutoFit/>
          </a:bodyPr>
          <a:lstStyle/>
          <a:p>
            <a:r>
              <a:rPr lang="es-MX" sz="1400" b="1" spc="300" dirty="0">
                <a:solidFill>
                  <a:schemeClr val="accent6">
                    <a:lumMod val="75000"/>
                  </a:schemeClr>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Puede ocupar espacios laborales en entidades ya sea públicas, privadas, de la sociedad civil u organismos comúnmente denominados de desarrollo, donde se requiera gestionar proyectos y programas sociales participativos y colaborar en el diseño, implementación, monitoreo o evaluación del programa y proyectos sociales. Se desempeña en la intervención y la acción social en ámbitos culturales, económicos, de expresión artística, de participación ciudadana o de solución de conflictos.</a:t>
            </a:r>
          </a:p>
        </p:txBody>
      </p:sp>
      <p:sp>
        <p:nvSpPr>
          <p:cNvPr id="7" name="CuadroTexto 6">
            <a:extLst>
              <a:ext uri="{FF2B5EF4-FFF2-40B4-BE49-F238E27FC236}">
                <a16:creationId xmlns:a16="http://schemas.microsoft.com/office/drawing/2014/main" id="{1290749C-C2E8-480E-8D5C-A6416135F54A}"/>
              </a:ext>
            </a:extLst>
          </p:cNvPr>
          <p:cNvSpPr txBox="1"/>
          <p:nvPr/>
        </p:nvSpPr>
        <p:spPr>
          <a:xfrm>
            <a:off x="422108" y="5085406"/>
            <a:ext cx="4557855" cy="738664"/>
          </a:xfrm>
          <a:prstGeom prst="rect">
            <a:avLst/>
          </a:prstGeom>
          <a:noFill/>
        </p:spPr>
        <p:txBody>
          <a:bodyPr wrap="square" rtlCol="0">
            <a:spAutoFit/>
          </a:bodyPr>
          <a:lstStyle/>
          <a:p>
            <a:r>
              <a:rPr lang="es-MX" sz="1400" b="1" spc="300" dirty="0">
                <a:solidFill>
                  <a:schemeClr val="accent6">
                    <a:lumMod val="75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Escuela Nacional de Estudios Superiores, Unidad Morelia</a:t>
            </a:r>
          </a:p>
        </p:txBody>
      </p:sp>
      <p:sp>
        <p:nvSpPr>
          <p:cNvPr id="8" name="Rectángulo 7">
            <a:extLst>
              <a:ext uri="{FF2B5EF4-FFF2-40B4-BE49-F238E27FC236}">
                <a16:creationId xmlns:a16="http://schemas.microsoft.com/office/drawing/2014/main" id="{7DEB2FAF-3EB1-47A9-86C3-E9D594033AFD}"/>
              </a:ext>
            </a:extLst>
          </p:cNvPr>
          <p:cNvSpPr/>
          <p:nvPr/>
        </p:nvSpPr>
        <p:spPr>
          <a:xfrm>
            <a:off x="4586578" y="4990108"/>
            <a:ext cx="3700971" cy="923330"/>
          </a:xfrm>
          <a:prstGeom prst="rect">
            <a:avLst/>
          </a:prstGeom>
        </p:spPr>
        <p:txBody>
          <a:bodyPr wrap="square">
            <a:spAutoFit/>
          </a:bodyPr>
          <a:lstStyle/>
          <a:p>
            <a:pPr algn="ctr"/>
            <a:r>
              <a:rPr lang="es-MX" b="1" u="sng" spc="300" dirty="0">
                <a:solidFill>
                  <a:srgbClr val="7030A0"/>
                </a:solidFill>
              </a:rPr>
              <a:t>IMPORTANTE</a:t>
            </a:r>
          </a:p>
          <a:p>
            <a:endParaRPr lang="es-MX" dirty="0">
              <a:solidFill>
                <a:srgbClr val="7030A0"/>
              </a:solidFill>
            </a:endParaRPr>
          </a:p>
          <a:p>
            <a:pPr marL="285750" indent="-285750" algn="ctr">
              <a:buFont typeface="Calibri" panose="020F0502020204030204" pitchFamily="34" charset="0"/>
              <a:buChar char="→"/>
            </a:pPr>
            <a:r>
              <a:rPr lang="es-MX" dirty="0">
                <a:solidFill>
                  <a:srgbClr val="7030A0"/>
                </a:solidFill>
              </a:rPr>
              <a:t>Carrera de Alta demanda</a:t>
            </a:r>
          </a:p>
        </p:txBody>
      </p:sp>
      <p:grpSp>
        <p:nvGrpSpPr>
          <p:cNvPr id="9" name="Grupo 8">
            <a:extLst>
              <a:ext uri="{FF2B5EF4-FFF2-40B4-BE49-F238E27FC236}">
                <a16:creationId xmlns:a16="http://schemas.microsoft.com/office/drawing/2014/main" id="{90B25A45-499C-4836-88FF-52042602D4EC}"/>
              </a:ext>
            </a:extLst>
          </p:cNvPr>
          <p:cNvGrpSpPr/>
          <p:nvPr/>
        </p:nvGrpSpPr>
        <p:grpSpPr>
          <a:xfrm>
            <a:off x="8649997" y="4963796"/>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73F72D98-8753-408F-A270-FCC3A4CC51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14D17B9A-F816-45B9-BF11-A0F98CCA0BC4}"/>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92D050"/>
                  </a:solidFill>
                  <a:effectLst>
                    <a:outerShdw blurRad="38100" dist="38100" dir="2700000" algn="tl">
                      <a:srgbClr val="000000">
                        <a:alpha val="43137"/>
                      </a:srgbClr>
                    </a:outerShdw>
                  </a:effectLst>
                </a:rPr>
                <a:t>INICIO</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41847" t="33902" r="11407" b="20265"/>
          <a:stretch>
            <a:fillRect/>
          </a:stretch>
        </p:blipFill>
        <p:spPr bwMode="auto">
          <a:xfrm>
            <a:off x="-1" y="0"/>
            <a:ext cx="12192001" cy="6858000"/>
          </a:xfrm>
          <a:prstGeom prst="rect">
            <a:avLst/>
          </a:prstGeom>
          <a:noFill/>
          <a:ln w="9525">
            <a:noFill/>
            <a:miter lim="800000"/>
            <a:headEnd/>
            <a:tailEnd/>
          </a:ln>
          <a:effectLst/>
        </p:spPr>
      </p:pic>
      <p:sp>
        <p:nvSpPr>
          <p:cNvPr id="2" name="1 Título"/>
          <p:cNvSpPr>
            <a:spLocks noGrp="1"/>
          </p:cNvSpPr>
          <p:nvPr>
            <p:ph type="title"/>
          </p:nvPr>
        </p:nvSpPr>
        <p:spPr>
          <a:xfrm>
            <a:off x="331493" y="106018"/>
            <a:ext cx="3387436" cy="1325563"/>
          </a:xfrm>
        </p:spPr>
        <p:txBody>
          <a:bodyPr>
            <a:normAutofit/>
          </a:bodyPr>
          <a:lstStyle/>
          <a:p>
            <a:r>
              <a:rPr lang="es-MX" sz="6000" i="1" dirty="0">
                <a:latin typeface="Book Antiqua" panose="02040602050305030304" pitchFamily="18" charset="0"/>
                <a:cs typeface="Aharoni" panose="02010803020104030203" pitchFamily="2" charset="-79"/>
              </a:rPr>
              <a:t>Geografía</a:t>
            </a:r>
          </a:p>
        </p:txBody>
      </p:sp>
      <p:sp>
        <p:nvSpPr>
          <p:cNvPr id="4" name="CuadroTexto 3">
            <a:extLst>
              <a:ext uri="{FF2B5EF4-FFF2-40B4-BE49-F238E27FC236}">
                <a16:creationId xmlns:a16="http://schemas.microsoft.com/office/drawing/2014/main" id="{3742D363-162A-41E1-B146-5F821D464DA9}"/>
              </a:ext>
            </a:extLst>
          </p:cNvPr>
          <p:cNvSpPr txBox="1"/>
          <p:nvPr/>
        </p:nvSpPr>
        <p:spPr>
          <a:xfrm>
            <a:off x="588707" y="1997186"/>
            <a:ext cx="3784131" cy="2246769"/>
          </a:xfrm>
          <a:prstGeom prst="rect">
            <a:avLst/>
          </a:prstGeom>
          <a:noFill/>
        </p:spPr>
        <p:txBody>
          <a:bodyPr wrap="square" rtlCol="0">
            <a:spAutoFit/>
          </a:bodyPr>
          <a:lstStyle/>
          <a:p>
            <a:r>
              <a:rPr lang="es-MX" sz="1400" b="1" spc="300" dirty="0">
                <a:solidFill>
                  <a:schemeClr val="accent5">
                    <a:lumMod val="75000"/>
                  </a:schemeClr>
                </a:solidFill>
              </a:rPr>
              <a:t>¿Qué es?</a:t>
            </a:r>
          </a:p>
          <a:p>
            <a:endParaRPr lang="es-MX" sz="1400" b="1" spc="300" dirty="0">
              <a:solidFill>
                <a:schemeClr val="accent6">
                  <a:lumMod val="75000"/>
                </a:schemeClr>
              </a:solidFill>
            </a:endParaRPr>
          </a:p>
          <a:p>
            <a:pPr algn="just"/>
            <a:r>
              <a:rPr lang="es-MX" sz="1400" dirty="0"/>
              <a:t>Profesionista que examina el espacio físico y social y participa en la planeación territorial y en el mejor aprovechamiento de los recursos naturales. Es muy importante su participación en la transformación de los espacios geográficos, urbanos, rurales y ambientales, para el uso racional de los recursos naturales y su conservación.</a:t>
            </a:r>
          </a:p>
        </p:txBody>
      </p:sp>
      <p:sp>
        <p:nvSpPr>
          <p:cNvPr id="5" name="CuadroTexto 4">
            <a:extLst>
              <a:ext uri="{FF2B5EF4-FFF2-40B4-BE49-F238E27FC236}">
                <a16:creationId xmlns:a16="http://schemas.microsoft.com/office/drawing/2014/main" id="{407A92B7-27EC-4956-B3E0-C7F74BEE42C3}"/>
              </a:ext>
            </a:extLst>
          </p:cNvPr>
          <p:cNvSpPr txBox="1"/>
          <p:nvPr/>
        </p:nvSpPr>
        <p:spPr>
          <a:xfrm>
            <a:off x="4556310" y="1030566"/>
            <a:ext cx="3784131" cy="2462213"/>
          </a:xfrm>
          <a:prstGeom prst="rect">
            <a:avLst/>
          </a:prstGeom>
          <a:noFill/>
        </p:spPr>
        <p:txBody>
          <a:bodyPr wrap="square" rtlCol="0">
            <a:spAutoFit/>
          </a:bodyPr>
          <a:lstStyle/>
          <a:p>
            <a:r>
              <a:rPr lang="es-MX" sz="1400" b="1" spc="300" dirty="0">
                <a:solidFill>
                  <a:schemeClr val="accent5">
                    <a:lumMod val="75000"/>
                  </a:schemeClr>
                </a:solidFill>
              </a:rPr>
              <a:t>¿Qué hace?</a:t>
            </a:r>
          </a:p>
          <a:p>
            <a:endParaRPr lang="es-MX" sz="1400" b="1" spc="300" dirty="0">
              <a:solidFill>
                <a:srgbClr val="00B0F0"/>
              </a:solidFill>
            </a:endParaRPr>
          </a:p>
          <a:p>
            <a:pPr algn="just"/>
            <a:r>
              <a:rPr lang="es-MX" sz="1400" dirty="0"/>
              <a:t>Es capaz de estudiar el espacio geográfico y las interacciones entre la naturaleza y la sociedad; plantear alternativas para futuros cambios que beneficien a la sociedad y al entorno, con el fin de lograr un mejor ordenamiento territorial, mostrando sensibilidad frente a las problemáticas sociales y ambientales y respeto hacia las diferentes culturas que se desarrollan en cada entorno.</a:t>
            </a:r>
          </a:p>
        </p:txBody>
      </p:sp>
      <p:sp>
        <p:nvSpPr>
          <p:cNvPr id="6" name="CuadroTexto 5">
            <a:extLst>
              <a:ext uri="{FF2B5EF4-FFF2-40B4-BE49-F238E27FC236}">
                <a16:creationId xmlns:a16="http://schemas.microsoft.com/office/drawing/2014/main" id="{9ECD58A9-FC92-4030-81D7-1D307B91132F}"/>
              </a:ext>
            </a:extLst>
          </p:cNvPr>
          <p:cNvSpPr txBox="1"/>
          <p:nvPr/>
        </p:nvSpPr>
        <p:spPr>
          <a:xfrm>
            <a:off x="8665842" y="1781742"/>
            <a:ext cx="3200757" cy="2462213"/>
          </a:xfrm>
          <a:prstGeom prst="rect">
            <a:avLst/>
          </a:prstGeom>
          <a:noFill/>
        </p:spPr>
        <p:txBody>
          <a:bodyPr wrap="square" rtlCol="0">
            <a:spAutoFit/>
          </a:bodyPr>
          <a:lstStyle/>
          <a:p>
            <a:r>
              <a:rPr lang="es-MX" sz="1400" b="1" spc="300" dirty="0">
                <a:solidFill>
                  <a:schemeClr val="accent5">
                    <a:lumMod val="75000"/>
                  </a:schemeClr>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Puede desempeñarse como docente o investigador(a) en diversas instituciones educativas, en la administración pública, organizaciones civiles o iniciativa privada en múltiples organismos que tienen a su cargo recursos naturales, cartografía, estudios ambientales o de población o planificación de territorios.</a:t>
            </a:r>
          </a:p>
        </p:txBody>
      </p:sp>
      <p:sp>
        <p:nvSpPr>
          <p:cNvPr id="7" name="CuadroTexto 6">
            <a:extLst>
              <a:ext uri="{FF2B5EF4-FFF2-40B4-BE49-F238E27FC236}">
                <a16:creationId xmlns:a16="http://schemas.microsoft.com/office/drawing/2014/main" id="{02AB0C04-1302-4FF2-AA8D-4A405C12F3A8}"/>
              </a:ext>
            </a:extLst>
          </p:cNvPr>
          <p:cNvSpPr txBox="1"/>
          <p:nvPr/>
        </p:nvSpPr>
        <p:spPr>
          <a:xfrm>
            <a:off x="5245626" y="3763689"/>
            <a:ext cx="2405498" cy="738664"/>
          </a:xfrm>
          <a:prstGeom prst="rect">
            <a:avLst/>
          </a:prstGeom>
          <a:noFill/>
        </p:spPr>
        <p:txBody>
          <a:bodyPr wrap="square" rtlCol="0">
            <a:spAutoFit/>
          </a:bodyPr>
          <a:lstStyle/>
          <a:p>
            <a:r>
              <a:rPr lang="es-MX" sz="1400" b="1" spc="300" dirty="0">
                <a:solidFill>
                  <a:schemeClr val="accent5">
                    <a:lumMod val="75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Filosofía y Letras</a:t>
            </a:r>
          </a:p>
        </p:txBody>
      </p:sp>
      <p:sp>
        <p:nvSpPr>
          <p:cNvPr id="8" name="Rectángulo 7">
            <a:extLst>
              <a:ext uri="{FF2B5EF4-FFF2-40B4-BE49-F238E27FC236}">
                <a16:creationId xmlns:a16="http://schemas.microsoft.com/office/drawing/2014/main" id="{263EA6F3-626B-4E75-BACE-2635A83E4FD7}"/>
              </a:ext>
            </a:extLst>
          </p:cNvPr>
          <p:cNvSpPr/>
          <p:nvPr/>
        </p:nvSpPr>
        <p:spPr>
          <a:xfrm>
            <a:off x="331493" y="4689982"/>
            <a:ext cx="3700971" cy="1200329"/>
          </a:xfrm>
          <a:prstGeom prst="rect">
            <a:avLst/>
          </a:prstGeom>
        </p:spPr>
        <p:txBody>
          <a:bodyPr wrap="square">
            <a:spAutoFit/>
          </a:bodyPr>
          <a:lstStyle/>
          <a:p>
            <a:pPr algn="ctr"/>
            <a:r>
              <a:rPr lang="es-MX" b="1" u="sng" spc="300" dirty="0">
                <a:solidFill>
                  <a:srgbClr val="002060"/>
                </a:solidFill>
              </a:rPr>
              <a:t>IMPORTANTE</a:t>
            </a:r>
          </a:p>
          <a:p>
            <a:endParaRPr lang="es-MX" dirty="0">
              <a:solidFill>
                <a:srgbClr val="002060"/>
              </a:solidFill>
            </a:endParaRPr>
          </a:p>
          <a:p>
            <a:pPr marL="285750" indent="-285750" algn="ctr">
              <a:buFont typeface="Calibri" panose="020F0502020204030204" pitchFamily="34" charset="0"/>
              <a:buChar char="→"/>
            </a:pPr>
            <a:r>
              <a:rPr lang="es-MX" dirty="0">
                <a:solidFill>
                  <a:srgbClr val="002060"/>
                </a:solidFill>
              </a:rPr>
              <a:t> Cuenta también con modalidad a distancia y/o abierta​</a:t>
            </a:r>
          </a:p>
        </p:txBody>
      </p:sp>
      <p:grpSp>
        <p:nvGrpSpPr>
          <p:cNvPr id="9" name="Grupo 8">
            <a:extLst>
              <a:ext uri="{FF2B5EF4-FFF2-40B4-BE49-F238E27FC236}">
                <a16:creationId xmlns:a16="http://schemas.microsoft.com/office/drawing/2014/main" id="{86A7E24B-2619-4FAC-95CF-6DF09F2D0EDA}"/>
              </a:ext>
            </a:extLst>
          </p:cNvPr>
          <p:cNvGrpSpPr/>
          <p:nvPr/>
        </p:nvGrpSpPr>
        <p:grpSpPr>
          <a:xfrm>
            <a:off x="9575212" y="4502353"/>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50A104BD-1E91-4D0D-90CC-BC19C39E17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64376AF6-125C-4CAA-90ED-024269836C9B}"/>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6">
                      <a:lumMod val="60000"/>
                      <a:lumOff val="40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41954" t="33523" r="11832" b="20076"/>
          <a:stretch>
            <a:fillRect/>
          </a:stretch>
        </p:blipFill>
        <p:spPr bwMode="auto">
          <a:xfrm>
            <a:off x="0" y="0"/>
            <a:ext cx="12192000" cy="6858000"/>
          </a:xfrm>
          <a:prstGeom prst="rect">
            <a:avLst/>
          </a:prstGeom>
          <a:noFill/>
          <a:ln w="9525">
            <a:noFill/>
            <a:miter lim="800000"/>
            <a:headEnd/>
            <a:tailEnd/>
          </a:ln>
          <a:effectLst/>
        </p:spPr>
      </p:pic>
      <p:sp>
        <p:nvSpPr>
          <p:cNvPr id="2" name="1 Título"/>
          <p:cNvSpPr>
            <a:spLocks noGrp="1"/>
          </p:cNvSpPr>
          <p:nvPr>
            <p:ph type="title"/>
          </p:nvPr>
        </p:nvSpPr>
        <p:spPr>
          <a:xfrm>
            <a:off x="8687893" y="415700"/>
            <a:ext cx="3241964" cy="1325563"/>
          </a:xfrm>
        </p:spPr>
        <p:txBody>
          <a:bodyPr>
            <a:noAutofit/>
          </a:bodyPr>
          <a:lstStyle/>
          <a:p>
            <a:r>
              <a:rPr lang="es-MX" sz="6000" i="1" dirty="0">
                <a:latin typeface="Book Antiqua" panose="02040602050305030304" pitchFamily="18" charset="0"/>
                <a:cs typeface="Aharoni" panose="02010803020104030203" pitchFamily="2" charset="-79"/>
              </a:rPr>
              <a:t>Geografía </a:t>
            </a:r>
            <a:br>
              <a:rPr lang="es-MX" sz="6000" i="1" dirty="0">
                <a:latin typeface="Book Antiqua" panose="02040602050305030304" pitchFamily="18" charset="0"/>
                <a:cs typeface="Aharoni" panose="02010803020104030203" pitchFamily="2" charset="-79"/>
              </a:rPr>
            </a:br>
            <a:r>
              <a:rPr lang="es-MX" sz="6000" i="1" dirty="0">
                <a:latin typeface="Book Antiqua" panose="02040602050305030304" pitchFamily="18" charset="0"/>
                <a:cs typeface="Aharoni" panose="02010803020104030203" pitchFamily="2" charset="-79"/>
              </a:rPr>
              <a:t>Aplicada</a:t>
            </a:r>
          </a:p>
        </p:txBody>
      </p:sp>
      <p:sp>
        <p:nvSpPr>
          <p:cNvPr id="4" name="CuadroTexto 3">
            <a:extLst>
              <a:ext uri="{FF2B5EF4-FFF2-40B4-BE49-F238E27FC236}">
                <a16:creationId xmlns:a16="http://schemas.microsoft.com/office/drawing/2014/main" id="{93851292-E44D-4A13-9BB4-5B67217D93E9}"/>
              </a:ext>
            </a:extLst>
          </p:cNvPr>
          <p:cNvSpPr txBox="1"/>
          <p:nvPr/>
        </p:nvSpPr>
        <p:spPr>
          <a:xfrm>
            <a:off x="632044" y="285308"/>
            <a:ext cx="7822639" cy="1169551"/>
          </a:xfrm>
          <a:prstGeom prst="rect">
            <a:avLst/>
          </a:prstGeom>
          <a:noFill/>
        </p:spPr>
        <p:txBody>
          <a:bodyPr wrap="square" rtlCol="0">
            <a:spAutoFit/>
          </a:bodyPr>
          <a:lstStyle/>
          <a:p>
            <a:r>
              <a:rPr lang="es-MX" sz="1400" b="1" spc="300" dirty="0">
                <a:solidFill>
                  <a:srgbClr val="FFC000"/>
                </a:solidFill>
              </a:rPr>
              <a:t>¿Qué es?</a:t>
            </a:r>
          </a:p>
          <a:p>
            <a:endParaRPr lang="es-MX" sz="1400" b="1" spc="300" dirty="0">
              <a:solidFill>
                <a:schemeClr val="accent6">
                  <a:lumMod val="75000"/>
                </a:schemeClr>
              </a:solidFill>
            </a:endParaRPr>
          </a:p>
          <a:p>
            <a:pPr algn="just"/>
            <a:r>
              <a:rPr lang="es-MX" sz="1400" dirty="0"/>
              <a:t>Disciplina que analiza los procesos derivados de la interacción entre los componentes natural, sociocultural, económico y político sobre el espacio terrestre, a través del tiempo y a distintas escalas: global, nacional, regional y local.</a:t>
            </a:r>
          </a:p>
        </p:txBody>
      </p:sp>
      <p:sp>
        <p:nvSpPr>
          <p:cNvPr id="5" name="CuadroTexto 4">
            <a:extLst>
              <a:ext uri="{FF2B5EF4-FFF2-40B4-BE49-F238E27FC236}">
                <a16:creationId xmlns:a16="http://schemas.microsoft.com/office/drawing/2014/main" id="{6BB0BE0F-6559-4564-B1C3-FED0D56367AF}"/>
              </a:ext>
            </a:extLst>
          </p:cNvPr>
          <p:cNvSpPr txBox="1"/>
          <p:nvPr/>
        </p:nvSpPr>
        <p:spPr>
          <a:xfrm>
            <a:off x="632044" y="1668028"/>
            <a:ext cx="11184818" cy="1600438"/>
          </a:xfrm>
          <a:prstGeom prst="rect">
            <a:avLst/>
          </a:prstGeom>
          <a:noFill/>
        </p:spPr>
        <p:txBody>
          <a:bodyPr wrap="square" rtlCol="0">
            <a:spAutoFit/>
          </a:bodyPr>
          <a:lstStyle/>
          <a:p>
            <a:r>
              <a:rPr lang="es-MX" sz="1400" b="1" spc="300" dirty="0">
                <a:solidFill>
                  <a:srgbClr val="FFC000"/>
                </a:solidFill>
              </a:rPr>
              <a:t>¿Qué hace?</a:t>
            </a:r>
          </a:p>
          <a:p>
            <a:endParaRPr lang="es-MX" sz="1400" b="1" spc="300" dirty="0">
              <a:solidFill>
                <a:srgbClr val="00B0F0"/>
              </a:solidFill>
            </a:endParaRPr>
          </a:p>
          <a:p>
            <a:pPr algn="just"/>
            <a:r>
              <a:rPr lang="es-MX" sz="1400" dirty="0"/>
              <a:t>Diseña, dirige y gestiona proyectos enfocados hacia la planeación regional, municipal, urbana y local, al ordenamiento territorial y ambiental a diferentes escalas, al manejo de los recursos naturales y la conservación de la biodiversidad, a la gestión de Áreas Naturales Protegidas y Reservas de la Biósfera, al manejo integral de espacios costeros, a la planeación de espacios turísticos, a la prevención y gestión de riesgos y desastres, así como a apoyar la elaboración de políticas públicas mediante estudios urbano-regionales y socioeconómicos, programas de desarrollo regional, ordenamientos territoriales y ambientales.</a:t>
            </a:r>
          </a:p>
        </p:txBody>
      </p:sp>
      <p:sp>
        <p:nvSpPr>
          <p:cNvPr id="6" name="CuadroTexto 5">
            <a:extLst>
              <a:ext uri="{FF2B5EF4-FFF2-40B4-BE49-F238E27FC236}">
                <a16:creationId xmlns:a16="http://schemas.microsoft.com/office/drawing/2014/main" id="{8500178D-B168-4AD6-9BA9-BEF3BBFB5526}"/>
              </a:ext>
            </a:extLst>
          </p:cNvPr>
          <p:cNvSpPr txBox="1"/>
          <p:nvPr/>
        </p:nvSpPr>
        <p:spPr>
          <a:xfrm>
            <a:off x="632044" y="3481635"/>
            <a:ext cx="11001582" cy="1169551"/>
          </a:xfrm>
          <a:prstGeom prst="rect">
            <a:avLst/>
          </a:prstGeom>
          <a:noFill/>
        </p:spPr>
        <p:txBody>
          <a:bodyPr wrap="square" rtlCol="0">
            <a:spAutoFit/>
          </a:bodyPr>
          <a:lstStyle/>
          <a:p>
            <a:r>
              <a:rPr lang="es-MX" sz="1400" b="1" spc="300" dirty="0">
                <a:solidFill>
                  <a:srgbClr val="FFC000"/>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Trabaja en los sectores públicos en organizaciones gubernamentales, federales y estatales de planeación urbana, regional y ambiental. Además, en el sector privado dentro de consultoras, empresas turísticas, o bien, en organizaciones no gubernamentales, organismos internacionales o instituciones académicas. </a:t>
            </a:r>
          </a:p>
        </p:txBody>
      </p:sp>
      <p:sp>
        <p:nvSpPr>
          <p:cNvPr id="7" name="CuadroTexto 6">
            <a:extLst>
              <a:ext uri="{FF2B5EF4-FFF2-40B4-BE49-F238E27FC236}">
                <a16:creationId xmlns:a16="http://schemas.microsoft.com/office/drawing/2014/main" id="{D1157006-A4A2-4F4D-A1B3-A162D8F7D0FE}"/>
              </a:ext>
            </a:extLst>
          </p:cNvPr>
          <p:cNvSpPr txBox="1"/>
          <p:nvPr/>
        </p:nvSpPr>
        <p:spPr>
          <a:xfrm>
            <a:off x="632044" y="4864355"/>
            <a:ext cx="3489790" cy="1384995"/>
          </a:xfrm>
          <a:prstGeom prst="rect">
            <a:avLst/>
          </a:prstGeom>
          <a:noFill/>
        </p:spPr>
        <p:txBody>
          <a:bodyPr wrap="square" rtlCol="0">
            <a:spAutoFit/>
          </a:bodyPr>
          <a:lstStyle/>
          <a:p>
            <a:r>
              <a:rPr lang="es-MX" sz="1400" b="1" spc="300" dirty="0">
                <a:solidFill>
                  <a:srgbClr val="FFC000"/>
                </a:solidFill>
              </a:rPr>
              <a:t>¿​Dónde se estudia?</a:t>
            </a:r>
          </a:p>
          <a:p>
            <a:endParaRPr lang="es-MX" sz="1400" b="1" spc="300" dirty="0">
              <a:solidFill>
                <a:srgbClr val="993366"/>
              </a:solidFill>
            </a:endParaRPr>
          </a:p>
          <a:p>
            <a:r>
              <a:rPr lang="es-MX" sz="1400" dirty="0">
                <a:cs typeface="Times New Roman" panose="02020603050405020304" pitchFamily="18" charset="0"/>
              </a:rPr>
              <a:t>Escuela Nacional de Ciencias de la Tierra</a:t>
            </a:r>
          </a:p>
          <a:p>
            <a:endParaRPr lang="es-MX" sz="1400" dirty="0">
              <a:cs typeface="Times New Roman" panose="02020603050405020304" pitchFamily="18" charset="0"/>
            </a:endParaRPr>
          </a:p>
          <a:p>
            <a:r>
              <a:rPr lang="es-MX" sz="1400" dirty="0">
                <a:cs typeface="Times New Roman" panose="02020603050405020304" pitchFamily="18" charset="0"/>
              </a:rPr>
              <a:t>Escuela Nacional de Estudios Superiores, Unidad Mérida</a:t>
            </a:r>
          </a:p>
        </p:txBody>
      </p:sp>
      <p:grpSp>
        <p:nvGrpSpPr>
          <p:cNvPr id="8" name="Grupo 7">
            <a:extLst>
              <a:ext uri="{FF2B5EF4-FFF2-40B4-BE49-F238E27FC236}">
                <a16:creationId xmlns:a16="http://schemas.microsoft.com/office/drawing/2014/main" id="{8575D8E2-5565-422D-9865-AB2C81BFF4CA}"/>
              </a:ext>
            </a:extLst>
          </p:cNvPr>
          <p:cNvGrpSpPr/>
          <p:nvPr/>
        </p:nvGrpSpPr>
        <p:grpSpPr>
          <a:xfrm>
            <a:off x="9392332" y="4900497"/>
            <a:ext cx="1833087" cy="1391447"/>
            <a:chOff x="468097" y="5173119"/>
            <a:chExt cx="1833087" cy="1391447"/>
          </a:xfrm>
        </p:grpSpPr>
        <p:pic>
          <p:nvPicPr>
            <p:cNvPr id="9" name="Gráfico 8" descr="Huellas de animal">
              <a:hlinkClick r:id="rId3" action="ppaction://hlinksldjump"/>
              <a:extLst>
                <a:ext uri="{FF2B5EF4-FFF2-40B4-BE49-F238E27FC236}">
                  <a16:creationId xmlns:a16="http://schemas.microsoft.com/office/drawing/2014/main" id="{CA86532A-C0FA-4D43-AE3E-A495D0E50B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0" name="CuadroTexto 9">
              <a:hlinkClick r:id="rId3" action="ppaction://hlinksldjump"/>
              <a:extLst>
                <a:ext uri="{FF2B5EF4-FFF2-40B4-BE49-F238E27FC236}">
                  <a16:creationId xmlns:a16="http://schemas.microsoft.com/office/drawing/2014/main" id="{7F9FB8FB-0517-4A4C-BA5F-509F13A9BDC7}"/>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FFC000"/>
                  </a:solidFill>
                  <a:effectLst>
                    <a:outerShdw blurRad="38100" dist="38100" dir="2700000" algn="tl">
                      <a:srgbClr val="000000">
                        <a:alpha val="43137"/>
                      </a:srgbClr>
                    </a:outerShdw>
                  </a:effectLst>
                </a:rPr>
                <a:t>INICIO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FAEC25-CF74-4824-8730-A3346CAD0497}"/>
              </a:ext>
            </a:extLst>
          </p:cNvPr>
          <p:cNvPicPr>
            <a:picLocks noChangeAspect="1"/>
          </p:cNvPicPr>
          <p:nvPr/>
        </p:nvPicPr>
        <p:blipFill rotWithShape="1">
          <a:blip r:embed="rId2"/>
          <a:srcRect l="41732" t="33192" r="11610" b="20586"/>
          <a:stretch/>
        </p:blipFill>
        <p:spPr>
          <a:xfrm>
            <a:off x="-168696" y="-99392"/>
            <a:ext cx="12529392" cy="7056784"/>
          </a:xfrm>
          <a:prstGeom prst="rect">
            <a:avLst/>
          </a:prstGeom>
          <a:ln>
            <a:noFill/>
          </a:ln>
          <a:effectLst>
            <a:softEdge rad="112500"/>
          </a:effectLst>
        </p:spPr>
      </p:pic>
      <p:sp>
        <p:nvSpPr>
          <p:cNvPr id="5" name="CuadroTexto 4">
            <a:extLst>
              <a:ext uri="{FF2B5EF4-FFF2-40B4-BE49-F238E27FC236}">
                <a16:creationId xmlns:a16="http://schemas.microsoft.com/office/drawing/2014/main" id="{8ADB281D-9050-455B-B0DA-A4F8945C9C68}"/>
              </a:ext>
            </a:extLst>
          </p:cNvPr>
          <p:cNvSpPr txBox="1"/>
          <p:nvPr/>
        </p:nvSpPr>
        <p:spPr>
          <a:xfrm>
            <a:off x="1775520" y="260648"/>
            <a:ext cx="8640960" cy="6278642"/>
          </a:xfrm>
          <a:prstGeom prst="rect">
            <a:avLst/>
          </a:prstGeom>
          <a:noFill/>
        </p:spPr>
        <p:txBody>
          <a:bodyPr wrap="square" rtlCol="0">
            <a:spAutoFit/>
          </a:bodyPr>
          <a:lstStyle/>
          <a:p>
            <a:pPr algn="ctr"/>
            <a:r>
              <a:rPr lang="es-MX" sz="2400" b="1" dirty="0">
                <a:solidFill>
                  <a:schemeClr val="bg1"/>
                </a:solidFill>
                <a:cs typeface="Angsana New" panose="020B0502040204020203" pitchFamily="18" charset="-34"/>
              </a:rPr>
              <a:t>Presentación</a:t>
            </a:r>
          </a:p>
          <a:p>
            <a:pPr algn="just"/>
            <a:endParaRPr lang="es-MX" dirty="0">
              <a:solidFill>
                <a:schemeClr val="bg1"/>
              </a:solidFill>
            </a:endParaRPr>
          </a:p>
          <a:p>
            <a:pPr algn="just"/>
            <a:r>
              <a:rPr lang="es-MX" dirty="0">
                <a:solidFill>
                  <a:schemeClr val="bg1"/>
                </a:solidFill>
                <a:cs typeface="Angsana New" panose="02020603050405020304" pitchFamily="18" charset="-34"/>
              </a:rPr>
              <a:t>Esta guía tiene como propósito brindarte como estudiante del CCH,  una panorámica  general de las licenciaturas que ofrece la Universidad Nacional Autónoma de México en sus diferentes sedes.​</a:t>
            </a:r>
          </a:p>
          <a:p>
            <a:pPr algn="just"/>
            <a:endParaRPr lang="es-MX" dirty="0">
              <a:solidFill>
                <a:schemeClr val="bg1"/>
              </a:solidFill>
              <a:cs typeface="Angsana New" panose="02020603050405020304" pitchFamily="18" charset="-34"/>
            </a:endParaRPr>
          </a:p>
          <a:p>
            <a:pPr algn="just"/>
            <a:endParaRPr lang="es-MX" dirty="0">
              <a:solidFill>
                <a:schemeClr val="bg1"/>
              </a:solidFill>
              <a:cs typeface="Angsana New" panose="02020603050405020304" pitchFamily="18" charset="-34"/>
            </a:endParaRPr>
          </a:p>
          <a:p>
            <a:pPr algn="just"/>
            <a:r>
              <a:rPr lang="es-MX" dirty="0">
                <a:solidFill>
                  <a:schemeClr val="bg1"/>
                </a:solidFill>
                <a:cs typeface="Angsana New" panose="02020603050405020304" pitchFamily="18" charset="-34"/>
              </a:rPr>
              <a:t>Te  ofrecemos información de cada licenciatura, de las actividades, conocimientos y habilidades que se desarrollan durante la misma, además del campo de trabajo en el que te puedes desempeñar como profesionista.​</a:t>
            </a:r>
          </a:p>
          <a:p>
            <a:pPr algn="just"/>
            <a:endParaRPr lang="es-MX" dirty="0">
              <a:solidFill>
                <a:schemeClr val="bg1"/>
              </a:solidFill>
              <a:cs typeface="Angsana New" panose="02020603050405020304" pitchFamily="18" charset="-34"/>
            </a:endParaRPr>
          </a:p>
          <a:p>
            <a:pPr algn="just"/>
            <a:endParaRPr lang="es-MX" dirty="0">
              <a:solidFill>
                <a:schemeClr val="bg1"/>
              </a:solidFill>
              <a:cs typeface="Angsana New" panose="02020603050405020304" pitchFamily="18" charset="-34"/>
            </a:endParaRPr>
          </a:p>
          <a:p>
            <a:pPr algn="just"/>
            <a:r>
              <a:rPr lang="es-MX" dirty="0">
                <a:solidFill>
                  <a:schemeClr val="bg1"/>
                </a:solidFill>
                <a:cs typeface="Angsana New" panose="02020603050405020304" pitchFamily="18" charset="-34"/>
              </a:rPr>
              <a:t>Algunas licenciaturas tienen prerrequisitos,  son de ingreso indirecto o se imparten en sedes foráneas de la UNAM, por lo que deberás consultar los requisitos adicionales de ingreso antes de hacer la elección. Además, si estás interesado en profundizar en los contenidos de alguna licenciatura y conocer  su plan de estudios, te recomendamos  consultar el siguiente enlace:​</a:t>
            </a:r>
          </a:p>
          <a:p>
            <a:pPr algn="just"/>
            <a:endParaRPr lang="es-MX" dirty="0">
              <a:solidFill>
                <a:schemeClr val="bg1"/>
              </a:solidFill>
              <a:cs typeface="Angsana New" panose="02020603050405020304" pitchFamily="18" charset="-34"/>
            </a:endParaRPr>
          </a:p>
          <a:p>
            <a:pPr algn="ctr"/>
            <a:r>
              <a:rPr lang="es-MX" b="1" u="sng" dirty="0">
                <a:solidFill>
                  <a:schemeClr val="accent5">
                    <a:lumMod val="75000"/>
                  </a:schemeClr>
                </a:solidFill>
                <a:cs typeface="Angsana New" panose="02020603050405020304" pitchFamily="18" charset="-34"/>
                <a:hlinkClick r:id="rId3">
                  <a:extLst>
                    <a:ext uri="{A12FA001-AC4F-418D-AE19-62706E023703}">
                      <ahyp:hlinkClr xmlns:ahyp="http://schemas.microsoft.com/office/drawing/2018/hyperlinkcolor" val="tx"/>
                    </a:ext>
                  </a:extLst>
                </a:hlinkClick>
              </a:rPr>
              <a:t>http://oferta.unam.mx/</a:t>
            </a:r>
            <a:endParaRPr lang="es-MX" b="1" u="sng" dirty="0">
              <a:solidFill>
                <a:schemeClr val="accent5">
                  <a:lumMod val="75000"/>
                </a:schemeClr>
              </a:solidFill>
              <a:cs typeface="Angsana New" panose="02020603050405020304" pitchFamily="18" charset="-34"/>
            </a:endParaRPr>
          </a:p>
          <a:p>
            <a:pPr algn="just"/>
            <a:endParaRPr lang="es-MX" u="sng" dirty="0">
              <a:solidFill>
                <a:schemeClr val="bg1"/>
              </a:solidFill>
              <a:cs typeface="Angsana New" panose="02020603050405020304" pitchFamily="18" charset="-34"/>
            </a:endParaRPr>
          </a:p>
          <a:p>
            <a:pPr algn="just"/>
            <a:r>
              <a:rPr lang="es-MX" dirty="0">
                <a:solidFill>
                  <a:schemeClr val="bg1"/>
                </a:solidFill>
                <a:cs typeface="Angsana New" panose="02020603050405020304" pitchFamily="18" charset="-34"/>
              </a:rPr>
              <a:t>También puedes acudir al Departamento de Psicopedagogía del plantel a solicitar la orientación correspondiente.​</a:t>
            </a:r>
          </a:p>
        </p:txBody>
      </p:sp>
    </p:spTree>
    <p:extLst>
      <p:ext uri="{BB962C8B-B14F-4D97-AF65-F5344CB8AC3E}">
        <p14:creationId xmlns:p14="http://schemas.microsoft.com/office/powerpoint/2010/main" val="360175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41954" t="33712" r="11620" b="19886"/>
          <a:stretch>
            <a:fillRect/>
          </a:stretch>
        </p:blipFill>
        <p:spPr bwMode="auto">
          <a:xfrm>
            <a:off x="-12440" y="0"/>
            <a:ext cx="12204440" cy="6858000"/>
          </a:xfrm>
          <a:prstGeom prst="rect">
            <a:avLst/>
          </a:prstGeom>
          <a:noFill/>
          <a:ln w="9525">
            <a:noFill/>
            <a:miter lim="800000"/>
            <a:headEnd/>
            <a:tailEnd/>
          </a:ln>
          <a:effectLst/>
        </p:spPr>
      </p:pic>
      <p:sp>
        <p:nvSpPr>
          <p:cNvPr id="2" name="1 Título"/>
          <p:cNvSpPr>
            <a:spLocks noGrp="1"/>
          </p:cNvSpPr>
          <p:nvPr>
            <p:ph type="title"/>
          </p:nvPr>
        </p:nvSpPr>
        <p:spPr>
          <a:xfrm>
            <a:off x="0" y="0"/>
            <a:ext cx="3865418" cy="1325563"/>
          </a:xfrm>
        </p:spPr>
        <p:txBody>
          <a:bodyPr>
            <a:normAutofit/>
          </a:bodyPr>
          <a:lstStyle/>
          <a:p>
            <a:r>
              <a:rPr lang="es-MX" sz="6000" i="1" dirty="0">
                <a:latin typeface="Book Antiqua" panose="02040602050305030304" pitchFamily="18" charset="0"/>
                <a:cs typeface="Aharoni" panose="02010803020104030203" pitchFamily="2" charset="-79"/>
              </a:rPr>
              <a:t>Informática</a:t>
            </a:r>
          </a:p>
        </p:txBody>
      </p:sp>
      <p:sp>
        <p:nvSpPr>
          <p:cNvPr id="4" name="CuadroTexto 3">
            <a:extLst>
              <a:ext uri="{FF2B5EF4-FFF2-40B4-BE49-F238E27FC236}">
                <a16:creationId xmlns:a16="http://schemas.microsoft.com/office/drawing/2014/main" id="{56C91501-91D2-4894-916D-567F20C39331}"/>
              </a:ext>
            </a:extLst>
          </p:cNvPr>
          <p:cNvSpPr txBox="1"/>
          <p:nvPr/>
        </p:nvSpPr>
        <p:spPr>
          <a:xfrm>
            <a:off x="3993736" y="217531"/>
            <a:ext cx="6303816" cy="1169551"/>
          </a:xfrm>
          <a:prstGeom prst="rect">
            <a:avLst/>
          </a:prstGeom>
          <a:noFill/>
        </p:spPr>
        <p:txBody>
          <a:bodyPr wrap="square" rtlCol="0">
            <a:spAutoFit/>
          </a:bodyPr>
          <a:lstStyle/>
          <a:p>
            <a:r>
              <a:rPr lang="es-MX" sz="1400" b="1" spc="300" dirty="0">
                <a:solidFill>
                  <a:srgbClr val="002060"/>
                </a:solidFill>
              </a:rPr>
              <a:t>¿Qué es?</a:t>
            </a:r>
          </a:p>
          <a:p>
            <a:endParaRPr lang="es-MX" sz="1400" b="1" spc="300" dirty="0">
              <a:solidFill>
                <a:schemeClr val="accent6">
                  <a:lumMod val="75000"/>
                </a:schemeClr>
              </a:solidFill>
            </a:endParaRPr>
          </a:p>
          <a:p>
            <a:pPr algn="just"/>
            <a:r>
              <a:rPr lang="es-MX" sz="1400" dirty="0"/>
              <a:t>Tiene como objetivo formar profesionales capaces de crear y utilizar tecnologías de información y comunicación para resolver los problemas de información en las organizaciones.</a:t>
            </a:r>
          </a:p>
        </p:txBody>
      </p:sp>
      <p:sp>
        <p:nvSpPr>
          <p:cNvPr id="5" name="CuadroTexto 4">
            <a:extLst>
              <a:ext uri="{FF2B5EF4-FFF2-40B4-BE49-F238E27FC236}">
                <a16:creationId xmlns:a16="http://schemas.microsoft.com/office/drawing/2014/main" id="{140F3625-347F-4B30-84FB-2AC6A3E38004}"/>
              </a:ext>
            </a:extLst>
          </p:cNvPr>
          <p:cNvSpPr txBox="1"/>
          <p:nvPr/>
        </p:nvSpPr>
        <p:spPr>
          <a:xfrm>
            <a:off x="320709" y="1325563"/>
            <a:ext cx="11184818" cy="954107"/>
          </a:xfrm>
          <a:prstGeom prst="rect">
            <a:avLst/>
          </a:prstGeom>
          <a:noFill/>
        </p:spPr>
        <p:txBody>
          <a:bodyPr wrap="square" rtlCol="0">
            <a:spAutoFit/>
          </a:bodyPr>
          <a:lstStyle/>
          <a:p>
            <a:r>
              <a:rPr lang="es-MX" sz="1400" b="1" spc="300" dirty="0">
                <a:solidFill>
                  <a:srgbClr val="002060"/>
                </a:solidFill>
              </a:rPr>
              <a:t>¿Qué hace?</a:t>
            </a:r>
          </a:p>
          <a:p>
            <a:endParaRPr lang="es-MX" sz="1400" b="1" spc="300" dirty="0">
              <a:solidFill>
                <a:srgbClr val="00B0F0"/>
              </a:solidFill>
            </a:endParaRPr>
          </a:p>
          <a:p>
            <a:pPr algn="just"/>
            <a:r>
              <a:rPr lang="es-MX" sz="1400" dirty="0"/>
              <a:t>Vincula las áreas de la organización con la tecnología de información, aplicando el proceso administrativo y satisfaciendo así las necesidades organizacionales relativas al uso y empleo de la información. </a:t>
            </a:r>
          </a:p>
        </p:txBody>
      </p:sp>
      <p:sp>
        <p:nvSpPr>
          <p:cNvPr id="6" name="CuadroTexto 5">
            <a:extLst>
              <a:ext uri="{FF2B5EF4-FFF2-40B4-BE49-F238E27FC236}">
                <a16:creationId xmlns:a16="http://schemas.microsoft.com/office/drawing/2014/main" id="{66E61644-BAAC-4AE9-AAD8-0082BC23E7FE}"/>
              </a:ext>
            </a:extLst>
          </p:cNvPr>
          <p:cNvSpPr txBox="1"/>
          <p:nvPr/>
        </p:nvSpPr>
        <p:spPr>
          <a:xfrm>
            <a:off x="1291736" y="2450344"/>
            <a:ext cx="10440719" cy="954107"/>
          </a:xfrm>
          <a:prstGeom prst="rect">
            <a:avLst/>
          </a:prstGeom>
          <a:noFill/>
        </p:spPr>
        <p:txBody>
          <a:bodyPr wrap="square" rtlCol="0">
            <a:spAutoFit/>
          </a:bodyPr>
          <a:lstStyle/>
          <a:p>
            <a:r>
              <a:rPr lang="es-MX" sz="1400" b="1" spc="300" dirty="0">
                <a:solidFill>
                  <a:srgbClr val="002060"/>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Puede desarrollarse en el sector privado y público. Empresas bancarias, comerciales y de servicios, así como en el Gobierno Federal y entidades que la componen, gobiernos estatales y municipales, organismos descentralizados y empresas paraestatales.</a:t>
            </a:r>
          </a:p>
        </p:txBody>
      </p:sp>
      <p:sp>
        <p:nvSpPr>
          <p:cNvPr id="7" name="CuadroTexto 6">
            <a:extLst>
              <a:ext uri="{FF2B5EF4-FFF2-40B4-BE49-F238E27FC236}">
                <a16:creationId xmlns:a16="http://schemas.microsoft.com/office/drawing/2014/main" id="{CF0994BF-B7ED-42E3-BFDD-9126E691D78E}"/>
              </a:ext>
            </a:extLst>
          </p:cNvPr>
          <p:cNvSpPr txBox="1"/>
          <p:nvPr/>
        </p:nvSpPr>
        <p:spPr>
          <a:xfrm>
            <a:off x="3655854" y="3624241"/>
            <a:ext cx="3489790" cy="1169551"/>
          </a:xfrm>
          <a:prstGeom prst="rect">
            <a:avLst/>
          </a:prstGeom>
          <a:noFill/>
        </p:spPr>
        <p:txBody>
          <a:bodyPr wrap="square" rtlCol="0">
            <a:spAutoFit/>
          </a:bodyPr>
          <a:lstStyle/>
          <a:p>
            <a:r>
              <a:rPr lang="es-MX" sz="1400" b="1" spc="300" dirty="0">
                <a:solidFill>
                  <a:srgbClr val="002060"/>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Contaduría y Administración</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Cuautitlán</a:t>
            </a:r>
          </a:p>
        </p:txBody>
      </p:sp>
      <p:grpSp>
        <p:nvGrpSpPr>
          <p:cNvPr id="8" name="Grupo 7">
            <a:extLst>
              <a:ext uri="{FF2B5EF4-FFF2-40B4-BE49-F238E27FC236}">
                <a16:creationId xmlns:a16="http://schemas.microsoft.com/office/drawing/2014/main" id="{30A7384B-035C-47E6-BC18-99E50CC6814B}"/>
              </a:ext>
            </a:extLst>
          </p:cNvPr>
          <p:cNvGrpSpPr/>
          <p:nvPr/>
        </p:nvGrpSpPr>
        <p:grpSpPr>
          <a:xfrm>
            <a:off x="9194710" y="4255499"/>
            <a:ext cx="1833087" cy="1391447"/>
            <a:chOff x="468097" y="5173119"/>
            <a:chExt cx="1833087" cy="1391447"/>
          </a:xfrm>
        </p:grpSpPr>
        <p:pic>
          <p:nvPicPr>
            <p:cNvPr id="9" name="Gráfico 8" descr="Huellas de animal">
              <a:hlinkClick r:id="rId3" action="ppaction://hlinksldjump"/>
              <a:extLst>
                <a:ext uri="{FF2B5EF4-FFF2-40B4-BE49-F238E27FC236}">
                  <a16:creationId xmlns:a16="http://schemas.microsoft.com/office/drawing/2014/main" id="{A8DADEEB-64F9-433E-A547-2752FB0954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0" name="CuadroTexto 9">
              <a:hlinkClick r:id="rId3" action="ppaction://hlinksldjump"/>
              <a:extLst>
                <a:ext uri="{FF2B5EF4-FFF2-40B4-BE49-F238E27FC236}">
                  <a16:creationId xmlns:a16="http://schemas.microsoft.com/office/drawing/2014/main" id="{C58C5B13-BF07-4C14-AF05-FF167A5C1066}"/>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7030A0"/>
                  </a:solidFill>
                  <a:effectLst>
                    <a:outerShdw blurRad="38100" dist="38100" dir="2700000" algn="tl">
                      <a:srgbClr val="000000">
                        <a:alpha val="43137"/>
                      </a:srgbClr>
                    </a:outerShdw>
                  </a:effectLst>
                </a:rPr>
                <a:t>INICIO</a:t>
              </a:r>
            </a:p>
          </p:txBody>
        </p:sp>
      </p:grpSp>
      <p:sp>
        <p:nvSpPr>
          <p:cNvPr id="11" name="Rectángulo 10">
            <a:extLst>
              <a:ext uri="{FF2B5EF4-FFF2-40B4-BE49-F238E27FC236}">
                <a16:creationId xmlns:a16="http://schemas.microsoft.com/office/drawing/2014/main" id="{A5C79F89-6CF5-49B8-A101-AA491A9501F9}"/>
              </a:ext>
            </a:extLst>
          </p:cNvPr>
          <p:cNvSpPr/>
          <p:nvPr/>
        </p:nvSpPr>
        <p:spPr>
          <a:xfrm>
            <a:off x="4329537" y="5142844"/>
            <a:ext cx="3700971" cy="1200329"/>
          </a:xfrm>
          <a:prstGeom prst="rect">
            <a:avLst/>
          </a:prstGeom>
        </p:spPr>
        <p:txBody>
          <a:bodyPr wrap="square">
            <a:spAutoFit/>
          </a:bodyPr>
          <a:lstStyle/>
          <a:p>
            <a:pPr algn="ctr"/>
            <a:r>
              <a:rPr lang="es-MX" b="1" u="sng" spc="300" dirty="0">
                <a:solidFill>
                  <a:schemeClr val="accent5">
                    <a:lumMod val="75000"/>
                  </a:schemeClr>
                </a:solidFill>
              </a:rPr>
              <a:t>IMPORTANTE</a:t>
            </a:r>
          </a:p>
          <a:p>
            <a:endParaRPr lang="es-MX" dirty="0">
              <a:solidFill>
                <a:schemeClr val="accent5">
                  <a:lumMod val="75000"/>
                </a:schemeClr>
              </a:solidFill>
            </a:endParaRPr>
          </a:p>
          <a:p>
            <a:pPr marL="285750" indent="-285750" algn="ctr">
              <a:buFont typeface="Calibri" panose="020F0502020204030204" pitchFamily="34" charset="0"/>
              <a:buChar char="→"/>
            </a:pPr>
            <a:r>
              <a:rPr lang="es-MX" dirty="0">
                <a:solidFill>
                  <a:schemeClr val="accent5">
                    <a:lumMod val="75000"/>
                  </a:schemeClr>
                </a:solidFill>
              </a:rPr>
              <a:t> Cuenta también con modalidad a distancia y/o abierta​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41847" t="31439" r="11620" b="22538"/>
          <a:stretch>
            <a:fillRect/>
          </a:stretch>
        </p:blipFill>
        <p:spPr bwMode="auto">
          <a:xfrm>
            <a:off x="0" y="0"/>
            <a:ext cx="12192000" cy="6858000"/>
          </a:xfrm>
          <a:prstGeom prst="rect">
            <a:avLst/>
          </a:prstGeom>
          <a:noFill/>
          <a:ln w="9525">
            <a:noFill/>
            <a:miter lim="800000"/>
            <a:headEnd/>
            <a:tailEnd/>
          </a:ln>
          <a:effectLst/>
        </p:spPr>
      </p:pic>
      <p:sp>
        <p:nvSpPr>
          <p:cNvPr id="2" name="1 Título"/>
          <p:cNvSpPr>
            <a:spLocks noGrp="1"/>
          </p:cNvSpPr>
          <p:nvPr>
            <p:ph type="title"/>
          </p:nvPr>
        </p:nvSpPr>
        <p:spPr>
          <a:xfrm>
            <a:off x="2417619" y="0"/>
            <a:ext cx="7751618" cy="1325563"/>
          </a:xfrm>
        </p:spPr>
        <p:txBody>
          <a:bodyPr>
            <a:normAutofit fontScale="90000"/>
          </a:bodyPr>
          <a:lstStyle/>
          <a:p>
            <a:r>
              <a:rPr lang="es-MX" sz="6000" i="1" dirty="0">
                <a:latin typeface="Book Antiqua" panose="02040602050305030304" pitchFamily="18" charset="0"/>
                <a:cs typeface="Aharoni" panose="02010803020104030203" pitchFamily="2" charset="-79"/>
              </a:rPr>
              <a:t>Negocios Internacionales</a:t>
            </a:r>
          </a:p>
        </p:txBody>
      </p:sp>
      <p:sp>
        <p:nvSpPr>
          <p:cNvPr id="4" name="CuadroTexto 3">
            <a:extLst>
              <a:ext uri="{FF2B5EF4-FFF2-40B4-BE49-F238E27FC236}">
                <a16:creationId xmlns:a16="http://schemas.microsoft.com/office/drawing/2014/main" id="{8BA79CFB-76A8-429A-AF8A-27E91D8FC847}"/>
              </a:ext>
            </a:extLst>
          </p:cNvPr>
          <p:cNvSpPr txBox="1"/>
          <p:nvPr/>
        </p:nvSpPr>
        <p:spPr>
          <a:xfrm>
            <a:off x="348844" y="1034338"/>
            <a:ext cx="5151624" cy="1815882"/>
          </a:xfrm>
          <a:prstGeom prst="rect">
            <a:avLst/>
          </a:prstGeom>
          <a:noFill/>
        </p:spPr>
        <p:txBody>
          <a:bodyPr wrap="square" rtlCol="0">
            <a:spAutoFit/>
          </a:bodyPr>
          <a:lstStyle/>
          <a:p>
            <a:r>
              <a:rPr lang="es-MX" sz="1400" b="1" spc="300" dirty="0">
                <a:solidFill>
                  <a:srgbClr val="00B050"/>
                </a:solidFill>
              </a:rPr>
              <a:t>¿Qué es?</a:t>
            </a:r>
          </a:p>
          <a:p>
            <a:endParaRPr lang="es-MX" sz="1400" b="1" spc="300" dirty="0">
              <a:solidFill>
                <a:schemeClr val="accent6">
                  <a:lumMod val="75000"/>
                </a:schemeClr>
              </a:solidFill>
            </a:endParaRPr>
          </a:p>
          <a:p>
            <a:pPr algn="just"/>
            <a:r>
              <a:rPr lang="es-MX" sz="1400" dirty="0"/>
              <a:t>Forma profesionistas con una visión interdisciplinaria y global, capaces de diseñar modelos de negocios, generar soluciones creativas a las necesidades de las empresas que participan en el mercado mundial y promover el logro de objetivos en organizaciones públicas, privadas y sociales vinculadas con los negocios internacionales.</a:t>
            </a:r>
          </a:p>
        </p:txBody>
      </p:sp>
      <p:sp>
        <p:nvSpPr>
          <p:cNvPr id="5" name="CuadroTexto 4">
            <a:extLst>
              <a:ext uri="{FF2B5EF4-FFF2-40B4-BE49-F238E27FC236}">
                <a16:creationId xmlns:a16="http://schemas.microsoft.com/office/drawing/2014/main" id="{16750E60-B0B0-475D-93FD-64280365EC5A}"/>
              </a:ext>
            </a:extLst>
          </p:cNvPr>
          <p:cNvSpPr txBox="1"/>
          <p:nvPr/>
        </p:nvSpPr>
        <p:spPr>
          <a:xfrm>
            <a:off x="6096000" y="1034338"/>
            <a:ext cx="5151624" cy="1600438"/>
          </a:xfrm>
          <a:prstGeom prst="rect">
            <a:avLst/>
          </a:prstGeom>
          <a:noFill/>
        </p:spPr>
        <p:txBody>
          <a:bodyPr wrap="square" rtlCol="0">
            <a:spAutoFit/>
          </a:bodyPr>
          <a:lstStyle/>
          <a:p>
            <a:r>
              <a:rPr lang="es-MX" sz="1400" b="1" spc="300" dirty="0">
                <a:solidFill>
                  <a:srgbClr val="00B050"/>
                </a:solidFill>
              </a:rPr>
              <a:t>¿Qué hace?</a:t>
            </a:r>
          </a:p>
          <a:p>
            <a:endParaRPr lang="es-MX" sz="1400" b="1" spc="300" dirty="0">
              <a:solidFill>
                <a:srgbClr val="00B0F0"/>
              </a:solidFill>
            </a:endParaRPr>
          </a:p>
          <a:p>
            <a:pPr algn="just"/>
            <a:r>
              <a:rPr lang="es-MX" sz="1400" dirty="0"/>
              <a:t>Gestiona y promueve organizaciones y negocios que compitan en el mercado global a través de la integración multicultural de equipos de trabajo, además de diseñar e instrumentar estrategias y modelos administrativos que respondan ante un contexto económico internacional cambiante y complejo.</a:t>
            </a:r>
          </a:p>
        </p:txBody>
      </p:sp>
      <p:sp>
        <p:nvSpPr>
          <p:cNvPr id="6" name="CuadroTexto 5">
            <a:extLst>
              <a:ext uri="{FF2B5EF4-FFF2-40B4-BE49-F238E27FC236}">
                <a16:creationId xmlns:a16="http://schemas.microsoft.com/office/drawing/2014/main" id="{DAC110CC-C209-43C5-9F16-2CB0CA7960D3}"/>
              </a:ext>
            </a:extLst>
          </p:cNvPr>
          <p:cNvSpPr txBox="1"/>
          <p:nvPr/>
        </p:nvSpPr>
        <p:spPr>
          <a:xfrm>
            <a:off x="348844" y="3053674"/>
            <a:ext cx="10898780" cy="954107"/>
          </a:xfrm>
          <a:prstGeom prst="rect">
            <a:avLst/>
          </a:prstGeom>
          <a:noFill/>
        </p:spPr>
        <p:txBody>
          <a:bodyPr wrap="square" rtlCol="0">
            <a:spAutoFit/>
          </a:bodyPr>
          <a:lstStyle/>
          <a:p>
            <a:r>
              <a:rPr lang="es-MX" sz="1400" b="1" spc="300" dirty="0">
                <a:solidFill>
                  <a:srgbClr val="00B050"/>
                </a:solidFill>
              </a:rPr>
              <a:t>¿​Dónde es su campo de trabajo?</a:t>
            </a:r>
            <a:br>
              <a:rPr lang="es-MX" sz="1400" b="1" spc="300" dirty="0">
                <a:solidFill>
                  <a:srgbClr val="993366"/>
                </a:solidFill>
              </a:rPr>
            </a:br>
            <a:endParaRPr lang="es-MX" sz="1400" b="1" spc="300" dirty="0">
              <a:solidFill>
                <a:srgbClr val="993366"/>
              </a:solidFill>
            </a:endParaRPr>
          </a:p>
          <a:p>
            <a:pPr algn="just"/>
            <a:r>
              <a:rPr lang="es-MX" sz="1400" dirty="0"/>
              <a:t>El sector privado y las empresas vinculadas al mercado global, el sector público, en organismos de la administración pública federal, estatal o municipal que atiendan asuntos económicos y/o financieros que inciden en los negocios internacionales.</a:t>
            </a:r>
          </a:p>
        </p:txBody>
      </p:sp>
      <p:sp>
        <p:nvSpPr>
          <p:cNvPr id="7" name="CuadroTexto 6">
            <a:extLst>
              <a:ext uri="{FF2B5EF4-FFF2-40B4-BE49-F238E27FC236}">
                <a16:creationId xmlns:a16="http://schemas.microsoft.com/office/drawing/2014/main" id="{191DBE5E-07E0-48C0-8205-82AA42730E40}"/>
              </a:ext>
            </a:extLst>
          </p:cNvPr>
          <p:cNvSpPr txBox="1"/>
          <p:nvPr/>
        </p:nvSpPr>
        <p:spPr>
          <a:xfrm>
            <a:off x="2924656" y="4578331"/>
            <a:ext cx="3489790" cy="1384995"/>
          </a:xfrm>
          <a:prstGeom prst="rect">
            <a:avLst/>
          </a:prstGeom>
          <a:noFill/>
        </p:spPr>
        <p:txBody>
          <a:bodyPr wrap="square" rtlCol="0">
            <a:spAutoFit/>
          </a:bodyPr>
          <a:lstStyle/>
          <a:p>
            <a:r>
              <a:rPr lang="es-MX" sz="1400" b="1" spc="300" dirty="0">
                <a:solidFill>
                  <a:srgbClr val="00B050"/>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Contaduría y Administración</a:t>
            </a:r>
          </a:p>
          <a:p>
            <a:endParaRPr lang="es-MX" sz="1400" dirty="0">
              <a:cs typeface="Times New Roman" panose="02020603050405020304" pitchFamily="18" charset="0"/>
            </a:endParaRPr>
          </a:p>
          <a:p>
            <a:r>
              <a:rPr lang="es-MX" sz="1400" dirty="0">
                <a:cs typeface="Times New Roman" panose="02020603050405020304" pitchFamily="18" charset="0"/>
              </a:rPr>
              <a:t>Escuela Nacional de Estudios Superiores Unidad Juriquilla</a:t>
            </a:r>
          </a:p>
        </p:txBody>
      </p:sp>
      <p:sp>
        <p:nvSpPr>
          <p:cNvPr id="9" name="Rectángulo 8">
            <a:extLst>
              <a:ext uri="{FF2B5EF4-FFF2-40B4-BE49-F238E27FC236}">
                <a16:creationId xmlns:a16="http://schemas.microsoft.com/office/drawing/2014/main" id="{CFA5C161-2541-43BC-A431-597DED102C34}"/>
              </a:ext>
            </a:extLst>
          </p:cNvPr>
          <p:cNvSpPr/>
          <p:nvPr/>
        </p:nvSpPr>
        <p:spPr>
          <a:xfrm>
            <a:off x="6293428" y="4578331"/>
            <a:ext cx="3700971" cy="1200329"/>
          </a:xfrm>
          <a:prstGeom prst="rect">
            <a:avLst/>
          </a:prstGeom>
        </p:spPr>
        <p:txBody>
          <a:bodyPr wrap="square">
            <a:spAutoFit/>
          </a:bodyPr>
          <a:lstStyle/>
          <a:p>
            <a:pPr algn="ctr"/>
            <a:r>
              <a:rPr lang="es-MX" b="1" u="sng" spc="300" dirty="0">
                <a:solidFill>
                  <a:srgbClr val="C00000"/>
                </a:solidFill>
              </a:rPr>
              <a:t>IMPORTANTE</a:t>
            </a:r>
          </a:p>
          <a:p>
            <a:endParaRPr lang="es-MX" dirty="0">
              <a:solidFill>
                <a:srgbClr val="C00000"/>
              </a:solidFill>
            </a:endParaRPr>
          </a:p>
          <a:p>
            <a:pPr marL="285750" indent="-285750" algn="ctr">
              <a:buFont typeface="Calibri" panose="020F0502020204030204" pitchFamily="34" charset="0"/>
              <a:buChar char="→"/>
            </a:pPr>
            <a:r>
              <a:rPr lang="es-MX" dirty="0">
                <a:solidFill>
                  <a:srgbClr val="C00000"/>
                </a:solidFill>
              </a:rPr>
              <a:t> Carrera de ingreso indirecto</a:t>
            </a:r>
          </a:p>
          <a:p>
            <a:pPr marL="285750" indent="-285750" algn="ctr">
              <a:buFont typeface="Calibri" panose="020F0502020204030204" pitchFamily="34" charset="0"/>
              <a:buChar char="→"/>
            </a:pPr>
            <a:r>
              <a:rPr lang="es-MX" dirty="0">
                <a:solidFill>
                  <a:srgbClr val="C00000"/>
                </a:solidFill>
              </a:rPr>
              <a:t>Carrera de alta demanda</a:t>
            </a:r>
          </a:p>
        </p:txBody>
      </p:sp>
      <p:grpSp>
        <p:nvGrpSpPr>
          <p:cNvPr id="10" name="Grupo 9">
            <a:extLst>
              <a:ext uri="{FF2B5EF4-FFF2-40B4-BE49-F238E27FC236}">
                <a16:creationId xmlns:a16="http://schemas.microsoft.com/office/drawing/2014/main" id="{67B37307-AD03-4490-8967-940520594CBA}"/>
              </a:ext>
            </a:extLst>
          </p:cNvPr>
          <p:cNvGrpSpPr/>
          <p:nvPr/>
        </p:nvGrpSpPr>
        <p:grpSpPr>
          <a:xfrm>
            <a:off x="10169237" y="5270828"/>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6F9BF9EF-6071-4A36-A364-31E34BA29E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68DB118F-6517-4FB2-A653-5A43AAF665FE}"/>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CC99FF"/>
                  </a:solidFill>
                  <a:effectLst>
                    <a:outerShdw blurRad="38100" dist="38100" dir="2700000" algn="tl">
                      <a:srgbClr val="000000">
                        <a:alpha val="43137"/>
                      </a:srgbClr>
                    </a:outerShdw>
                  </a:effectLst>
                </a:rPr>
                <a:t>INICIO</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41954" t="33523" r="11726" b="20644"/>
          <a:stretch>
            <a:fillRect/>
          </a:stretch>
        </p:blipFill>
        <p:spPr bwMode="auto">
          <a:xfrm>
            <a:off x="0" y="0"/>
            <a:ext cx="12192000" cy="6858000"/>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r>
              <a:rPr lang="es-MX" i="1" dirty="0">
                <a:latin typeface="Book Antiqua" panose="02040602050305030304" pitchFamily="18" charset="0"/>
                <a:cs typeface="Aharoni" panose="02010803020104030203" pitchFamily="2" charset="-79"/>
              </a:rPr>
              <a:t>Planificación para el desarrollo agropecuario</a:t>
            </a:r>
            <a:br>
              <a:rPr lang="es-MX" sz="5400" i="1" dirty="0">
                <a:latin typeface="Book Antiqua" panose="02040602050305030304" pitchFamily="18" charset="0"/>
                <a:cs typeface="Aharoni" panose="02010803020104030203" pitchFamily="2" charset="-79"/>
              </a:rPr>
            </a:br>
            <a:endParaRPr lang="es-MX" sz="5400" i="1" dirty="0">
              <a:latin typeface="Book Antiqua" panose="02040602050305030304" pitchFamily="18" charset="0"/>
              <a:cs typeface="Aharoni" panose="02010803020104030203" pitchFamily="2" charset="-79"/>
            </a:endParaRPr>
          </a:p>
        </p:txBody>
      </p:sp>
      <p:sp>
        <p:nvSpPr>
          <p:cNvPr id="4" name="CuadroTexto 3">
            <a:extLst>
              <a:ext uri="{FF2B5EF4-FFF2-40B4-BE49-F238E27FC236}">
                <a16:creationId xmlns:a16="http://schemas.microsoft.com/office/drawing/2014/main" id="{58882A80-C495-446A-8627-1C8B848F03FF}"/>
              </a:ext>
            </a:extLst>
          </p:cNvPr>
          <p:cNvSpPr txBox="1"/>
          <p:nvPr/>
        </p:nvSpPr>
        <p:spPr>
          <a:xfrm>
            <a:off x="348844" y="1034338"/>
            <a:ext cx="5151624" cy="2031325"/>
          </a:xfrm>
          <a:prstGeom prst="rect">
            <a:avLst/>
          </a:prstGeom>
          <a:noFill/>
        </p:spPr>
        <p:txBody>
          <a:bodyPr wrap="square" rtlCol="0">
            <a:spAutoFit/>
          </a:bodyPr>
          <a:lstStyle/>
          <a:p>
            <a:r>
              <a:rPr lang="es-MX" sz="1400" b="1" spc="300" dirty="0">
                <a:solidFill>
                  <a:schemeClr val="accent2">
                    <a:lumMod val="75000"/>
                  </a:schemeClr>
                </a:solidFill>
              </a:rPr>
              <a:t>¿Qué es?</a:t>
            </a:r>
          </a:p>
          <a:p>
            <a:endParaRPr lang="es-MX" sz="1400" b="1" spc="300" dirty="0">
              <a:solidFill>
                <a:schemeClr val="accent6">
                  <a:lumMod val="75000"/>
                </a:schemeClr>
              </a:solidFill>
            </a:endParaRPr>
          </a:p>
          <a:p>
            <a:pPr algn="just"/>
            <a:r>
              <a:rPr lang="es-MX" sz="1400" dirty="0"/>
              <a:t>Tiene como objetivo formar profesionales con visión interdisciplinaria que le permite conocer, entender y analizar los procesos de desarrollo económico, social y técnico, en relación con las condiciones sociales y económicas de la población, llevando a cabo la formulación, instrumentación, control, evaluación y promoción de programas de producción agropecuaria y desarrollo comunitario.</a:t>
            </a:r>
          </a:p>
        </p:txBody>
      </p:sp>
      <p:sp>
        <p:nvSpPr>
          <p:cNvPr id="5" name="CuadroTexto 4">
            <a:extLst>
              <a:ext uri="{FF2B5EF4-FFF2-40B4-BE49-F238E27FC236}">
                <a16:creationId xmlns:a16="http://schemas.microsoft.com/office/drawing/2014/main" id="{628B59DC-82F0-47D1-AC1A-FF2FDE282BB5}"/>
              </a:ext>
            </a:extLst>
          </p:cNvPr>
          <p:cNvSpPr txBox="1"/>
          <p:nvPr/>
        </p:nvSpPr>
        <p:spPr>
          <a:xfrm>
            <a:off x="6096000" y="1034338"/>
            <a:ext cx="5151624" cy="1384995"/>
          </a:xfrm>
          <a:prstGeom prst="rect">
            <a:avLst/>
          </a:prstGeom>
          <a:noFill/>
        </p:spPr>
        <p:txBody>
          <a:bodyPr wrap="square" rtlCol="0">
            <a:spAutoFit/>
          </a:bodyPr>
          <a:lstStyle/>
          <a:p>
            <a:r>
              <a:rPr lang="es-MX" sz="1400" b="1" spc="300" dirty="0">
                <a:solidFill>
                  <a:schemeClr val="accent2">
                    <a:lumMod val="75000"/>
                  </a:schemeClr>
                </a:solidFill>
              </a:rPr>
              <a:t>¿Qué hace?</a:t>
            </a:r>
          </a:p>
          <a:p>
            <a:endParaRPr lang="es-MX" sz="1400" b="1" spc="300" dirty="0">
              <a:solidFill>
                <a:srgbClr val="00B0F0"/>
              </a:solidFill>
            </a:endParaRPr>
          </a:p>
          <a:p>
            <a:pPr algn="just"/>
            <a:r>
              <a:rPr lang="es-MX" sz="1400" dirty="0"/>
              <a:t>Colabora en la formulación de propuestas de participación de los productores en las instancias  de planeación  y definición de la política agropecuaria y forestal, a escalas regional y nacional, en el ámbito de los distritos de desarrollo rural y los centros de apoyo.</a:t>
            </a:r>
          </a:p>
        </p:txBody>
      </p:sp>
      <p:sp>
        <p:nvSpPr>
          <p:cNvPr id="6" name="CuadroTexto 5">
            <a:extLst>
              <a:ext uri="{FF2B5EF4-FFF2-40B4-BE49-F238E27FC236}">
                <a16:creationId xmlns:a16="http://schemas.microsoft.com/office/drawing/2014/main" id="{DEFE66DB-7F73-42B1-A9ED-B4CEFF6A47BF}"/>
              </a:ext>
            </a:extLst>
          </p:cNvPr>
          <p:cNvSpPr txBox="1"/>
          <p:nvPr/>
        </p:nvSpPr>
        <p:spPr>
          <a:xfrm>
            <a:off x="348844" y="3053674"/>
            <a:ext cx="10898780" cy="954107"/>
          </a:xfrm>
          <a:prstGeom prst="rect">
            <a:avLst/>
          </a:prstGeom>
          <a:noFill/>
        </p:spPr>
        <p:txBody>
          <a:bodyPr wrap="square" rtlCol="0">
            <a:spAutoFit/>
          </a:bodyPr>
          <a:lstStyle/>
          <a:p>
            <a:r>
              <a:rPr lang="es-MX" sz="1400" b="1" spc="300" dirty="0">
                <a:solidFill>
                  <a:schemeClr val="accent2">
                    <a:lumMod val="75000"/>
                  </a:schemeClr>
                </a:solidFill>
              </a:rPr>
              <a:t>¿​Dónde es su campo de trabajo?</a:t>
            </a:r>
            <a:br>
              <a:rPr lang="es-MX" sz="1400" b="1" spc="300" dirty="0">
                <a:solidFill>
                  <a:schemeClr val="accent2">
                    <a:lumMod val="75000"/>
                  </a:schemeClr>
                </a:solidFill>
              </a:rPr>
            </a:br>
            <a:endParaRPr lang="es-MX" sz="1400" b="1" spc="300" dirty="0">
              <a:solidFill>
                <a:schemeClr val="accent2">
                  <a:lumMod val="75000"/>
                </a:schemeClr>
              </a:solidFill>
            </a:endParaRPr>
          </a:p>
          <a:p>
            <a:pPr algn="just"/>
            <a:r>
              <a:rPr lang="es-MX" sz="1400" dirty="0"/>
              <a:t>El y la profesionista puede desarrollarse en centros de investigación y promoción del desarrollo rural, en dependencias federales, estatales y municipales encargadas de la elaboración de planes, programas y proyectos de desarrollo para el sector agropecuario.</a:t>
            </a:r>
          </a:p>
        </p:txBody>
      </p:sp>
      <p:sp>
        <p:nvSpPr>
          <p:cNvPr id="7" name="CuadroTexto 6">
            <a:extLst>
              <a:ext uri="{FF2B5EF4-FFF2-40B4-BE49-F238E27FC236}">
                <a16:creationId xmlns:a16="http://schemas.microsoft.com/office/drawing/2014/main" id="{042A7AFA-60B6-426C-A923-CE83BEDE00A2}"/>
              </a:ext>
            </a:extLst>
          </p:cNvPr>
          <p:cNvSpPr txBox="1"/>
          <p:nvPr/>
        </p:nvSpPr>
        <p:spPr>
          <a:xfrm>
            <a:off x="348844" y="4428649"/>
            <a:ext cx="3489790" cy="738664"/>
          </a:xfrm>
          <a:prstGeom prst="rect">
            <a:avLst/>
          </a:prstGeom>
          <a:noFill/>
        </p:spPr>
        <p:txBody>
          <a:bodyPr wrap="square" rtlCol="0">
            <a:spAutoFit/>
          </a:bodyPr>
          <a:lstStyle/>
          <a:p>
            <a:r>
              <a:rPr lang="es-MX" sz="1400" b="1" spc="300" dirty="0">
                <a:solidFill>
                  <a:schemeClr val="accent2">
                    <a:lumMod val="75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Estudios Superiores Aragón</a:t>
            </a:r>
          </a:p>
        </p:txBody>
      </p:sp>
      <p:grpSp>
        <p:nvGrpSpPr>
          <p:cNvPr id="9" name="Grupo 8">
            <a:extLst>
              <a:ext uri="{FF2B5EF4-FFF2-40B4-BE49-F238E27FC236}">
                <a16:creationId xmlns:a16="http://schemas.microsoft.com/office/drawing/2014/main" id="{27404222-3C8F-4F3B-9DFD-3C6904ADD228}"/>
              </a:ext>
            </a:extLst>
          </p:cNvPr>
          <p:cNvGrpSpPr/>
          <p:nvPr/>
        </p:nvGrpSpPr>
        <p:grpSpPr>
          <a:xfrm>
            <a:off x="4583924" y="5452323"/>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54463DC8-A3EC-4625-92C0-10971FFA07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52D4272F-B906-448F-89C4-13EC42D22370}"/>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2">
                      <a:lumMod val="75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l="41907" t="33428" r="11560" b="20360"/>
          <a:stretch>
            <a:fillRect/>
          </a:stretch>
        </p:blipFill>
        <p:spPr bwMode="auto">
          <a:xfrm>
            <a:off x="-1" y="0"/>
            <a:ext cx="12192001" cy="6858000"/>
          </a:xfrm>
          <a:prstGeom prst="rect">
            <a:avLst/>
          </a:prstGeom>
          <a:noFill/>
          <a:ln w="9525">
            <a:noFill/>
            <a:miter lim="800000"/>
            <a:headEnd/>
            <a:tailEnd/>
          </a:ln>
          <a:effectLst/>
        </p:spPr>
      </p:pic>
      <p:sp>
        <p:nvSpPr>
          <p:cNvPr id="2" name="1 Título"/>
          <p:cNvSpPr>
            <a:spLocks noGrp="1"/>
          </p:cNvSpPr>
          <p:nvPr>
            <p:ph type="title"/>
          </p:nvPr>
        </p:nvSpPr>
        <p:spPr>
          <a:xfrm>
            <a:off x="501748" y="2346892"/>
            <a:ext cx="3639454" cy="1325563"/>
          </a:xfrm>
        </p:spPr>
        <p:txBody>
          <a:bodyPr>
            <a:noAutofit/>
          </a:bodyPr>
          <a:lstStyle/>
          <a:p>
            <a:r>
              <a:rPr lang="es-MX" sz="4000" i="1" dirty="0">
                <a:latin typeface="Book Antiqua" panose="02040602050305030304" pitchFamily="18" charset="0"/>
                <a:cs typeface="Aharoni" panose="02010803020104030203" pitchFamily="2" charset="-79"/>
              </a:rPr>
              <a:t>Relaciones </a:t>
            </a:r>
            <a:r>
              <a:rPr lang="es-MX" sz="4000" i="1" dirty="0" err="1">
                <a:latin typeface="Book Antiqua" panose="02040602050305030304" pitchFamily="18" charset="0"/>
                <a:cs typeface="Aharoni" panose="02010803020104030203" pitchFamily="2" charset="-79"/>
              </a:rPr>
              <a:t>Internacionales</a:t>
            </a:r>
            <a:r>
              <a:rPr lang="es-MX" sz="4000" dirty="0" err="1">
                <a:solidFill>
                  <a:schemeClr val="bg1"/>
                </a:solidFill>
              </a:rPr>
              <a:t>s</a:t>
            </a:r>
            <a:br>
              <a:rPr lang="es-MX" sz="4000" dirty="0">
                <a:solidFill>
                  <a:schemeClr val="bg1"/>
                </a:solidFill>
              </a:rPr>
            </a:br>
            <a:endParaRPr lang="es-MX" sz="4000" dirty="0"/>
          </a:p>
        </p:txBody>
      </p:sp>
      <p:sp>
        <p:nvSpPr>
          <p:cNvPr id="4" name="CuadroTexto 3">
            <a:extLst>
              <a:ext uri="{FF2B5EF4-FFF2-40B4-BE49-F238E27FC236}">
                <a16:creationId xmlns:a16="http://schemas.microsoft.com/office/drawing/2014/main" id="{5B7BD079-740E-453A-8191-CFF773DE1764}"/>
              </a:ext>
            </a:extLst>
          </p:cNvPr>
          <p:cNvSpPr txBox="1"/>
          <p:nvPr/>
        </p:nvSpPr>
        <p:spPr>
          <a:xfrm>
            <a:off x="658333" y="471628"/>
            <a:ext cx="10898780" cy="954107"/>
          </a:xfrm>
          <a:prstGeom prst="rect">
            <a:avLst/>
          </a:prstGeom>
          <a:noFill/>
        </p:spPr>
        <p:txBody>
          <a:bodyPr wrap="square" rtlCol="0">
            <a:spAutoFit/>
          </a:bodyPr>
          <a:lstStyle/>
          <a:p>
            <a:r>
              <a:rPr lang="es-MX" sz="1400" b="1" spc="300" dirty="0">
                <a:solidFill>
                  <a:schemeClr val="accent2">
                    <a:lumMod val="75000"/>
                  </a:schemeClr>
                </a:solidFill>
              </a:rPr>
              <a:t>¿Qué es?</a:t>
            </a:r>
          </a:p>
          <a:p>
            <a:endParaRPr lang="es-MX" sz="1400" b="1" spc="300" dirty="0">
              <a:solidFill>
                <a:schemeClr val="accent6">
                  <a:lumMod val="75000"/>
                </a:schemeClr>
              </a:solidFill>
            </a:endParaRPr>
          </a:p>
          <a:p>
            <a:pPr algn="just"/>
            <a:r>
              <a:rPr lang="es-MX" sz="1400" dirty="0"/>
              <a:t>Proporciona los elementos teórico-metodológicos que permiten el análisis y la interpretación de la realidad internacional en los ámbitos político, económico, jurídico, social y cultural.</a:t>
            </a:r>
          </a:p>
        </p:txBody>
      </p:sp>
      <p:sp>
        <p:nvSpPr>
          <p:cNvPr id="5" name="CuadroTexto 4">
            <a:extLst>
              <a:ext uri="{FF2B5EF4-FFF2-40B4-BE49-F238E27FC236}">
                <a16:creationId xmlns:a16="http://schemas.microsoft.com/office/drawing/2014/main" id="{7F4E7908-9162-4A3A-A012-5C05FB47575D}"/>
              </a:ext>
            </a:extLst>
          </p:cNvPr>
          <p:cNvSpPr txBox="1"/>
          <p:nvPr/>
        </p:nvSpPr>
        <p:spPr>
          <a:xfrm>
            <a:off x="3989004" y="1447761"/>
            <a:ext cx="7701248" cy="1384995"/>
          </a:xfrm>
          <a:prstGeom prst="rect">
            <a:avLst/>
          </a:prstGeom>
          <a:noFill/>
        </p:spPr>
        <p:txBody>
          <a:bodyPr wrap="square" rtlCol="0">
            <a:spAutoFit/>
          </a:bodyPr>
          <a:lstStyle/>
          <a:p>
            <a:r>
              <a:rPr lang="es-MX" sz="1400" b="1" spc="300" dirty="0">
                <a:solidFill>
                  <a:schemeClr val="accent2">
                    <a:lumMod val="75000"/>
                  </a:schemeClr>
                </a:solidFill>
              </a:rPr>
              <a:t>¿Qué hace?</a:t>
            </a:r>
          </a:p>
          <a:p>
            <a:endParaRPr lang="es-MX" sz="1400" b="1" spc="300" dirty="0">
              <a:solidFill>
                <a:srgbClr val="00B0F0"/>
              </a:solidFill>
            </a:endParaRPr>
          </a:p>
          <a:p>
            <a:pPr algn="just"/>
            <a:r>
              <a:rPr lang="es-MX" sz="1400" dirty="0"/>
              <a:t>Elabora modelos descriptivos, explicativos y prospectivos de los procesos internacionales, desde su óptica interdisciplinaria, conformada por aspectos jurídicos, políticos, económicos sociales y culturales, complementándose con las especialidades de Negocios Internacionales, Comercio Internacional, Turismo Internacional, Escenarios Regionales, Tráfico Internacional y Política Exterior de México.</a:t>
            </a:r>
          </a:p>
        </p:txBody>
      </p:sp>
      <p:sp>
        <p:nvSpPr>
          <p:cNvPr id="6" name="CuadroTexto 5">
            <a:extLst>
              <a:ext uri="{FF2B5EF4-FFF2-40B4-BE49-F238E27FC236}">
                <a16:creationId xmlns:a16="http://schemas.microsoft.com/office/drawing/2014/main" id="{9FC05E6A-E5C3-4100-9281-67FFA94B59E6}"/>
              </a:ext>
            </a:extLst>
          </p:cNvPr>
          <p:cNvSpPr txBox="1"/>
          <p:nvPr/>
        </p:nvSpPr>
        <p:spPr>
          <a:xfrm>
            <a:off x="3989003" y="2898931"/>
            <a:ext cx="7568109" cy="954107"/>
          </a:xfrm>
          <a:prstGeom prst="rect">
            <a:avLst/>
          </a:prstGeom>
          <a:noFill/>
        </p:spPr>
        <p:txBody>
          <a:bodyPr wrap="square" rtlCol="0">
            <a:spAutoFit/>
          </a:bodyPr>
          <a:lstStyle/>
          <a:p>
            <a:r>
              <a:rPr lang="es-MX" sz="1400" b="1" spc="300" dirty="0">
                <a:solidFill>
                  <a:schemeClr val="accent2">
                    <a:lumMod val="75000"/>
                  </a:schemeClr>
                </a:solidFill>
              </a:rPr>
              <a:t>¿​Dónde es su campo de trabajo?</a:t>
            </a:r>
            <a:br>
              <a:rPr lang="es-MX" sz="1400" b="1" spc="300" dirty="0">
                <a:solidFill>
                  <a:schemeClr val="accent2">
                    <a:lumMod val="75000"/>
                  </a:schemeClr>
                </a:solidFill>
              </a:rPr>
            </a:br>
            <a:endParaRPr lang="es-MX" sz="1400" b="1" spc="300" dirty="0">
              <a:solidFill>
                <a:schemeClr val="accent2">
                  <a:lumMod val="75000"/>
                </a:schemeClr>
              </a:solidFill>
            </a:endParaRPr>
          </a:p>
          <a:p>
            <a:pPr algn="just"/>
            <a:r>
              <a:rPr lang="es-MX" sz="1400" dirty="0"/>
              <a:t>Puede ejercer en dependencias de gobierno como la Secretaría de Relaciones Exteriores, de Economía, de Comunicaciones y Transportes.</a:t>
            </a:r>
          </a:p>
        </p:txBody>
      </p:sp>
      <p:sp>
        <p:nvSpPr>
          <p:cNvPr id="7" name="CuadroTexto 6">
            <a:extLst>
              <a:ext uri="{FF2B5EF4-FFF2-40B4-BE49-F238E27FC236}">
                <a16:creationId xmlns:a16="http://schemas.microsoft.com/office/drawing/2014/main" id="{7C16B71B-09A8-4F0F-9ADF-52F20C2E692C}"/>
              </a:ext>
            </a:extLst>
          </p:cNvPr>
          <p:cNvSpPr txBox="1"/>
          <p:nvPr/>
        </p:nvSpPr>
        <p:spPr>
          <a:xfrm>
            <a:off x="3991665" y="4147295"/>
            <a:ext cx="3489790" cy="1600438"/>
          </a:xfrm>
          <a:prstGeom prst="rect">
            <a:avLst/>
          </a:prstGeom>
          <a:noFill/>
        </p:spPr>
        <p:txBody>
          <a:bodyPr wrap="square" rtlCol="0">
            <a:spAutoFit/>
          </a:bodyPr>
          <a:lstStyle/>
          <a:p>
            <a:r>
              <a:rPr lang="es-MX" sz="1400" b="1" spc="300" dirty="0">
                <a:solidFill>
                  <a:schemeClr val="accent2">
                    <a:lumMod val="75000"/>
                  </a:schemeClr>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Ciencias Políticas y Sociales</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Acatlán</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Aragón</a:t>
            </a:r>
          </a:p>
        </p:txBody>
      </p:sp>
      <p:sp>
        <p:nvSpPr>
          <p:cNvPr id="8" name="Rectángulo 7">
            <a:extLst>
              <a:ext uri="{FF2B5EF4-FFF2-40B4-BE49-F238E27FC236}">
                <a16:creationId xmlns:a16="http://schemas.microsoft.com/office/drawing/2014/main" id="{95D4024A-02E5-48CC-B522-89AA1CA5A2D3}"/>
              </a:ext>
            </a:extLst>
          </p:cNvPr>
          <p:cNvSpPr/>
          <p:nvPr/>
        </p:nvSpPr>
        <p:spPr>
          <a:xfrm>
            <a:off x="7597319" y="4547404"/>
            <a:ext cx="3700971" cy="1200329"/>
          </a:xfrm>
          <a:prstGeom prst="rect">
            <a:avLst/>
          </a:prstGeom>
        </p:spPr>
        <p:txBody>
          <a:bodyPr wrap="square">
            <a:spAutoFit/>
          </a:bodyPr>
          <a:lstStyle/>
          <a:p>
            <a:pPr algn="ctr"/>
            <a:r>
              <a:rPr lang="es-MX" b="1" u="sng" spc="300" dirty="0">
                <a:solidFill>
                  <a:schemeClr val="accent5">
                    <a:lumMod val="75000"/>
                  </a:schemeClr>
                </a:solidFill>
              </a:rPr>
              <a:t>IMPORTANTE</a:t>
            </a:r>
          </a:p>
          <a:p>
            <a:endParaRPr lang="es-MX" dirty="0">
              <a:solidFill>
                <a:schemeClr val="accent5">
                  <a:lumMod val="75000"/>
                </a:schemeClr>
              </a:solidFill>
            </a:endParaRPr>
          </a:p>
          <a:p>
            <a:pPr marL="285750" indent="-285750" algn="ctr">
              <a:buFont typeface="Calibri" panose="020F0502020204030204" pitchFamily="34" charset="0"/>
              <a:buChar char="→"/>
            </a:pPr>
            <a:r>
              <a:rPr lang="es-MX" dirty="0">
                <a:solidFill>
                  <a:schemeClr val="accent5">
                    <a:lumMod val="75000"/>
                  </a:schemeClr>
                </a:solidFill>
              </a:rPr>
              <a:t> Cuenta también con modalidad a distancia y/o abierta​</a:t>
            </a:r>
          </a:p>
        </p:txBody>
      </p:sp>
      <p:grpSp>
        <p:nvGrpSpPr>
          <p:cNvPr id="9" name="Grupo 8">
            <a:extLst>
              <a:ext uri="{FF2B5EF4-FFF2-40B4-BE49-F238E27FC236}">
                <a16:creationId xmlns:a16="http://schemas.microsoft.com/office/drawing/2014/main" id="{54AC6A0D-0E0C-41D6-912A-38A2D5C975A0}"/>
              </a:ext>
            </a:extLst>
          </p:cNvPr>
          <p:cNvGrpSpPr/>
          <p:nvPr/>
        </p:nvGrpSpPr>
        <p:grpSpPr>
          <a:xfrm>
            <a:off x="349549" y="5112319"/>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5926A886-DFDC-4CB8-8CD9-36D4C1C0CC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D06849DB-65BB-4DF1-8179-DECF4EBAAD80}"/>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5">
                      <a:lumMod val="60000"/>
                      <a:lumOff val="40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41848" t="33144" r="11726" b="20455"/>
          <a:stretch>
            <a:fillRect/>
          </a:stretch>
        </p:blipFill>
        <p:spPr bwMode="auto">
          <a:xfrm>
            <a:off x="0" y="0"/>
            <a:ext cx="12204440" cy="6858000"/>
          </a:xfrm>
          <a:prstGeom prst="rect">
            <a:avLst/>
          </a:prstGeom>
          <a:noFill/>
          <a:ln w="9525">
            <a:noFill/>
            <a:miter lim="800000"/>
            <a:headEnd/>
            <a:tailEnd/>
          </a:ln>
          <a:effectLst/>
        </p:spPr>
      </p:pic>
      <p:sp>
        <p:nvSpPr>
          <p:cNvPr id="2" name="1 Título"/>
          <p:cNvSpPr>
            <a:spLocks noGrp="1"/>
          </p:cNvSpPr>
          <p:nvPr>
            <p:ph type="title"/>
          </p:nvPr>
        </p:nvSpPr>
        <p:spPr>
          <a:xfrm>
            <a:off x="0" y="5532437"/>
            <a:ext cx="3394364" cy="1325563"/>
          </a:xfrm>
        </p:spPr>
        <p:txBody>
          <a:bodyPr>
            <a:noAutofit/>
          </a:bodyPr>
          <a:lstStyle/>
          <a:p>
            <a:r>
              <a:rPr lang="es-MX" sz="6000" i="1" dirty="0">
                <a:latin typeface="Book Antiqua" panose="02040602050305030304" pitchFamily="18" charset="0"/>
                <a:cs typeface="Aharoni" panose="02010803020104030203" pitchFamily="2" charset="-79"/>
              </a:rPr>
              <a:t>Sociología</a:t>
            </a:r>
          </a:p>
        </p:txBody>
      </p:sp>
      <p:sp>
        <p:nvSpPr>
          <p:cNvPr id="4" name="CuadroTexto 3">
            <a:extLst>
              <a:ext uri="{FF2B5EF4-FFF2-40B4-BE49-F238E27FC236}">
                <a16:creationId xmlns:a16="http://schemas.microsoft.com/office/drawing/2014/main" id="{0B7A10BE-EBDC-4F14-932E-51D82D4AE730}"/>
              </a:ext>
            </a:extLst>
          </p:cNvPr>
          <p:cNvSpPr txBox="1"/>
          <p:nvPr/>
        </p:nvSpPr>
        <p:spPr>
          <a:xfrm>
            <a:off x="503589" y="204628"/>
            <a:ext cx="11053524" cy="1169551"/>
          </a:xfrm>
          <a:prstGeom prst="rect">
            <a:avLst/>
          </a:prstGeom>
          <a:noFill/>
        </p:spPr>
        <p:txBody>
          <a:bodyPr wrap="square" rtlCol="0">
            <a:spAutoFit/>
          </a:bodyPr>
          <a:lstStyle/>
          <a:p>
            <a:r>
              <a:rPr lang="es-MX" sz="1400" b="1" spc="300" dirty="0">
                <a:solidFill>
                  <a:srgbClr val="993366"/>
                </a:solidFill>
              </a:rPr>
              <a:t>¿Qué es?</a:t>
            </a:r>
          </a:p>
          <a:p>
            <a:endParaRPr lang="es-MX" sz="1400" b="1" spc="300" dirty="0">
              <a:solidFill>
                <a:schemeClr val="accent6">
                  <a:lumMod val="75000"/>
                </a:schemeClr>
              </a:solidFill>
            </a:endParaRPr>
          </a:p>
          <a:p>
            <a:pPr algn="just"/>
            <a:r>
              <a:rPr lang="es-MX" sz="1400" dirty="0"/>
              <a:t>Busca plantear alternativas viables para resolver problemas que las sociedades han generado en su devenir. Estudia la realidad social, analiza y explica el origen, el desarrollo y los cambios de los fenómenos sociales, en función de la interacción de individuos, grupos, clases, organizaciones y estructuras, que dan lugar a las instituciones que integran la sociedad, determinando los efectos de tales asociaciones.</a:t>
            </a:r>
          </a:p>
        </p:txBody>
      </p:sp>
      <p:sp>
        <p:nvSpPr>
          <p:cNvPr id="5" name="CuadroTexto 4">
            <a:extLst>
              <a:ext uri="{FF2B5EF4-FFF2-40B4-BE49-F238E27FC236}">
                <a16:creationId xmlns:a16="http://schemas.microsoft.com/office/drawing/2014/main" id="{F5F17EA0-3A6D-4CBC-8542-548554318075}"/>
              </a:ext>
            </a:extLst>
          </p:cNvPr>
          <p:cNvSpPr txBox="1"/>
          <p:nvPr/>
        </p:nvSpPr>
        <p:spPr>
          <a:xfrm>
            <a:off x="3989004" y="1447761"/>
            <a:ext cx="7701248" cy="954107"/>
          </a:xfrm>
          <a:prstGeom prst="rect">
            <a:avLst/>
          </a:prstGeom>
          <a:noFill/>
        </p:spPr>
        <p:txBody>
          <a:bodyPr wrap="square" rtlCol="0">
            <a:spAutoFit/>
          </a:bodyPr>
          <a:lstStyle/>
          <a:p>
            <a:r>
              <a:rPr lang="es-MX" sz="1400" b="1" spc="300" dirty="0">
                <a:solidFill>
                  <a:srgbClr val="993366"/>
                </a:solidFill>
              </a:rPr>
              <a:t>¿Qué hace?</a:t>
            </a:r>
          </a:p>
          <a:p>
            <a:endParaRPr lang="es-MX" sz="1400" b="1" spc="300" dirty="0">
              <a:solidFill>
                <a:srgbClr val="00B0F0"/>
              </a:solidFill>
            </a:endParaRPr>
          </a:p>
          <a:p>
            <a:pPr algn="just"/>
            <a:r>
              <a:rPr lang="es-MX" sz="1400" dirty="0"/>
              <a:t>Detecta problemas relacionados con delincuencia, población, adicciones, pobreza, marginación, alimentación, educación, salud y desarrollo humano en conjunto.</a:t>
            </a:r>
          </a:p>
        </p:txBody>
      </p:sp>
      <p:sp>
        <p:nvSpPr>
          <p:cNvPr id="6" name="CuadroTexto 5">
            <a:extLst>
              <a:ext uri="{FF2B5EF4-FFF2-40B4-BE49-F238E27FC236}">
                <a16:creationId xmlns:a16="http://schemas.microsoft.com/office/drawing/2014/main" id="{A9E70367-A22F-4302-B774-AA03CFA612F0}"/>
              </a:ext>
            </a:extLst>
          </p:cNvPr>
          <p:cNvSpPr txBox="1"/>
          <p:nvPr/>
        </p:nvSpPr>
        <p:spPr>
          <a:xfrm>
            <a:off x="3989004" y="2586387"/>
            <a:ext cx="7568109" cy="1600438"/>
          </a:xfrm>
          <a:prstGeom prst="rect">
            <a:avLst/>
          </a:prstGeom>
          <a:noFill/>
        </p:spPr>
        <p:txBody>
          <a:bodyPr wrap="square" rtlCol="0">
            <a:spAutoFit/>
          </a:bodyPr>
          <a:lstStyle/>
          <a:p>
            <a:r>
              <a:rPr lang="es-MX" sz="1400" b="1" spc="300" dirty="0">
                <a:solidFill>
                  <a:srgbClr val="993366"/>
                </a:solidFill>
              </a:rPr>
              <a:t>¿​Dónde es su campo de trabajo?</a:t>
            </a:r>
            <a:br>
              <a:rPr lang="es-MX" sz="1400" b="1" spc="300" dirty="0">
                <a:solidFill>
                  <a:schemeClr val="accent2">
                    <a:lumMod val="75000"/>
                  </a:schemeClr>
                </a:solidFill>
              </a:rPr>
            </a:br>
            <a:endParaRPr lang="es-MX" sz="1400" b="1" spc="300" dirty="0">
              <a:solidFill>
                <a:schemeClr val="accent2">
                  <a:lumMod val="75000"/>
                </a:schemeClr>
              </a:solidFill>
            </a:endParaRPr>
          </a:p>
          <a:p>
            <a:pPr algn="just"/>
            <a:r>
              <a:rPr lang="es-MX" sz="1400" dirty="0"/>
              <a:t>Puede desarrollarse en empresas privadas que realizan investigación y asesoría en las áreas social, económica y política; en organizaciones gubernamentales y no gubernamentales, instituciones nacionales e internacionales que realizan actividades de desarrollo, instrumentación y apoyo a proyectos y demandas de la sociedad civil en los campos relacionados con derechos humanos, ecología y sociedades pluri-étnicas.</a:t>
            </a:r>
          </a:p>
        </p:txBody>
      </p:sp>
      <p:sp>
        <p:nvSpPr>
          <p:cNvPr id="7" name="CuadroTexto 6">
            <a:extLst>
              <a:ext uri="{FF2B5EF4-FFF2-40B4-BE49-F238E27FC236}">
                <a16:creationId xmlns:a16="http://schemas.microsoft.com/office/drawing/2014/main" id="{990C18A9-3B26-4262-9788-99376BD5928F}"/>
              </a:ext>
            </a:extLst>
          </p:cNvPr>
          <p:cNvSpPr txBox="1"/>
          <p:nvPr/>
        </p:nvSpPr>
        <p:spPr>
          <a:xfrm>
            <a:off x="4027471" y="4525241"/>
            <a:ext cx="3489790" cy="1600438"/>
          </a:xfrm>
          <a:prstGeom prst="rect">
            <a:avLst/>
          </a:prstGeom>
          <a:noFill/>
        </p:spPr>
        <p:txBody>
          <a:bodyPr wrap="square" rtlCol="0">
            <a:spAutoFit/>
          </a:bodyPr>
          <a:lstStyle/>
          <a:p>
            <a:r>
              <a:rPr lang="es-MX" sz="1400" b="1" spc="300" dirty="0">
                <a:solidFill>
                  <a:srgbClr val="993366"/>
                </a:solidFill>
              </a:rPr>
              <a:t>¿​Dónde se estudia?</a:t>
            </a:r>
          </a:p>
          <a:p>
            <a:endParaRPr lang="es-MX" sz="1400" b="1" spc="300" dirty="0">
              <a:solidFill>
                <a:srgbClr val="993366"/>
              </a:solidFill>
            </a:endParaRPr>
          </a:p>
          <a:p>
            <a:r>
              <a:rPr lang="es-MX" sz="1400" dirty="0">
                <a:cs typeface="Times New Roman" panose="02020603050405020304" pitchFamily="18" charset="0"/>
              </a:rPr>
              <a:t>Facultad de Ciencias Políticas y Sociales</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Acatlán</a:t>
            </a:r>
          </a:p>
          <a:p>
            <a:endParaRPr lang="es-MX" sz="1400" dirty="0">
              <a:cs typeface="Times New Roman" panose="02020603050405020304" pitchFamily="18" charset="0"/>
            </a:endParaRPr>
          </a:p>
          <a:p>
            <a:r>
              <a:rPr lang="es-MX" sz="1400" dirty="0">
                <a:cs typeface="Times New Roman" panose="02020603050405020304" pitchFamily="18" charset="0"/>
              </a:rPr>
              <a:t>Facultad de Estudios Superiores Aragón</a:t>
            </a:r>
          </a:p>
        </p:txBody>
      </p:sp>
      <p:sp>
        <p:nvSpPr>
          <p:cNvPr id="8" name="Rectángulo 7">
            <a:extLst>
              <a:ext uri="{FF2B5EF4-FFF2-40B4-BE49-F238E27FC236}">
                <a16:creationId xmlns:a16="http://schemas.microsoft.com/office/drawing/2014/main" id="{E68E0D50-9425-4F9B-AFE1-772F6F075A50}"/>
              </a:ext>
            </a:extLst>
          </p:cNvPr>
          <p:cNvSpPr/>
          <p:nvPr/>
        </p:nvSpPr>
        <p:spPr>
          <a:xfrm>
            <a:off x="306607" y="2228671"/>
            <a:ext cx="3394364" cy="1477328"/>
          </a:xfrm>
          <a:prstGeom prst="rect">
            <a:avLst/>
          </a:prstGeom>
        </p:spPr>
        <p:txBody>
          <a:bodyPr wrap="square">
            <a:spAutoFit/>
          </a:bodyPr>
          <a:lstStyle/>
          <a:p>
            <a:pPr algn="ctr"/>
            <a:r>
              <a:rPr lang="es-MX" b="1" u="sng" spc="300" dirty="0">
                <a:solidFill>
                  <a:srgbClr val="92D050"/>
                </a:solidFill>
              </a:rPr>
              <a:t>IMPORTANTE</a:t>
            </a:r>
          </a:p>
          <a:p>
            <a:endParaRPr lang="es-MX" dirty="0">
              <a:solidFill>
                <a:srgbClr val="92D050"/>
              </a:solidFill>
            </a:endParaRPr>
          </a:p>
          <a:p>
            <a:pPr marL="285750" indent="-285750" algn="ctr">
              <a:buFont typeface="Calibri" panose="020F0502020204030204" pitchFamily="34" charset="0"/>
              <a:buChar char="→"/>
            </a:pPr>
            <a:r>
              <a:rPr lang="es-MX" dirty="0">
                <a:solidFill>
                  <a:srgbClr val="92D050"/>
                </a:solidFill>
              </a:rPr>
              <a:t> Cuenta también con modalidad a distancia y/o abierta​</a:t>
            </a:r>
          </a:p>
        </p:txBody>
      </p:sp>
      <p:grpSp>
        <p:nvGrpSpPr>
          <p:cNvPr id="9" name="Grupo 8">
            <a:extLst>
              <a:ext uri="{FF2B5EF4-FFF2-40B4-BE49-F238E27FC236}">
                <a16:creationId xmlns:a16="http://schemas.microsoft.com/office/drawing/2014/main" id="{92052D5B-A808-4A4A-96B0-784308858A9C}"/>
              </a:ext>
            </a:extLst>
          </p:cNvPr>
          <p:cNvGrpSpPr/>
          <p:nvPr/>
        </p:nvGrpSpPr>
        <p:grpSpPr>
          <a:xfrm>
            <a:off x="1097192" y="4026469"/>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0BF3BA03-0B0E-48E3-8B46-01AF290321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CEFBFE2D-E274-4802-9B91-E2755FAFD2FD}"/>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4">
                      <a:lumMod val="60000"/>
                      <a:lumOff val="40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42060" t="33333" r="11833" b="20455"/>
          <a:stretch>
            <a:fillRect/>
          </a:stretch>
        </p:blipFill>
        <p:spPr bwMode="auto">
          <a:xfrm>
            <a:off x="0" y="0"/>
            <a:ext cx="12170141" cy="6858000"/>
          </a:xfrm>
          <a:prstGeom prst="rect">
            <a:avLst/>
          </a:prstGeom>
          <a:noFill/>
          <a:ln w="9525">
            <a:noFill/>
            <a:miter lim="800000"/>
            <a:headEnd/>
            <a:tailEnd/>
          </a:ln>
          <a:effectLst/>
        </p:spPr>
      </p:pic>
      <p:sp>
        <p:nvSpPr>
          <p:cNvPr id="2" name="1 Título"/>
          <p:cNvSpPr>
            <a:spLocks noGrp="1"/>
          </p:cNvSpPr>
          <p:nvPr>
            <p:ph type="title"/>
          </p:nvPr>
        </p:nvSpPr>
        <p:spPr>
          <a:xfrm>
            <a:off x="0" y="0"/>
            <a:ext cx="4717473" cy="1325563"/>
          </a:xfrm>
        </p:spPr>
        <p:txBody>
          <a:bodyPr>
            <a:normAutofit/>
          </a:bodyPr>
          <a:lstStyle/>
          <a:p>
            <a:r>
              <a:rPr lang="es-MX" sz="6000" i="1" dirty="0">
                <a:latin typeface="Book Antiqua" panose="02040602050305030304" pitchFamily="18" charset="0"/>
                <a:cs typeface="Aharoni" panose="02010803020104030203" pitchFamily="2" charset="-79"/>
              </a:rPr>
              <a:t>Trabajo Social</a:t>
            </a:r>
          </a:p>
        </p:txBody>
      </p:sp>
      <p:sp>
        <p:nvSpPr>
          <p:cNvPr id="4" name="CuadroTexto 3">
            <a:extLst>
              <a:ext uri="{FF2B5EF4-FFF2-40B4-BE49-F238E27FC236}">
                <a16:creationId xmlns:a16="http://schemas.microsoft.com/office/drawing/2014/main" id="{E096C00F-509A-405A-B012-4BBB9E77763D}"/>
              </a:ext>
            </a:extLst>
          </p:cNvPr>
          <p:cNvSpPr txBox="1"/>
          <p:nvPr/>
        </p:nvSpPr>
        <p:spPr>
          <a:xfrm>
            <a:off x="329090" y="1280023"/>
            <a:ext cx="5114187" cy="1384995"/>
          </a:xfrm>
          <a:prstGeom prst="rect">
            <a:avLst/>
          </a:prstGeom>
          <a:noFill/>
        </p:spPr>
        <p:txBody>
          <a:bodyPr wrap="square" rtlCol="0">
            <a:spAutoFit/>
          </a:bodyPr>
          <a:lstStyle/>
          <a:p>
            <a:r>
              <a:rPr lang="es-MX" sz="1400" b="1" spc="300" dirty="0">
                <a:solidFill>
                  <a:srgbClr val="993366"/>
                </a:solidFill>
              </a:rPr>
              <a:t>¿Qué es?</a:t>
            </a:r>
          </a:p>
          <a:p>
            <a:endParaRPr lang="es-MX" sz="1400" b="1" spc="300" dirty="0">
              <a:solidFill>
                <a:schemeClr val="accent6">
                  <a:lumMod val="75000"/>
                </a:schemeClr>
              </a:solidFill>
            </a:endParaRPr>
          </a:p>
          <a:p>
            <a:pPr algn="just"/>
            <a:r>
              <a:rPr lang="es-MX" sz="1400" dirty="0"/>
              <a:t>Trabajo social es una disciplina que mediante su metodología de intervención contribuye al conocimiento y transformación de los procesos sociales para incidir en la participación de los sujetos y en el desarrollo social.</a:t>
            </a:r>
          </a:p>
        </p:txBody>
      </p:sp>
      <p:sp>
        <p:nvSpPr>
          <p:cNvPr id="5" name="CuadroTexto 4">
            <a:extLst>
              <a:ext uri="{FF2B5EF4-FFF2-40B4-BE49-F238E27FC236}">
                <a16:creationId xmlns:a16="http://schemas.microsoft.com/office/drawing/2014/main" id="{AF479F3A-4E30-4B2B-8662-E116E2EAE351}"/>
              </a:ext>
            </a:extLst>
          </p:cNvPr>
          <p:cNvSpPr txBox="1"/>
          <p:nvPr/>
        </p:nvSpPr>
        <p:spPr>
          <a:xfrm>
            <a:off x="5772366" y="399586"/>
            <a:ext cx="5594251" cy="1169551"/>
          </a:xfrm>
          <a:prstGeom prst="rect">
            <a:avLst/>
          </a:prstGeom>
          <a:noFill/>
        </p:spPr>
        <p:txBody>
          <a:bodyPr wrap="square" rtlCol="0">
            <a:spAutoFit/>
          </a:bodyPr>
          <a:lstStyle/>
          <a:p>
            <a:r>
              <a:rPr lang="es-MX" sz="1400" b="1" spc="300" dirty="0">
                <a:solidFill>
                  <a:srgbClr val="993366"/>
                </a:solidFill>
              </a:rPr>
              <a:t>¿Qué hace?</a:t>
            </a:r>
          </a:p>
          <a:p>
            <a:endParaRPr lang="es-MX" sz="1400" b="1" spc="300" dirty="0">
              <a:solidFill>
                <a:srgbClr val="00B0F0"/>
              </a:solidFill>
            </a:endParaRPr>
          </a:p>
          <a:p>
            <a:pPr algn="just"/>
            <a:r>
              <a:rPr lang="es-MX" sz="1400" dirty="0"/>
              <a:t>Planea, administra, ejecuta, supervisa y evalúa programas y proyectos sociales. Diseña, desarrolla y evalúa formas y estrategias de intervención social en los niveles individual, grupal y comunitario.</a:t>
            </a:r>
          </a:p>
        </p:txBody>
      </p:sp>
      <p:sp>
        <p:nvSpPr>
          <p:cNvPr id="6" name="CuadroTexto 5">
            <a:extLst>
              <a:ext uri="{FF2B5EF4-FFF2-40B4-BE49-F238E27FC236}">
                <a16:creationId xmlns:a16="http://schemas.microsoft.com/office/drawing/2014/main" id="{F8847262-9001-451B-9E1B-430A8CC6EF43}"/>
              </a:ext>
            </a:extLst>
          </p:cNvPr>
          <p:cNvSpPr txBox="1"/>
          <p:nvPr/>
        </p:nvSpPr>
        <p:spPr>
          <a:xfrm>
            <a:off x="5772366" y="2473848"/>
            <a:ext cx="5594251" cy="1384995"/>
          </a:xfrm>
          <a:prstGeom prst="rect">
            <a:avLst/>
          </a:prstGeom>
          <a:noFill/>
        </p:spPr>
        <p:txBody>
          <a:bodyPr wrap="square" rtlCol="0">
            <a:spAutoFit/>
          </a:bodyPr>
          <a:lstStyle/>
          <a:p>
            <a:r>
              <a:rPr lang="es-MX" sz="1400" b="1" spc="300" dirty="0">
                <a:solidFill>
                  <a:srgbClr val="993366"/>
                </a:solidFill>
              </a:rPr>
              <a:t>¿​Dónde es su campo de trabajo?</a:t>
            </a:r>
            <a:br>
              <a:rPr lang="es-MX" sz="1400" b="1" spc="300" dirty="0">
                <a:solidFill>
                  <a:schemeClr val="accent2">
                    <a:lumMod val="75000"/>
                  </a:schemeClr>
                </a:solidFill>
              </a:rPr>
            </a:br>
            <a:endParaRPr lang="es-MX" sz="1400" b="1" spc="300" dirty="0">
              <a:solidFill>
                <a:schemeClr val="accent2">
                  <a:lumMod val="75000"/>
                </a:schemeClr>
              </a:solidFill>
            </a:endParaRPr>
          </a:p>
          <a:p>
            <a:pPr algn="just"/>
            <a:r>
              <a:rPr lang="es-MX" sz="1400" dirty="0"/>
              <a:t>En el sector público se desempeña en niveles federal, estatal o municipal y en organismos descentralizados. En  organizaciones sociales, labora en organismos no gubernamentales, instituciones de asistencia social, organizaciones y asociaciones civiles.</a:t>
            </a:r>
          </a:p>
        </p:txBody>
      </p:sp>
      <p:sp>
        <p:nvSpPr>
          <p:cNvPr id="7" name="CuadroTexto 6">
            <a:extLst>
              <a:ext uri="{FF2B5EF4-FFF2-40B4-BE49-F238E27FC236}">
                <a16:creationId xmlns:a16="http://schemas.microsoft.com/office/drawing/2014/main" id="{88801BE3-EBD6-496D-B1E9-9C129743F675}"/>
              </a:ext>
            </a:extLst>
          </p:cNvPr>
          <p:cNvSpPr txBox="1"/>
          <p:nvPr/>
        </p:nvSpPr>
        <p:spPr>
          <a:xfrm>
            <a:off x="329090" y="2997104"/>
            <a:ext cx="3489790" cy="738664"/>
          </a:xfrm>
          <a:prstGeom prst="rect">
            <a:avLst/>
          </a:prstGeom>
          <a:noFill/>
        </p:spPr>
        <p:txBody>
          <a:bodyPr wrap="square" rtlCol="0">
            <a:spAutoFit/>
          </a:bodyPr>
          <a:lstStyle/>
          <a:p>
            <a:r>
              <a:rPr lang="es-MX" sz="1400" b="1" spc="300" dirty="0">
                <a:solidFill>
                  <a:srgbClr val="993366"/>
                </a:solidFill>
              </a:rPr>
              <a:t>¿​Dónde se estudia?</a:t>
            </a:r>
          </a:p>
          <a:p>
            <a:endParaRPr lang="es-MX" sz="1400" dirty="0">
              <a:cs typeface="Times New Roman" panose="02020603050405020304" pitchFamily="18" charset="0"/>
            </a:endParaRPr>
          </a:p>
          <a:p>
            <a:r>
              <a:rPr lang="es-MX" sz="1400" dirty="0">
                <a:cs typeface="Times New Roman" panose="02020603050405020304" pitchFamily="18" charset="0"/>
              </a:rPr>
              <a:t>Escuela Nacional de Trabajo Social</a:t>
            </a:r>
          </a:p>
        </p:txBody>
      </p:sp>
      <p:sp>
        <p:nvSpPr>
          <p:cNvPr id="8" name="Rectángulo 7">
            <a:extLst>
              <a:ext uri="{FF2B5EF4-FFF2-40B4-BE49-F238E27FC236}">
                <a16:creationId xmlns:a16="http://schemas.microsoft.com/office/drawing/2014/main" id="{EBB438A4-95DF-4F3C-AD53-4906AB250361}"/>
              </a:ext>
            </a:extLst>
          </p:cNvPr>
          <p:cNvSpPr/>
          <p:nvPr/>
        </p:nvSpPr>
        <p:spPr>
          <a:xfrm>
            <a:off x="165930" y="4316687"/>
            <a:ext cx="3758956" cy="1200329"/>
          </a:xfrm>
          <a:prstGeom prst="rect">
            <a:avLst/>
          </a:prstGeom>
        </p:spPr>
        <p:txBody>
          <a:bodyPr wrap="square">
            <a:spAutoFit/>
          </a:bodyPr>
          <a:lstStyle/>
          <a:p>
            <a:pPr algn="ctr"/>
            <a:r>
              <a:rPr lang="es-MX" b="1" u="sng" spc="300" dirty="0">
                <a:solidFill>
                  <a:schemeClr val="accent5">
                    <a:lumMod val="75000"/>
                  </a:schemeClr>
                </a:solidFill>
              </a:rPr>
              <a:t>IMPORTANTE</a:t>
            </a:r>
          </a:p>
          <a:p>
            <a:endParaRPr lang="es-MX" dirty="0">
              <a:solidFill>
                <a:schemeClr val="accent5">
                  <a:lumMod val="75000"/>
                </a:schemeClr>
              </a:solidFill>
            </a:endParaRPr>
          </a:p>
          <a:p>
            <a:pPr marL="285750" indent="-285750" algn="ctr">
              <a:buFont typeface="Calibri" panose="020F0502020204030204" pitchFamily="34" charset="0"/>
              <a:buChar char="→"/>
            </a:pPr>
            <a:r>
              <a:rPr lang="es-MX" dirty="0">
                <a:solidFill>
                  <a:schemeClr val="accent5">
                    <a:lumMod val="75000"/>
                  </a:schemeClr>
                </a:solidFill>
              </a:rPr>
              <a:t> Cuenta también con modalidad a distancia y/o abierta​</a:t>
            </a:r>
          </a:p>
        </p:txBody>
      </p:sp>
      <p:grpSp>
        <p:nvGrpSpPr>
          <p:cNvPr id="9" name="Grupo 8">
            <a:extLst>
              <a:ext uri="{FF2B5EF4-FFF2-40B4-BE49-F238E27FC236}">
                <a16:creationId xmlns:a16="http://schemas.microsoft.com/office/drawing/2014/main" id="{323E655D-FADA-4B76-BF97-5CAFA02B2C22}"/>
              </a:ext>
            </a:extLst>
          </p:cNvPr>
          <p:cNvGrpSpPr/>
          <p:nvPr/>
        </p:nvGrpSpPr>
        <p:grpSpPr>
          <a:xfrm>
            <a:off x="5654293" y="4662698"/>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41C108BE-5541-46E3-A048-7A9E0EC9F0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E97772CC-7A23-42C2-97BC-508F3482C416}"/>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2">
                      <a:lumMod val="75000"/>
                    </a:schemeClr>
                  </a:solidFill>
                  <a:effectLst>
                    <a:outerShdw blurRad="38100" dist="38100" dir="2700000" algn="tl">
                      <a:srgbClr val="000000">
                        <a:alpha val="43137"/>
                      </a:srgbClr>
                    </a:outerShdw>
                  </a:effectLst>
                </a:rPr>
                <a:t>INICIO</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FAEC25-CF74-4824-8730-A3346CAD0497}"/>
              </a:ext>
            </a:extLst>
          </p:cNvPr>
          <p:cNvPicPr>
            <a:picLocks noChangeAspect="1"/>
          </p:cNvPicPr>
          <p:nvPr/>
        </p:nvPicPr>
        <p:blipFill rotWithShape="1">
          <a:blip r:embed="rId2"/>
          <a:srcRect l="41732" t="33192" r="11610" b="20586"/>
          <a:stretch/>
        </p:blipFill>
        <p:spPr>
          <a:xfrm>
            <a:off x="-168696" y="-99392"/>
            <a:ext cx="12529392" cy="7056784"/>
          </a:xfrm>
          <a:prstGeom prst="rect">
            <a:avLst/>
          </a:prstGeom>
          <a:ln>
            <a:noFill/>
          </a:ln>
          <a:effectLst>
            <a:softEdge rad="112500"/>
          </a:effectLst>
        </p:spPr>
      </p:pic>
      <p:sp>
        <p:nvSpPr>
          <p:cNvPr id="5" name="CuadroTexto 4">
            <a:extLst>
              <a:ext uri="{FF2B5EF4-FFF2-40B4-BE49-F238E27FC236}">
                <a16:creationId xmlns:a16="http://schemas.microsoft.com/office/drawing/2014/main" id="{8ADB281D-9050-455B-B0DA-A4F8945C9C68}"/>
              </a:ext>
            </a:extLst>
          </p:cNvPr>
          <p:cNvSpPr txBox="1"/>
          <p:nvPr/>
        </p:nvSpPr>
        <p:spPr>
          <a:xfrm>
            <a:off x="1775520" y="260648"/>
            <a:ext cx="8640960" cy="461665"/>
          </a:xfrm>
          <a:prstGeom prst="rect">
            <a:avLst/>
          </a:prstGeom>
          <a:noFill/>
        </p:spPr>
        <p:txBody>
          <a:bodyPr wrap="square" rtlCol="0">
            <a:spAutoFit/>
          </a:bodyPr>
          <a:lstStyle/>
          <a:p>
            <a:pPr algn="ctr"/>
            <a:r>
              <a:rPr lang="es-MX" sz="2400" b="1" dirty="0">
                <a:solidFill>
                  <a:schemeClr val="bg1"/>
                </a:solidFill>
                <a:cs typeface="Angsana New" panose="020B0502040204020203" pitchFamily="18" charset="-34"/>
              </a:rPr>
              <a:t>Créditos</a:t>
            </a:r>
          </a:p>
        </p:txBody>
      </p:sp>
      <p:grpSp>
        <p:nvGrpSpPr>
          <p:cNvPr id="2" name="Grupo 1">
            <a:extLst>
              <a:ext uri="{FF2B5EF4-FFF2-40B4-BE49-F238E27FC236}">
                <a16:creationId xmlns:a16="http://schemas.microsoft.com/office/drawing/2014/main" id="{9F1D73D2-1E77-43ED-95C5-E1F965658330}"/>
              </a:ext>
            </a:extLst>
          </p:cNvPr>
          <p:cNvGrpSpPr/>
          <p:nvPr/>
        </p:nvGrpSpPr>
        <p:grpSpPr>
          <a:xfrm>
            <a:off x="4799856" y="5593035"/>
            <a:ext cx="2016223" cy="1059756"/>
            <a:chOff x="4367808" y="5329313"/>
            <a:chExt cx="2907963" cy="1391692"/>
          </a:xfrm>
        </p:grpSpPr>
        <p:pic>
          <p:nvPicPr>
            <p:cNvPr id="7" name="7 Imagen" descr="escudo_UNAM_azul.tif">
              <a:extLst>
                <a:ext uri="{FF2B5EF4-FFF2-40B4-BE49-F238E27FC236}">
                  <a16:creationId xmlns:a16="http://schemas.microsoft.com/office/drawing/2014/main" id="{9381A103-DCA4-4EA3-8A17-A22A5B89814F}"/>
                </a:ext>
              </a:extLst>
            </p:cNvPr>
            <p:cNvPicPr>
              <a:picLocks noChangeAspect="1"/>
            </p:cNvPicPr>
            <p:nvPr/>
          </p:nvPicPr>
          <p:blipFill>
            <a:blip r:embed="rId3" cstate="print">
              <a:alphaModFix/>
              <a:duotone>
                <a:schemeClr val="bg2">
                  <a:shade val="45000"/>
                  <a:satMod val="135000"/>
                </a:schemeClr>
                <a:prstClr val="white"/>
              </a:duotone>
            </a:blip>
            <a:stretch>
              <a:fillRect/>
            </a:stretch>
          </p:blipFill>
          <p:spPr>
            <a:xfrm>
              <a:off x="4367808" y="5329313"/>
              <a:ext cx="1285168" cy="1347306"/>
            </a:xfrm>
            <a:prstGeom prst="rect">
              <a:avLst/>
            </a:prstGeom>
          </p:spPr>
        </p:pic>
        <p:pic>
          <p:nvPicPr>
            <p:cNvPr id="8" name="Picture 4" descr="Resultado de imagen para cch">
              <a:extLst>
                <a:ext uri="{FF2B5EF4-FFF2-40B4-BE49-F238E27FC236}">
                  <a16:creationId xmlns:a16="http://schemas.microsoft.com/office/drawing/2014/main" id="{B72A3EE6-3112-48FE-A2A5-382F48827F29}"/>
                </a:ext>
              </a:extLst>
            </p:cNvPr>
            <p:cNvPicPr>
              <a:picLocks noChangeAspect="1" noChangeArrowheads="1"/>
            </p:cNvPicPr>
            <p:nvPr/>
          </p:nvPicPr>
          <p:blipFill>
            <a:blip r:embed="rId4" cstate="print">
              <a:clrChange>
                <a:clrFrom>
                  <a:srgbClr val="FFFFFF"/>
                </a:clrFrom>
                <a:clrTo>
                  <a:srgbClr val="FFFFFF">
                    <a:alpha val="0"/>
                  </a:srgbClr>
                </a:clrTo>
              </a:clrChange>
              <a:alphaModFix amt="85000"/>
              <a:duotone>
                <a:schemeClr val="bg2">
                  <a:shade val="45000"/>
                  <a:satMod val="135000"/>
                </a:schemeClr>
                <a:prstClr val="white"/>
              </a:duotone>
              <a:extLst>
                <a:ext uri="{BEBA8EAE-BF5A-486C-A8C5-ECC9F3942E4B}">
                  <a14:imgProps xmlns:a14="http://schemas.microsoft.com/office/drawing/2010/main">
                    <a14:imgLayer>
                      <a14:imgEffect>
                        <a14:sharpenSoften amount="-25000"/>
                      </a14:imgEffect>
                      <a14:imgEffect>
                        <a14:saturation sat="400000"/>
                      </a14:imgEffect>
                      <a14:imgEffect>
                        <a14:brightnessContrast bright="20000"/>
                      </a14:imgEffect>
                    </a14:imgLayer>
                  </a14:imgProps>
                </a:ext>
              </a:extLst>
            </a:blip>
            <a:srcRect/>
            <a:stretch>
              <a:fillRect/>
            </a:stretch>
          </p:blipFill>
          <p:spPr bwMode="auto">
            <a:xfrm>
              <a:off x="5802281" y="5329313"/>
              <a:ext cx="1473490" cy="1391692"/>
            </a:xfrm>
            <a:prstGeom prst="rect">
              <a:avLst/>
            </a:prstGeom>
            <a:noFill/>
          </p:spPr>
        </p:pic>
      </p:grpSp>
      <p:grpSp>
        <p:nvGrpSpPr>
          <p:cNvPr id="6" name="Grupo 9">
            <a:extLst>
              <a:ext uri="{FF2B5EF4-FFF2-40B4-BE49-F238E27FC236}">
                <a16:creationId xmlns:a16="http://schemas.microsoft.com/office/drawing/2014/main" id="{F78BC534-7E5F-49B0-81FE-A0DD531B3AA6}"/>
              </a:ext>
            </a:extLst>
          </p:cNvPr>
          <p:cNvGrpSpPr/>
          <p:nvPr/>
        </p:nvGrpSpPr>
        <p:grpSpPr>
          <a:xfrm>
            <a:off x="0" y="5301208"/>
            <a:ext cx="1696288" cy="923331"/>
            <a:chOff x="7064008" y="5811559"/>
            <a:chExt cx="2128336" cy="923331"/>
          </a:xfrm>
        </p:grpSpPr>
        <p:sp>
          <p:nvSpPr>
            <p:cNvPr id="3" name="Flecha: hacia arriba 2">
              <a:hlinkClick r:id="rId5" action="ppaction://hlinksldjump"/>
              <a:extLst>
                <a:ext uri="{FF2B5EF4-FFF2-40B4-BE49-F238E27FC236}">
                  <a16:creationId xmlns:a16="http://schemas.microsoft.com/office/drawing/2014/main" id="{803C16FE-FF14-4502-A8A0-264D100312F4}"/>
                </a:ext>
              </a:extLst>
            </p:cNvPr>
            <p:cNvSpPr/>
            <p:nvPr/>
          </p:nvSpPr>
          <p:spPr>
            <a:xfrm>
              <a:off x="7820091" y="5811559"/>
              <a:ext cx="308085" cy="461666"/>
            </a:xfrm>
            <a:prstGeom prst="upArrow">
              <a:avLst/>
            </a:prstGeom>
            <a:solidFill>
              <a:schemeClr val="bg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hlinkClick r:id="rId5" action="ppaction://hlinksldjump"/>
              <a:extLst>
                <a:ext uri="{FF2B5EF4-FFF2-40B4-BE49-F238E27FC236}">
                  <a16:creationId xmlns:a16="http://schemas.microsoft.com/office/drawing/2014/main" id="{67E2745A-0B97-4B88-9AD3-662EABBC87FD}"/>
                </a:ext>
              </a:extLst>
            </p:cNvPr>
            <p:cNvSpPr txBox="1"/>
            <p:nvPr/>
          </p:nvSpPr>
          <p:spPr>
            <a:xfrm>
              <a:off x="7064008" y="6273225"/>
              <a:ext cx="2128336" cy="461665"/>
            </a:xfrm>
            <a:prstGeom prst="rect">
              <a:avLst/>
            </a:prstGeom>
            <a:noFill/>
          </p:spPr>
          <p:txBody>
            <a:bodyPr wrap="square" rtlCol="0">
              <a:spAutoFit/>
            </a:bodyPr>
            <a:lstStyle/>
            <a:p>
              <a:r>
                <a:rPr lang="es-MX" sz="2400" dirty="0">
                  <a:solidFill>
                    <a:schemeClr val="bg1">
                      <a:lumMod val="65000"/>
                    </a:schemeClr>
                  </a:solidFill>
                  <a:latin typeface="AngsanaUPC" panose="02020603050405020304" pitchFamily="18" charset="-34"/>
                  <a:cs typeface="AngsanaUPC" panose="02020603050405020304" pitchFamily="18" charset="-34"/>
                </a:rPr>
                <a:t>Página de Inicio</a:t>
              </a:r>
            </a:p>
          </p:txBody>
        </p:sp>
      </p:grpSp>
      <p:sp>
        <p:nvSpPr>
          <p:cNvPr id="10" name="9 CuadroTexto"/>
          <p:cNvSpPr txBox="1"/>
          <p:nvPr/>
        </p:nvSpPr>
        <p:spPr>
          <a:xfrm>
            <a:off x="1951802" y="934034"/>
            <a:ext cx="9001188" cy="923330"/>
          </a:xfrm>
          <a:prstGeom prst="rect">
            <a:avLst/>
          </a:prstGeom>
          <a:noFill/>
        </p:spPr>
        <p:txBody>
          <a:bodyPr wrap="square" rtlCol="0">
            <a:spAutoFit/>
          </a:bodyPr>
          <a:lstStyle/>
          <a:p>
            <a:pPr algn="just"/>
            <a:r>
              <a:rPr lang="es-MX" dirty="0">
                <a:solidFill>
                  <a:schemeClr val="bg1"/>
                </a:solidFill>
                <a:cs typeface="Angsana New" panose="02020603050405020304" pitchFamily="18" charset="-34"/>
              </a:rPr>
              <a:t>Agradecemos a las integrantes del Departamento de Psicopedagogía del Plantel Azcapotzalco su contribución para la elaboración de este material.​</a:t>
            </a:r>
          </a:p>
          <a:p>
            <a:endParaRPr lang="es-MX" dirty="0">
              <a:solidFill>
                <a:schemeClr val="bg1"/>
              </a:solidFill>
              <a:cs typeface="Angsana New" panose="02020603050405020304" pitchFamily="18" charset="-34"/>
            </a:endParaRPr>
          </a:p>
        </p:txBody>
      </p:sp>
      <p:sp>
        <p:nvSpPr>
          <p:cNvPr id="11" name="10 CuadroTexto"/>
          <p:cNvSpPr txBox="1"/>
          <p:nvPr/>
        </p:nvSpPr>
        <p:spPr>
          <a:xfrm>
            <a:off x="308728" y="2129561"/>
            <a:ext cx="5429288" cy="2585323"/>
          </a:xfrm>
          <a:prstGeom prst="rect">
            <a:avLst/>
          </a:prstGeom>
          <a:noFill/>
        </p:spPr>
        <p:txBody>
          <a:bodyPr wrap="square" rtlCol="0">
            <a:spAutoFit/>
          </a:bodyPr>
          <a:lstStyle/>
          <a:p>
            <a:r>
              <a:rPr lang="es-MX" dirty="0">
                <a:solidFill>
                  <a:schemeClr val="bg1"/>
                </a:solidFill>
                <a:cs typeface="Angsana New" panose="02020603050405020304" pitchFamily="18" charset="-34"/>
              </a:rPr>
              <a:t>Idea original y elaboración de contenido:​</a:t>
            </a:r>
          </a:p>
          <a:p>
            <a:endParaRPr lang="es-MX" dirty="0">
              <a:solidFill>
                <a:schemeClr val="bg1"/>
              </a:solidFill>
              <a:cs typeface="Angsana New" panose="02020603050405020304" pitchFamily="18" charset="-34"/>
            </a:endParaRPr>
          </a:p>
          <a:p>
            <a:pPr>
              <a:buFont typeface="Wingdings" pitchFamily="2" charset="2"/>
              <a:buChar char="v"/>
            </a:pPr>
            <a:r>
              <a:rPr lang="es-MX" dirty="0">
                <a:solidFill>
                  <a:schemeClr val="bg1"/>
                </a:solidFill>
                <a:cs typeface="Angsana New" panose="02020603050405020304" pitchFamily="18" charset="-34"/>
              </a:rPr>
              <a:t>Lic. Alma Delia Fernández García​</a:t>
            </a:r>
          </a:p>
          <a:p>
            <a:pPr>
              <a:buFont typeface="Wingdings" pitchFamily="2" charset="2"/>
              <a:buChar char="v"/>
            </a:pPr>
            <a:endParaRPr lang="es-MX" dirty="0">
              <a:solidFill>
                <a:schemeClr val="bg1"/>
              </a:solidFill>
              <a:cs typeface="Angsana New" panose="02020603050405020304" pitchFamily="18" charset="-34"/>
            </a:endParaRPr>
          </a:p>
          <a:p>
            <a:pPr>
              <a:buFont typeface="Wingdings" pitchFamily="2" charset="2"/>
              <a:buChar char="v"/>
            </a:pPr>
            <a:r>
              <a:rPr lang="es-MX" dirty="0">
                <a:solidFill>
                  <a:schemeClr val="bg1"/>
                </a:solidFill>
                <a:cs typeface="Angsana New" panose="02020603050405020304" pitchFamily="18" charset="-34"/>
              </a:rPr>
              <a:t>Lic. Alma Patricia López Hernández​</a:t>
            </a:r>
          </a:p>
          <a:p>
            <a:pPr>
              <a:buFont typeface="Wingdings" pitchFamily="2" charset="2"/>
              <a:buChar char="v"/>
            </a:pPr>
            <a:endParaRPr lang="es-MX" dirty="0">
              <a:solidFill>
                <a:schemeClr val="bg1"/>
              </a:solidFill>
              <a:cs typeface="Angsana New" panose="02020603050405020304" pitchFamily="18" charset="-34"/>
            </a:endParaRPr>
          </a:p>
          <a:p>
            <a:pPr>
              <a:buFont typeface="Wingdings" pitchFamily="2" charset="2"/>
              <a:buChar char="v"/>
            </a:pPr>
            <a:r>
              <a:rPr lang="es-MX" dirty="0">
                <a:solidFill>
                  <a:schemeClr val="bg1"/>
                </a:solidFill>
                <a:cs typeface="Angsana New" panose="02020603050405020304" pitchFamily="18" charset="-34"/>
              </a:rPr>
              <a:t>Lic. Alicia Molina Maldonado​</a:t>
            </a:r>
          </a:p>
          <a:p>
            <a:pPr>
              <a:buFont typeface="Wingdings" pitchFamily="2" charset="2"/>
              <a:buChar char="v"/>
            </a:pPr>
            <a:endParaRPr lang="es-MX" dirty="0">
              <a:solidFill>
                <a:schemeClr val="bg1"/>
              </a:solidFill>
              <a:cs typeface="Angsana New" panose="02020603050405020304" pitchFamily="18" charset="-34"/>
            </a:endParaRPr>
          </a:p>
          <a:p>
            <a:pPr>
              <a:buFont typeface="Wingdings" pitchFamily="2" charset="2"/>
              <a:buChar char="v"/>
            </a:pPr>
            <a:r>
              <a:rPr lang="es-MX" dirty="0">
                <a:solidFill>
                  <a:schemeClr val="bg1"/>
                </a:solidFill>
                <a:cs typeface="Angsana New" panose="02020603050405020304" pitchFamily="18" charset="-34"/>
              </a:rPr>
              <a:t>Lic. Ma. del Consuelo Velázquez Méndez​</a:t>
            </a:r>
          </a:p>
        </p:txBody>
      </p:sp>
      <p:sp>
        <p:nvSpPr>
          <p:cNvPr id="12" name="11 CuadroTexto"/>
          <p:cNvSpPr txBox="1"/>
          <p:nvPr/>
        </p:nvSpPr>
        <p:spPr>
          <a:xfrm>
            <a:off x="6238082" y="1714488"/>
            <a:ext cx="5715040" cy="3970318"/>
          </a:xfrm>
          <a:prstGeom prst="rect">
            <a:avLst/>
          </a:prstGeom>
          <a:noFill/>
        </p:spPr>
        <p:txBody>
          <a:bodyPr wrap="square" rtlCol="0">
            <a:spAutoFit/>
          </a:bodyPr>
          <a:lstStyle/>
          <a:p>
            <a:r>
              <a:rPr lang="es-MX" dirty="0">
                <a:solidFill>
                  <a:schemeClr val="bg1"/>
                </a:solidFill>
                <a:cs typeface="Angsana New" panose="02020603050405020304" pitchFamily="18" charset="-34"/>
              </a:rPr>
              <a:t>Diseño original:​</a:t>
            </a:r>
          </a:p>
          <a:p>
            <a:endParaRPr lang="es-MX" dirty="0">
              <a:solidFill>
                <a:schemeClr val="bg1"/>
              </a:solidFill>
              <a:cs typeface="Angsana New" panose="02020603050405020304" pitchFamily="18" charset="-34"/>
            </a:endParaRPr>
          </a:p>
          <a:p>
            <a:r>
              <a:rPr lang="es-MX" dirty="0">
                <a:solidFill>
                  <a:schemeClr val="bg1"/>
                </a:solidFill>
                <a:cs typeface="Angsana New" panose="02020603050405020304" pitchFamily="18" charset="-34"/>
              </a:rPr>
              <a:t>Brenda Berenice Jiménez Herrera</a:t>
            </a:r>
          </a:p>
          <a:p>
            <a:endParaRPr lang="es-MX" dirty="0">
              <a:solidFill>
                <a:schemeClr val="bg1"/>
              </a:solidFill>
              <a:cs typeface="Angsana New" panose="02020603050405020304" pitchFamily="18" charset="-34"/>
            </a:endParaRPr>
          </a:p>
          <a:p>
            <a:pPr fontAlgn="base"/>
            <a:r>
              <a:rPr lang="es-MX" dirty="0">
                <a:solidFill>
                  <a:schemeClr val="bg1"/>
                </a:solidFill>
                <a:cs typeface="Angsana New" panose="02020603050405020304" pitchFamily="18" charset="-34"/>
              </a:rPr>
              <a:t>Idea de la versión digital:</a:t>
            </a:r>
            <a:r>
              <a:rPr lang="en-US" dirty="0">
                <a:solidFill>
                  <a:schemeClr val="bg1"/>
                </a:solidFill>
                <a:cs typeface="Angsana New" panose="02020603050405020304" pitchFamily="18" charset="-34"/>
              </a:rPr>
              <a:t>​</a:t>
            </a:r>
          </a:p>
          <a:p>
            <a:pPr fontAlgn="base"/>
            <a:endParaRPr lang="en-US" dirty="0">
              <a:solidFill>
                <a:schemeClr val="bg1"/>
              </a:solidFill>
              <a:cs typeface="Angsana New" panose="02020603050405020304" pitchFamily="18" charset="-34"/>
            </a:endParaRPr>
          </a:p>
          <a:p>
            <a:pPr fontAlgn="base"/>
            <a:r>
              <a:rPr lang="es-MX" dirty="0">
                <a:solidFill>
                  <a:schemeClr val="bg1"/>
                </a:solidFill>
                <a:cs typeface="Angsana New" panose="02020603050405020304" pitchFamily="18" charset="-34"/>
              </a:rPr>
              <a:t>Lic. Hugo César Morales Ortiz</a:t>
            </a:r>
            <a:r>
              <a:rPr lang="en-US" dirty="0">
                <a:solidFill>
                  <a:schemeClr val="bg1"/>
                </a:solidFill>
                <a:cs typeface="Angsana New" panose="02020603050405020304" pitchFamily="18" charset="-34"/>
              </a:rPr>
              <a:t>​</a:t>
            </a:r>
          </a:p>
          <a:p>
            <a:pPr fontAlgn="base"/>
            <a:r>
              <a:rPr lang="es-MX" dirty="0">
                <a:solidFill>
                  <a:schemeClr val="bg1"/>
                </a:solidFill>
                <a:cs typeface="Angsana New" panose="02020603050405020304" pitchFamily="18" charset="-34"/>
              </a:rPr>
              <a:t>Jefe del Departamento de Psicopedagogía de la DGCCH</a:t>
            </a:r>
            <a:r>
              <a:rPr lang="en-US" dirty="0">
                <a:solidFill>
                  <a:schemeClr val="bg1"/>
                </a:solidFill>
                <a:cs typeface="Angsana New" panose="02020603050405020304" pitchFamily="18" charset="-34"/>
              </a:rPr>
              <a:t>​</a:t>
            </a:r>
          </a:p>
          <a:p>
            <a:pPr fontAlgn="base"/>
            <a:r>
              <a:rPr lang="es-MX" dirty="0">
                <a:solidFill>
                  <a:schemeClr val="bg1"/>
                </a:solidFill>
                <a:cs typeface="Angsana New" panose="02020603050405020304" pitchFamily="18" charset="-34"/>
              </a:rPr>
              <a:t>​</a:t>
            </a:r>
          </a:p>
          <a:p>
            <a:pPr fontAlgn="base"/>
            <a:r>
              <a:rPr lang="es-MX" dirty="0">
                <a:solidFill>
                  <a:schemeClr val="bg1"/>
                </a:solidFill>
                <a:cs typeface="Angsana New" panose="02020603050405020304" pitchFamily="18" charset="-34"/>
              </a:rPr>
              <a:t>Elaboración de la versión digital:</a:t>
            </a:r>
            <a:r>
              <a:rPr lang="en-US" dirty="0">
                <a:solidFill>
                  <a:schemeClr val="bg1"/>
                </a:solidFill>
                <a:cs typeface="Angsana New" panose="02020603050405020304" pitchFamily="18" charset="-34"/>
              </a:rPr>
              <a:t>​</a:t>
            </a:r>
          </a:p>
          <a:p>
            <a:pPr fontAlgn="base"/>
            <a:endParaRPr lang="en-US" dirty="0">
              <a:solidFill>
                <a:schemeClr val="bg1"/>
              </a:solidFill>
              <a:cs typeface="Angsana New" panose="02020603050405020304" pitchFamily="18" charset="-34"/>
            </a:endParaRPr>
          </a:p>
          <a:p>
            <a:pPr lvl="1" fontAlgn="base">
              <a:buFont typeface="Wingdings" pitchFamily="2" charset="2"/>
              <a:buChar char="v"/>
            </a:pPr>
            <a:r>
              <a:rPr lang="es-MX" dirty="0">
                <a:solidFill>
                  <a:schemeClr val="bg1"/>
                </a:solidFill>
                <a:cs typeface="Angsana New" panose="02020603050405020304" pitchFamily="18" charset="-34"/>
              </a:rPr>
              <a:t>Hugo César Morales Ortiz</a:t>
            </a:r>
            <a:r>
              <a:rPr lang="en-US" dirty="0">
                <a:solidFill>
                  <a:schemeClr val="bg1"/>
                </a:solidFill>
                <a:cs typeface="Angsana New" panose="02020603050405020304" pitchFamily="18" charset="-34"/>
              </a:rPr>
              <a:t>​</a:t>
            </a:r>
            <a:br>
              <a:rPr lang="en-US" dirty="0">
                <a:solidFill>
                  <a:schemeClr val="bg1"/>
                </a:solidFill>
                <a:cs typeface="Angsana New" panose="02020603050405020304" pitchFamily="18" charset="-34"/>
              </a:rPr>
            </a:br>
            <a:endParaRPr lang="en-US" dirty="0">
              <a:solidFill>
                <a:schemeClr val="bg1"/>
              </a:solidFill>
              <a:cs typeface="Angsana New" panose="02020603050405020304" pitchFamily="18" charset="-34"/>
            </a:endParaRPr>
          </a:p>
          <a:p>
            <a:pPr lvl="1" fontAlgn="base">
              <a:buFont typeface="Wingdings" pitchFamily="2" charset="2"/>
              <a:buChar char="v"/>
            </a:pPr>
            <a:r>
              <a:rPr lang="es-MX" dirty="0">
                <a:solidFill>
                  <a:schemeClr val="bg1"/>
                </a:solidFill>
                <a:cs typeface="Angsana New" panose="02020603050405020304" pitchFamily="18" charset="-34"/>
              </a:rPr>
              <a:t>Trejo Rodríguez Diana</a:t>
            </a:r>
            <a:endParaRPr lang="en-US" dirty="0">
              <a:solidFill>
                <a:schemeClr val="bg1"/>
              </a:solidFill>
              <a:cs typeface="Angsana New" panose="02020603050405020304" pitchFamily="18" charset="-34"/>
            </a:endParaRPr>
          </a:p>
        </p:txBody>
      </p:sp>
    </p:spTree>
    <p:extLst>
      <p:ext uri="{BB962C8B-B14F-4D97-AF65-F5344CB8AC3E}">
        <p14:creationId xmlns:p14="http://schemas.microsoft.com/office/powerpoint/2010/main" val="105843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srcRect l="41758" t="33398" r="11572" b="20703"/>
          <a:stretch>
            <a:fillRect/>
          </a:stretch>
        </p:blipFill>
        <p:spPr bwMode="auto">
          <a:xfrm>
            <a:off x="0" y="0"/>
            <a:ext cx="12190412" cy="6858000"/>
          </a:xfrm>
          <a:prstGeom prst="rect">
            <a:avLst/>
          </a:prstGeom>
          <a:noFill/>
          <a:ln w="9525">
            <a:noFill/>
            <a:miter lim="800000"/>
            <a:headEnd/>
            <a:tailEnd/>
          </a:ln>
          <a:effectLst/>
        </p:spPr>
      </p:pic>
      <p:sp>
        <p:nvSpPr>
          <p:cNvPr id="5" name="4 CuadroTexto"/>
          <p:cNvSpPr txBox="1"/>
          <p:nvPr/>
        </p:nvSpPr>
        <p:spPr>
          <a:xfrm>
            <a:off x="3312381" y="488605"/>
            <a:ext cx="4030527" cy="6001643"/>
          </a:xfrm>
          <a:prstGeom prst="rect">
            <a:avLst/>
          </a:prstGeom>
          <a:noFill/>
        </p:spPr>
        <p:txBody>
          <a:bodyPr wrap="square" rtlCol="0">
            <a:spAutoFit/>
          </a:bodyPr>
          <a:lstStyle/>
          <a:p>
            <a:pPr marL="285750" indent="-285750">
              <a:buClr>
                <a:srgbClr val="CFA50B"/>
              </a:buClr>
              <a:buFont typeface="Wingdings" panose="05000000000000000000" pitchFamily="2" charset="2"/>
              <a:buChar char="v"/>
            </a:pPr>
            <a:r>
              <a:rPr lang="es-MX" sz="1600" dirty="0">
                <a:solidFill>
                  <a:schemeClr val="bg1"/>
                </a:solidFill>
                <a:hlinkClick r:id="rId3" action="ppaction://hlinksldjump">
                  <a:extLst>
                    <a:ext uri="{A12FA001-AC4F-418D-AE19-62706E023703}">
                      <ahyp:hlinkClr xmlns:ahyp="http://schemas.microsoft.com/office/drawing/2018/hyperlinkcolor" val="tx"/>
                    </a:ext>
                  </a:extLst>
                </a:hlinkClick>
              </a:rPr>
              <a:t>Administración</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4" action="ppaction://hlinksldjump">
                  <a:extLst>
                    <a:ext uri="{A12FA001-AC4F-418D-AE19-62706E023703}">
                      <ahyp:hlinkClr xmlns:ahyp="http://schemas.microsoft.com/office/drawing/2018/hyperlinkcolor" val="tx"/>
                    </a:ext>
                  </a:extLst>
                </a:hlinkClick>
              </a:rPr>
              <a:t>Administración Agropecuaria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5" action="ppaction://hlinksldjump">
                  <a:extLst>
                    <a:ext uri="{A12FA001-AC4F-418D-AE19-62706E023703}">
                      <ahyp:hlinkClr xmlns:ahyp="http://schemas.microsoft.com/office/drawing/2018/hyperlinkcolor" val="tx"/>
                    </a:ext>
                  </a:extLst>
                </a:hlinkClick>
              </a:rPr>
              <a:t>Antropología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6" action="ppaction://hlinksldjump">
                  <a:extLst>
                    <a:ext uri="{A12FA001-AC4F-418D-AE19-62706E023703}">
                      <ahyp:hlinkClr xmlns:ahyp="http://schemas.microsoft.com/office/drawing/2018/hyperlinkcolor" val="tx"/>
                    </a:ext>
                  </a:extLst>
                </a:hlinkClick>
              </a:rPr>
              <a:t>Ciencias de la Comunicación</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7" action="ppaction://hlinksldjump">
                  <a:extLst>
                    <a:ext uri="{A12FA001-AC4F-418D-AE19-62706E023703}">
                      <ahyp:hlinkClr xmlns:ahyp="http://schemas.microsoft.com/office/drawing/2018/hyperlinkcolor" val="tx"/>
                    </a:ext>
                  </a:extLst>
                </a:hlinkClick>
              </a:rPr>
              <a:t>Ciencias Políticas y Administración Pública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8" action="ppaction://hlinksldjump">
                  <a:extLst>
                    <a:ext uri="{A12FA001-AC4F-418D-AE19-62706E023703}">
                      <ahyp:hlinkClr xmlns:ahyp="http://schemas.microsoft.com/office/drawing/2018/hyperlinkcolor" val="tx"/>
                    </a:ext>
                  </a:extLst>
                </a:hlinkClick>
              </a:rPr>
              <a:t>Comunicación</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9" action="ppaction://hlinksldjump">
                  <a:extLst>
                    <a:ext uri="{A12FA001-AC4F-418D-AE19-62706E023703}">
                      <ahyp:hlinkClr xmlns:ahyp="http://schemas.microsoft.com/office/drawing/2018/hyperlinkcolor" val="tx"/>
                    </a:ext>
                  </a:extLst>
                </a:hlinkClick>
              </a:rPr>
              <a:t>Comunicación y Periodismo</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0" action="ppaction://hlinksldjump">
                  <a:extLst>
                    <a:ext uri="{A12FA001-AC4F-418D-AE19-62706E023703}">
                      <ahyp:hlinkClr xmlns:ahyp="http://schemas.microsoft.com/office/drawing/2018/hyperlinkcolor" val="tx"/>
                    </a:ext>
                  </a:extLst>
                </a:hlinkClick>
              </a:rPr>
              <a:t>Contaduría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1" action="ppaction://hlinksldjump">
                  <a:extLst>
                    <a:ext uri="{A12FA001-AC4F-418D-AE19-62706E023703}">
                      <ahyp:hlinkClr xmlns:ahyp="http://schemas.microsoft.com/office/drawing/2018/hyperlinkcolor" val="tx"/>
                    </a:ext>
                  </a:extLst>
                </a:hlinkClick>
              </a:rPr>
              <a:t>Derecho</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2" action="ppaction://hlinksldjump">
                  <a:extLst>
                    <a:ext uri="{A12FA001-AC4F-418D-AE19-62706E023703}">
                      <ahyp:hlinkClr xmlns:ahyp="http://schemas.microsoft.com/office/drawing/2018/hyperlinkcolor" val="tx"/>
                    </a:ext>
                  </a:extLst>
                </a:hlinkClick>
              </a:rPr>
              <a:t>Desarrollo comunitario para el envejecimiento</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3" action="ppaction://hlinksldjump">
                  <a:extLst>
                    <a:ext uri="{A12FA001-AC4F-418D-AE19-62706E023703}">
                      <ahyp:hlinkClr xmlns:ahyp="http://schemas.microsoft.com/office/drawing/2018/hyperlinkcolor" val="tx"/>
                    </a:ext>
                  </a:extLst>
                </a:hlinkClick>
              </a:rPr>
              <a:t>Desarrollo territorial</a:t>
            </a:r>
            <a:endParaRPr lang="es-MX" sz="1600" dirty="0">
              <a:solidFill>
                <a:schemeClr val="bg1"/>
              </a:solidFill>
            </a:endParaRPr>
          </a:p>
          <a:p>
            <a:pPr marL="285750" indent="-285750">
              <a:buClr>
                <a:srgbClr val="CFA50B"/>
              </a:buClr>
            </a:pP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p:txBody>
      </p:sp>
      <p:sp>
        <p:nvSpPr>
          <p:cNvPr id="8" name="7 Rectángulo"/>
          <p:cNvSpPr/>
          <p:nvPr/>
        </p:nvSpPr>
        <p:spPr>
          <a:xfrm>
            <a:off x="0" y="2105539"/>
            <a:ext cx="3276064" cy="2431435"/>
          </a:xfrm>
          <a:prstGeom prst="rect">
            <a:avLst/>
          </a:prstGeom>
        </p:spPr>
        <p:txBody>
          <a:bodyPr wrap="square">
            <a:spAutoFit/>
          </a:bodyPr>
          <a:lstStyle/>
          <a:p>
            <a:pPr algn="ctr"/>
            <a:r>
              <a:rPr lang="es-MX" sz="2600" b="1" spc="50" dirty="0">
                <a:ln w="0"/>
                <a:solidFill>
                  <a:schemeClr val="bg2"/>
                </a:solidFill>
                <a:effectLst>
                  <a:innerShdw blurRad="63500" dist="50800" dir="13500000">
                    <a:srgbClr val="000000">
                      <a:alpha val="50000"/>
                    </a:srgbClr>
                  </a:innerShdw>
                </a:effectLst>
                <a:latin typeface="Californian FB" pitchFamily="18" charset="0"/>
              </a:rPr>
              <a:t>Área  de Ciencias Sociales</a:t>
            </a:r>
          </a:p>
          <a:p>
            <a:pPr algn="ctr"/>
            <a:endParaRPr lang="es-MX" sz="2800" b="1" spc="50" dirty="0">
              <a:ln w="0"/>
              <a:solidFill>
                <a:schemeClr val="bg2"/>
              </a:solidFill>
              <a:effectLst>
                <a:innerShdw blurRad="63500" dist="50800" dir="13500000">
                  <a:srgbClr val="000000">
                    <a:alpha val="50000"/>
                  </a:srgbClr>
                </a:innerShdw>
              </a:effectLst>
              <a:latin typeface="Californian FB" pitchFamily="18" charset="0"/>
            </a:endParaRPr>
          </a:p>
          <a:p>
            <a:pPr algn="ctr"/>
            <a:r>
              <a:rPr lang="es-MX" sz="2400" spc="300" dirty="0">
                <a:ln w="0"/>
                <a:solidFill>
                  <a:schemeClr val="bg2"/>
                </a:solidFill>
                <a:effectLst>
                  <a:innerShdw blurRad="63500" dist="50800" dir="13500000">
                    <a:srgbClr val="000000">
                      <a:alpha val="50000"/>
                    </a:srgbClr>
                  </a:innerShdw>
                </a:effectLst>
                <a:latin typeface="Californian FB" pitchFamily="18" charset="0"/>
              </a:rPr>
              <a:t>Da clic en la carrera de tu interés </a:t>
            </a:r>
            <a:r>
              <a:rPr lang="es-MX" sz="2400" b="1" i="1" spc="300" dirty="0">
                <a:ln w="0"/>
                <a:solidFill>
                  <a:schemeClr val="bg2"/>
                </a:solidFill>
                <a:effectLst>
                  <a:innerShdw blurRad="63500" dist="50800" dir="13500000">
                    <a:srgbClr val="000000">
                      <a:alpha val="50000"/>
                    </a:srgbClr>
                  </a:innerShdw>
                </a:effectLst>
                <a:latin typeface="Californian FB" pitchFamily="18" charset="0"/>
              </a:rPr>
              <a:t>​</a:t>
            </a:r>
          </a:p>
        </p:txBody>
      </p:sp>
      <p:grpSp>
        <p:nvGrpSpPr>
          <p:cNvPr id="10" name="Grupo 9">
            <a:extLst>
              <a:ext uri="{FF2B5EF4-FFF2-40B4-BE49-F238E27FC236}">
                <a16:creationId xmlns:a16="http://schemas.microsoft.com/office/drawing/2014/main" id="{D12B643C-FDB9-444C-8035-0F8870E28BC2}"/>
              </a:ext>
            </a:extLst>
          </p:cNvPr>
          <p:cNvGrpSpPr/>
          <p:nvPr/>
        </p:nvGrpSpPr>
        <p:grpSpPr>
          <a:xfrm>
            <a:off x="0" y="5692898"/>
            <a:ext cx="1473047" cy="1165102"/>
            <a:chOff x="698189" y="5339375"/>
            <a:chExt cx="1473047" cy="1165102"/>
          </a:xfrm>
        </p:grpSpPr>
        <p:pic>
          <p:nvPicPr>
            <p:cNvPr id="4" name="Gráfico 3" descr="Huellas de animal">
              <a:hlinkClick r:id="rId3" action="ppaction://hlinksldjump"/>
              <a:extLst>
                <a:ext uri="{FF2B5EF4-FFF2-40B4-BE49-F238E27FC236}">
                  <a16:creationId xmlns:a16="http://schemas.microsoft.com/office/drawing/2014/main" id="{3D322697-E223-41F6-807D-80BD580310F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1773" y="5339375"/>
              <a:ext cx="914400" cy="914400"/>
            </a:xfrm>
            <a:prstGeom prst="rect">
              <a:avLst/>
            </a:prstGeom>
          </p:spPr>
        </p:pic>
        <p:sp>
          <p:nvSpPr>
            <p:cNvPr id="9" name="CuadroTexto 8">
              <a:hlinkClick r:id="rId3" action="ppaction://hlinksldjump"/>
              <a:extLst>
                <a:ext uri="{FF2B5EF4-FFF2-40B4-BE49-F238E27FC236}">
                  <a16:creationId xmlns:a16="http://schemas.microsoft.com/office/drawing/2014/main" id="{3F0F8AD2-EC55-42C5-BC71-DCF6228BBB5F}"/>
                </a:ext>
              </a:extLst>
            </p:cNvPr>
            <p:cNvSpPr txBox="1"/>
            <p:nvPr/>
          </p:nvSpPr>
          <p:spPr>
            <a:xfrm>
              <a:off x="698189" y="6042812"/>
              <a:ext cx="1473047" cy="461665"/>
            </a:xfrm>
            <a:prstGeom prst="rect">
              <a:avLst/>
            </a:prstGeom>
            <a:noFill/>
          </p:spPr>
          <p:txBody>
            <a:bodyPr wrap="square" rtlCol="0">
              <a:spAutoFit/>
            </a:bodyPr>
            <a:lstStyle/>
            <a:p>
              <a:r>
                <a:rPr lang="es-MX" sz="2400" b="1" spc="300" dirty="0">
                  <a:effectLst>
                    <a:outerShdw blurRad="38100" dist="38100" dir="2700000" algn="tl">
                      <a:srgbClr val="000000">
                        <a:alpha val="43137"/>
                      </a:srgbClr>
                    </a:outerShdw>
                  </a:effectLst>
                </a:rPr>
                <a:t>INICIO</a:t>
              </a:r>
            </a:p>
          </p:txBody>
        </p:sp>
      </p:grpSp>
      <p:sp>
        <p:nvSpPr>
          <p:cNvPr id="3" name="Rectángulo 2">
            <a:extLst>
              <a:ext uri="{FF2B5EF4-FFF2-40B4-BE49-F238E27FC236}">
                <a16:creationId xmlns:a16="http://schemas.microsoft.com/office/drawing/2014/main" id="{71157F13-BC66-4E22-9AD8-7FC9CBC95DA5}"/>
              </a:ext>
            </a:extLst>
          </p:cNvPr>
          <p:cNvSpPr/>
          <p:nvPr/>
        </p:nvSpPr>
        <p:spPr>
          <a:xfrm>
            <a:off x="7643566" y="244654"/>
            <a:ext cx="4383153" cy="5755422"/>
          </a:xfrm>
          <a:prstGeom prst="rect">
            <a:avLst/>
          </a:prstGeom>
        </p:spPr>
        <p:txBody>
          <a:bodyPr wrap="square">
            <a:spAutoFit/>
          </a:bodyPr>
          <a:lstStyle/>
          <a:p>
            <a:pPr marL="285750" indent="-285750">
              <a:buClr>
                <a:srgbClr val="CFA50B"/>
              </a:buClr>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6" action="ppaction://hlinksldjump">
                  <a:extLst>
                    <a:ext uri="{A12FA001-AC4F-418D-AE19-62706E023703}">
                      <ahyp:hlinkClr xmlns:ahyp="http://schemas.microsoft.com/office/drawing/2018/hyperlinkcolor" val="tx"/>
                    </a:ext>
                  </a:extLst>
                </a:hlinkClick>
              </a:rPr>
              <a:t>Economía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7" action="ppaction://hlinksldjump">
                  <a:extLst>
                    <a:ext uri="{A12FA001-AC4F-418D-AE19-62706E023703}">
                      <ahyp:hlinkClr xmlns:ahyp="http://schemas.microsoft.com/office/drawing/2018/hyperlinkcolor" val="tx"/>
                    </a:ext>
                  </a:extLst>
                </a:hlinkClick>
              </a:rPr>
              <a:t>Economía Industrial </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8" action="ppaction://hlinksldjump">
                  <a:extLst>
                    <a:ext uri="{A12FA001-AC4F-418D-AE19-62706E023703}">
                      <ahyp:hlinkClr xmlns:ahyp="http://schemas.microsoft.com/office/drawing/2018/hyperlinkcolor" val="tx"/>
                    </a:ext>
                  </a:extLst>
                </a:hlinkClick>
              </a:rPr>
              <a:t>Estudios sociales y gestión local</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19" action="ppaction://hlinksldjump">
                  <a:extLst>
                    <a:ext uri="{A12FA001-AC4F-418D-AE19-62706E023703}">
                      <ahyp:hlinkClr xmlns:ahyp="http://schemas.microsoft.com/office/drawing/2018/hyperlinkcolor" val="tx"/>
                    </a:ext>
                  </a:extLst>
                </a:hlinkClick>
              </a:rPr>
              <a:t>Geografía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0" action="ppaction://hlinksldjump">
                  <a:extLst>
                    <a:ext uri="{A12FA001-AC4F-418D-AE19-62706E023703}">
                      <ahyp:hlinkClr xmlns:ahyp="http://schemas.microsoft.com/office/drawing/2018/hyperlinkcolor" val="tx"/>
                    </a:ext>
                  </a:extLst>
                </a:hlinkClick>
              </a:rPr>
              <a:t>Geografía Aplicada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1" action="ppaction://hlinksldjump">
                  <a:extLst>
                    <a:ext uri="{A12FA001-AC4F-418D-AE19-62706E023703}">
                      <ahyp:hlinkClr xmlns:ahyp="http://schemas.microsoft.com/office/drawing/2018/hyperlinkcolor" val="tx"/>
                    </a:ext>
                  </a:extLst>
                </a:hlinkClick>
              </a:rPr>
              <a:t>Informática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2" action="ppaction://hlinksldjump">
                  <a:extLst>
                    <a:ext uri="{A12FA001-AC4F-418D-AE19-62706E023703}">
                      <ahyp:hlinkClr xmlns:ahyp="http://schemas.microsoft.com/office/drawing/2018/hyperlinkcolor" val="tx"/>
                    </a:ext>
                  </a:extLst>
                </a:hlinkClick>
              </a:rPr>
              <a:t>Negocios Internacionales</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3" action="ppaction://hlinksldjump">
                  <a:extLst>
                    <a:ext uri="{A12FA001-AC4F-418D-AE19-62706E023703}">
                      <ahyp:hlinkClr xmlns:ahyp="http://schemas.microsoft.com/office/drawing/2018/hyperlinkcolor" val="tx"/>
                    </a:ext>
                  </a:extLst>
                </a:hlinkClick>
              </a:rPr>
              <a:t>Planificación para el desarrollo agropecuario</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4" action="ppaction://hlinksldjump">
                  <a:extLst>
                    <a:ext uri="{A12FA001-AC4F-418D-AE19-62706E023703}">
                      <ahyp:hlinkClr xmlns:ahyp="http://schemas.microsoft.com/office/drawing/2018/hyperlinkcolor" val="tx"/>
                    </a:ext>
                  </a:extLst>
                </a:hlinkClick>
              </a:rPr>
              <a:t>Relaciones Internacionales</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5" action="ppaction://hlinksldjump">
                  <a:extLst>
                    <a:ext uri="{A12FA001-AC4F-418D-AE19-62706E023703}">
                      <ahyp:hlinkClr xmlns:ahyp="http://schemas.microsoft.com/office/drawing/2018/hyperlinkcolor" val="tx"/>
                    </a:ext>
                  </a:extLst>
                </a:hlinkClick>
              </a:rPr>
              <a:t>Sociología</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r>
              <a:rPr lang="es-MX" sz="1600" dirty="0">
                <a:solidFill>
                  <a:schemeClr val="bg1"/>
                </a:solidFill>
                <a:hlinkClick r:id="rId26" action="ppaction://hlinksldjump">
                  <a:extLst>
                    <a:ext uri="{A12FA001-AC4F-418D-AE19-62706E023703}">
                      <ahyp:hlinkClr xmlns:ahyp="http://schemas.microsoft.com/office/drawing/2018/hyperlinkcolor" val="tx"/>
                    </a:ext>
                  </a:extLst>
                </a:hlinkClick>
              </a:rPr>
              <a:t>Trabajo Social</a:t>
            </a: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p:txBody>
      </p:sp>
      <p:sp>
        <p:nvSpPr>
          <p:cNvPr id="12" name="Rectángulo 11">
            <a:extLst>
              <a:ext uri="{FF2B5EF4-FFF2-40B4-BE49-F238E27FC236}">
                <a16:creationId xmlns:a16="http://schemas.microsoft.com/office/drawing/2014/main" id="{1DDA3DBC-1C19-40A8-8B48-D0D299CC2273}"/>
              </a:ext>
            </a:extLst>
          </p:cNvPr>
          <p:cNvSpPr/>
          <p:nvPr/>
        </p:nvSpPr>
        <p:spPr>
          <a:xfrm>
            <a:off x="9170428" y="1857880"/>
            <a:ext cx="3021572" cy="830997"/>
          </a:xfrm>
          <a:prstGeom prst="rect">
            <a:avLst/>
          </a:prstGeom>
        </p:spPr>
        <p:txBody>
          <a:bodyPr wrap="square">
            <a:spAutoFit/>
          </a:bodyPr>
          <a:lstStyle/>
          <a:p>
            <a:pPr>
              <a:buClr>
                <a:srgbClr val="CFA50B"/>
              </a:buClr>
            </a:pP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a:p>
            <a:pPr marL="285750" indent="-285750">
              <a:buClr>
                <a:srgbClr val="CFA50B"/>
              </a:buClr>
              <a:buFont typeface="Wingdings" panose="05000000000000000000" pitchFamily="2" charset="2"/>
              <a:buChar char="v"/>
            </a:pPr>
            <a:endParaRPr lang="es-MX" sz="1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F8309E3-28BF-4C9C-8163-06ABF8AACF71}"/>
              </a:ext>
            </a:extLst>
          </p:cNvPr>
          <p:cNvPicPr>
            <a:picLocks noChangeAspect="1"/>
          </p:cNvPicPr>
          <p:nvPr/>
        </p:nvPicPr>
        <p:blipFill rotWithShape="1">
          <a:blip r:embed="rId2"/>
          <a:srcRect l="42346" t="30349" r="11976" b="24837"/>
          <a:stretch/>
        </p:blipFill>
        <p:spPr>
          <a:xfrm>
            <a:off x="19637" y="1"/>
            <a:ext cx="12183712" cy="6858000"/>
          </a:xfrm>
          <a:prstGeom prst="rect">
            <a:avLst/>
          </a:prstGeom>
        </p:spPr>
      </p:pic>
      <p:sp>
        <p:nvSpPr>
          <p:cNvPr id="2" name="Título 1">
            <a:extLst>
              <a:ext uri="{FF2B5EF4-FFF2-40B4-BE49-F238E27FC236}">
                <a16:creationId xmlns:a16="http://schemas.microsoft.com/office/drawing/2014/main" id="{DEF216C0-21A9-49FB-B4E0-36228E297E04}"/>
              </a:ext>
            </a:extLst>
          </p:cNvPr>
          <p:cNvSpPr>
            <a:spLocks noGrp="1"/>
          </p:cNvSpPr>
          <p:nvPr>
            <p:ph type="ctrTitle"/>
          </p:nvPr>
        </p:nvSpPr>
        <p:spPr>
          <a:xfrm>
            <a:off x="0" y="23808"/>
            <a:ext cx="5251938" cy="1128468"/>
          </a:xfrm>
        </p:spPr>
        <p:txBody>
          <a:bodyPr/>
          <a:lstStyle/>
          <a:p>
            <a:r>
              <a:rPr lang="es-MX" i="1" dirty="0">
                <a:latin typeface="Book Antiqua" panose="02040602050305030304" pitchFamily="18" charset="0"/>
                <a:cs typeface="Aharoni" panose="02010803020104030203" pitchFamily="2" charset="-79"/>
              </a:rPr>
              <a:t>Administración</a:t>
            </a:r>
            <a:endParaRPr lang="es-MX" dirty="0"/>
          </a:p>
        </p:txBody>
      </p:sp>
      <p:sp>
        <p:nvSpPr>
          <p:cNvPr id="5" name="CuadroTexto 4">
            <a:extLst>
              <a:ext uri="{FF2B5EF4-FFF2-40B4-BE49-F238E27FC236}">
                <a16:creationId xmlns:a16="http://schemas.microsoft.com/office/drawing/2014/main" id="{FF7FEA8F-D9C3-4425-9B80-337BA161A6F6}"/>
              </a:ext>
            </a:extLst>
          </p:cNvPr>
          <p:cNvSpPr txBox="1"/>
          <p:nvPr/>
        </p:nvSpPr>
        <p:spPr>
          <a:xfrm>
            <a:off x="220394" y="1377883"/>
            <a:ext cx="4632961" cy="1785104"/>
          </a:xfrm>
          <a:prstGeom prst="rect">
            <a:avLst/>
          </a:prstGeom>
          <a:noFill/>
        </p:spPr>
        <p:txBody>
          <a:bodyPr wrap="square" rtlCol="0">
            <a:spAutoFit/>
          </a:bodyPr>
          <a:lstStyle/>
          <a:p>
            <a:r>
              <a:rPr lang="es-MX" sz="1400" b="1" spc="300" dirty="0">
                <a:solidFill>
                  <a:schemeClr val="accent4">
                    <a:lumMod val="50000"/>
                  </a:schemeClr>
                </a:solidFill>
              </a:rPr>
              <a:t>¿Qué es?</a:t>
            </a:r>
            <a:br>
              <a:rPr lang="es-MX" sz="1400"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La licenciatura tiene como fin el logro de objetivos de organizaciones privadas, públicas y sociales, optimizando el empleo de recursos, mediante aplicación de técnicas de planeación, organización, dirección y control, utilizadas en las distintas áreas funcionales, tales como: recursos humanos, finanzas, mercadotecnia, producción e informática.</a:t>
            </a:r>
          </a:p>
        </p:txBody>
      </p:sp>
      <p:sp>
        <p:nvSpPr>
          <p:cNvPr id="6" name="CuadroTexto 5">
            <a:extLst>
              <a:ext uri="{FF2B5EF4-FFF2-40B4-BE49-F238E27FC236}">
                <a16:creationId xmlns:a16="http://schemas.microsoft.com/office/drawing/2014/main" id="{C3856213-39E4-4F8D-8344-89E1727B93E6}"/>
              </a:ext>
            </a:extLst>
          </p:cNvPr>
          <p:cNvSpPr txBox="1"/>
          <p:nvPr/>
        </p:nvSpPr>
        <p:spPr>
          <a:xfrm>
            <a:off x="5357546" y="210412"/>
            <a:ext cx="6614060" cy="1877437"/>
          </a:xfrm>
          <a:prstGeom prst="rect">
            <a:avLst/>
          </a:prstGeom>
          <a:noFill/>
        </p:spPr>
        <p:txBody>
          <a:bodyPr wrap="square" rtlCol="0">
            <a:spAutoFit/>
          </a:bodyPr>
          <a:lstStyle/>
          <a:p>
            <a:pPr algn="just"/>
            <a:r>
              <a:rPr lang="es-MX" sz="1400" b="1" spc="300" dirty="0">
                <a:solidFill>
                  <a:schemeClr val="accent4">
                    <a:lumMod val="50000"/>
                  </a:schemeClr>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Integra y dirige grupos humanos hacia el logro de objetivos de organizaciones públicas y privadas, aprovechando los recursos disponibles mediante: la determinación de objetivos viables y el diseño de planes para alcanzarlos; el establecimiento de la mejor división del trabajo entre las diferentes áreas; y la orientación de los subordinados hacia el alcance de los objetivos de cada una de éstas, a través de la comunicación, la motivación y la supervisión.</a:t>
            </a:r>
          </a:p>
        </p:txBody>
      </p:sp>
      <p:sp>
        <p:nvSpPr>
          <p:cNvPr id="7" name="CuadroTexto 6">
            <a:extLst>
              <a:ext uri="{FF2B5EF4-FFF2-40B4-BE49-F238E27FC236}">
                <a16:creationId xmlns:a16="http://schemas.microsoft.com/office/drawing/2014/main" id="{2705A732-4B06-4701-AF17-E849DFED2D91}"/>
              </a:ext>
            </a:extLst>
          </p:cNvPr>
          <p:cNvSpPr txBox="1"/>
          <p:nvPr/>
        </p:nvSpPr>
        <p:spPr>
          <a:xfrm>
            <a:off x="5357546" y="2112253"/>
            <a:ext cx="6614060" cy="1905778"/>
          </a:xfrm>
          <a:prstGeom prst="rect">
            <a:avLst/>
          </a:prstGeom>
          <a:noFill/>
        </p:spPr>
        <p:txBody>
          <a:bodyPr wrap="square" rtlCol="0">
            <a:spAutoFit/>
          </a:bodyPr>
          <a:lstStyle/>
          <a:p>
            <a:r>
              <a:rPr lang="es-MX" sz="1400" b="1" spc="300" dirty="0">
                <a:solidFill>
                  <a:schemeClr val="accent4">
                    <a:lumMod val="50000"/>
                  </a:schemeClr>
                </a:solidFill>
              </a:rPr>
              <a:t>¿​Dónde es su campo de trabajo?</a:t>
            </a:r>
            <a:br>
              <a:rPr lang="es-MX" dirty="0"/>
            </a:br>
            <a:endParaRPr lang="es-MX" dirty="0"/>
          </a:p>
          <a:p>
            <a:pPr algn="just"/>
            <a:r>
              <a:rPr lang="es-MX" sz="1400" dirty="0">
                <a:cs typeface="Times New Roman" panose="02020603050405020304" pitchFamily="18" charset="0"/>
              </a:rPr>
              <a:t>En sociedades civiles, partidos políticos, despachos de consultoría, o en una empresa propia.</a:t>
            </a:r>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Las áreas de acción de esta carrera son: mercadotecnia, finanzas, recursos humanos y operaciones.</a:t>
            </a:r>
          </a:p>
          <a:p>
            <a:pPr algn="just">
              <a:lnSpc>
                <a:spcPct val="150000"/>
              </a:lnSpc>
            </a:pPr>
            <a:r>
              <a:rPr lang="es-MX" sz="1200" dirty="0">
                <a:latin typeface="Times New Roman" panose="02020603050405020304" pitchFamily="18" charset="0"/>
                <a:cs typeface="Times New Roman" panose="02020603050405020304" pitchFamily="18" charset="0"/>
              </a:rPr>
              <a:t>​</a:t>
            </a:r>
          </a:p>
        </p:txBody>
      </p:sp>
      <p:sp>
        <p:nvSpPr>
          <p:cNvPr id="8" name="CuadroTexto 7">
            <a:extLst>
              <a:ext uri="{FF2B5EF4-FFF2-40B4-BE49-F238E27FC236}">
                <a16:creationId xmlns:a16="http://schemas.microsoft.com/office/drawing/2014/main" id="{D3C8589D-8DBC-4B71-B2E3-629067E17342}"/>
              </a:ext>
            </a:extLst>
          </p:cNvPr>
          <p:cNvSpPr txBox="1"/>
          <p:nvPr/>
        </p:nvSpPr>
        <p:spPr>
          <a:xfrm>
            <a:off x="4436910" y="3871519"/>
            <a:ext cx="3349165" cy="1231106"/>
          </a:xfrm>
          <a:prstGeom prst="rect">
            <a:avLst/>
          </a:prstGeom>
          <a:noFill/>
        </p:spPr>
        <p:txBody>
          <a:bodyPr wrap="square" rtlCol="0">
            <a:spAutoFit/>
          </a:bodyPr>
          <a:lstStyle/>
          <a:p>
            <a:r>
              <a:rPr lang="es-MX" sz="1400" b="1" spc="300" dirty="0">
                <a:solidFill>
                  <a:schemeClr val="accent4">
                    <a:lumMod val="50000"/>
                  </a:schemeClr>
                </a:solidFill>
              </a:rPr>
              <a:t>¿​Dónde se estudia?</a:t>
            </a:r>
          </a:p>
          <a:p>
            <a:pPr marL="285750" indent="-285750">
              <a:buFont typeface="Wingdings" panose="05000000000000000000" pitchFamily="2" charset="2"/>
              <a:buChar char="§"/>
            </a:pPr>
            <a:endParaRPr lang="es-MX" dirty="0"/>
          </a:p>
          <a:p>
            <a:pPr algn="just"/>
            <a:r>
              <a:rPr lang="es-MX" sz="1400" dirty="0">
                <a:cs typeface="Times New Roman" panose="02020603050405020304" pitchFamily="18" charset="0"/>
              </a:rPr>
              <a:t>Facultad de Contaduría y Administración</a:t>
            </a:r>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Facultad de Estudios Superiores Cuautitlán</a:t>
            </a:r>
          </a:p>
        </p:txBody>
      </p:sp>
      <p:sp>
        <p:nvSpPr>
          <p:cNvPr id="9" name="Rectángulo 8">
            <a:extLst>
              <a:ext uri="{FF2B5EF4-FFF2-40B4-BE49-F238E27FC236}">
                <a16:creationId xmlns:a16="http://schemas.microsoft.com/office/drawing/2014/main" id="{C4B929C4-61CF-43FC-918D-DE1BD64F8B4E}"/>
              </a:ext>
            </a:extLst>
          </p:cNvPr>
          <p:cNvSpPr/>
          <p:nvPr/>
        </p:nvSpPr>
        <p:spPr>
          <a:xfrm>
            <a:off x="7714477" y="3871519"/>
            <a:ext cx="4490924" cy="1200329"/>
          </a:xfrm>
          <a:prstGeom prst="rect">
            <a:avLst/>
          </a:prstGeom>
        </p:spPr>
        <p:txBody>
          <a:bodyPr wrap="square">
            <a:spAutoFit/>
          </a:bodyPr>
          <a:lstStyle/>
          <a:p>
            <a:pPr algn="ctr"/>
            <a:r>
              <a:rPr lang="es-MX" b="1" u="sng" spc="300" dirty="0">
                <a:solidFill>
                  <a:schemeClr val="accent4">
                    <a:lumMod val="50000"/>
                  </a:schemeClr>
                </a:solidFill>
              </a:rPr>
              <a:t>IMPORTANTE</a:t>
            </a:r>
          </a:p>
          <a:p>
            <a:endParaRPr lang="es-MX" dirty="0">
              <a:solidFill>
                <a:schemeClr val="accent4">
                  <a:lumMod val="50000"/>
                </a:schemeClr>
              </a:solidFill>
            </a:endParaRPr>
          </a:p>
          <a:p>
            <a:pPr marL="285750" indent="-285750" algn="ctr">
              <a:buFont typeface="Calibri" panose="020F0502020204030204" pitchFamily="34" charset="0"/>
              <a:buChar char="→"/>
            </a:pPr>
            <a:r>
              <a:rPr lang="es-MX" dirty="0">
                <a:solidFill>
                  <a:schemeClr val="accent4">
                    <a:lumMod val="50000"/>
                  </a:schemeClr>
                </a:solidFill>
              </a:rPr>
              <a:t>Cuenta también con modalidad a distancia y/o abierta</a:t>
            </a:r>
          </a:p>
        </p:txBody>
      </p:sp>
      <p:grpSp>
        <p:nvGrpSpPr>
          <p:cNvPr id="10" name="Grupo 9">
            <a:extLst>
              <a:ext uri="{FF2B5EF4-FFF2-40B4-BE49-F238E27FC236}">
                <a16:creationId xmlns:a16="http://schemas.microsoft.com/office/drawing/2014/main" id="{6669C94A-125C-4DD4-AFE3-FA590A9E43F3}"/>
              </a:ext>
            </a:extLst>
          </p:cNvPr>
          <p:cNvGrpSpPr/>
          <p:nvPr/>
        </p:nvGrpSpPr>
        <p:grpSpPr>
          <a:xfrm>
            <a:off x="7610623" y="5401997"/>
            <a:ext cx="1913208" cy="1434564"/>
            <a:chOff x="356315" y="5173119"/>
            <a:chExt cx="1944869" cy="1391447"/>
          </a:xfrm>
        </p:grpSpPr>
        <p:pic>
          <p:nvPicPr>
            <p:cNvPr id="11" name="Gráfico 10" descr="Huellas de animal">
              <a:hlinkClick r:id="rId3" action="ppaction://hlinksldjump"/>
              <a:extLst>
                <a:ext uri="{FF2B5EF4-FFF2-40B4-BE49-F238E27FC236}">
                  <a16:creationId xmlns:a16="http://schemas.microsoft.com/office/drawing/2014/main" id="{FBA5F156-263B-4CF1-9DEB-93DE3B05B0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C617320C-64CA-4D3D-8BE8-B988A3A4827A}"/>
                </a:ext>
              </a:extLst>
            </p:cNvPr>
            <p:cNvSpPr txBox="1"/>
            <p:nvPr/>
          </p:nvSpPr>
          <p:spPr>
            <a:xfrm>
              <a:off x="356315" y="6102901"/>
              <a:ext cx="1944869" cy="461665"/>
            </a:xfrm>
            <a:prstGeom prst="rect">
              <a:avLst/>
            </a:prstGeom>
            <a:noFill/>
          </p:spPr>
          <p:txBody>
            <a:bodyPr wrap="square" rtlCol="0">
              <a:spAutoFit/>
            </a:bodyPr>
            <a:lstStyle/>
            <a:p>
              <a:pPr algn="ctr"/>
              <a:r>
                <a:rPr lang="es-MX" sz="2400" b="1" spc="300" dirty="0">
                  <a:solidFill>
                    <a:srgbClr val="996633"/>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382350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3DC50C7-3C78-42DF-8AD5-020596669D64}"/>
              </a:ext>
            </a:extLst>
          </p:cNvPr>
          <p:cNvPicPr>
            <a:picLocks noChangeAspect="1"/>
          </p:cNvPicPr>
          <p:nvPr/>
        </p:nvPicPr>
        <p:blipFill rotWithShape="1">
          <a:blip r:embed="rId2">
            <a:alphaModFix amt="35000"/>
          </a:blip>
          <a:srcRect l="42000" t="32607" r="11385" b="22448"/>
          <a:stretch/>
        </p:blipFill>
        <p:spPr>
          <a:xfrm>
            <a:off x="-1" y="0"/>
            <a:ext cx="12192001" cy="6858000"/>
          </a:xfrm>
          <a:prstGeom prst="rect">
            <a:avLst/>
          </a:prstGeom>
        </p:spPr>
      </p:pic>
      <p:sp>
        <p:nvSpPr>
          <p:cNvPr id="2" name="Título 1">
            <a:extLst>
              <a:ext uri="{FF2B5EF4-FFF2-40B4-BE49-F238E27FC236}">
                <a16:creationId xmlns:a16="http://schemas.microsoft.com/office/drawing/2014/main" id="{04F238B3-0307-4EC1-97DE-DD30A6F1860C}"/>
              </a:ext>
            </a:extLst>
          </p:cNvPr>
          <p:cNvSpPr>
            <a:spLocks noGrp="1"/>
          </p:cNvSpPr>
          <p:nvPr>
            <p:ph type="title"/>
          </p:nvPr>
        </p:nvSpPr>
        <p:spPr>
          <a:xfrm>
            <a:off x="1797734" y="246067"/>
            <a:ext cx="9969308" cy="1325563"/>
          </a:xfrm>
        </p:spPr>
        <p:txBody>
          <a:bodyPr>
            <a:noAutofit/>
          </a:bodyPr>
          <a:lstStyle/>
          <a:p>
            <a:r>
              <a:rPr lang="es-MX" sz="6000" i="1" dirty="0">
                <a:latin typeface="Book Antiqua" panose="02040602050305030304" pitchFamily="18" charset="0"/>
                <a:cs typeface="Aharoni" panose="02010803020104030203" pitchFamily="2" charset="-79"/>
              </a:rPr>
              <a:t>Administración Agropecuaria</a:t>
            </a:r>
            <a:br>
              <a:rPr lang="es-MX" sz="6000" i="1" dirty="0">
                <a:latin typeface="Book Antiqua" panose="02040602050305030304" pitchFamily="18" charset="0"/>
                <a:cs typeface="Aharoni" panose="02010803020104030203" pitchFamily="2" charset="-79"/>
              </a:rPr>
            </a:br>
            <a:endParaRPr lang="es-MX" sz="6000" dirty="0"/>
          </a:p>
        </p:txBody>
      </p:sp>
      <p:sp>
        <p:nvSpPr>
          <p:cNvPr id="5" name="CuadroTexto 4">
            <a:extLst>
              <a:ext uri="{FF2B5EF4-FFF2-40B4-BE49-F238E27FC236}">
                <a16:creationId xmlns:a16="http://schemas.microsoft.com/office/drawing/2014/main" id="{C7E3325B-9614-4585-869E-99865DD2C41C}"/>
              </a:ext>
            </a:extLst>
          </p:cNvPr>
          <p:cNvSpPr txBox="1"/>
          <p:nvPr/>
        </p:nvSpPr>
        <p:spPr>
          <a:xfrm>
            <a:off x="675249" y="879947"/>
            <a:ext cx="10930598" cy="1138773"/>
          </a:xfrm>
          <a:prstGeom prst="rect">
            <a:avLst/>
          </a:prstGeom>
          <a:noFill/>
        </p:spPr>
        <p:txBody>
          <a:bodyPr wrap="square" rtlCol="0">
            <a:spAutoFit/>
          </a:bodyPr>
          <a:lstStyle/>
          <a:p>
            <a:r>
              <a:rPr lang="es-MX" sz="1400" b="1" spc="300" dirty="0">
                <a:solidFill>
                  <a:srgbClr val="FF0000"/>
                </a:solidFill>
              </a:rPr>
              <a:t>¿Qué es?</a:t>
            </a:r>
            <a:br>
              <a:rPr lang="es-MX" sz="1400"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Es una licenciatura que detecta, analiza, emprende y administra proyectos agrícolas, pecuarios, piscícolas, forestales y medioambientales, aplicando los principios y técnicas económicas, financieras, mercadológicas y de desarrollo de recursos humanos que comprenden la administración contemporánea, siempre con un enfoque que beneficie a las comunidades rurales de nuestro país.</a:t>
            </a:r>
          </a:p>
        </p:txBody>
      </p:sp>
      <p:sp>
        <p:nvSpPr>
          <p:cNvPr id="6" name="CuadroTexto 5">
            <a:extLst>
              <a:ext uri="{FF2B5EF4-FFF2-40B4-BE49-F238E27FC236}">
                <a16:creationId xmlns:a16="http://schemas.microsoft.com/office/drawing/2014/main" id="{90269416-77EC-4492-85F1-5C5FADCFC641}"/>
              </a:ext>
            </a:extLst>
          </p:cNvPr>
          <p:cNvSpPr txBox="1"/>
          <p:nvPr/>
        </p:nvSpPr>
        <p:spPr>
          <a:xfrm>
            <a:off x="675249" y="2157870"/>
            <a:ext cx="6341611" cy="2739211"/>
          </a:xfrm>
          <a:prstGeom prst="rect">
            <a:avLst/>
          </a:prstGeom>
          <a:noFill/>
        </p:spPr>
        <p:txBody>
          <a:bodyPr wrap="square" rtlCol="0">
            <a:spAutoFit/>
          </a:bodyPr>
          <a:lstStyle/>
          <a:p>
            <a:pPr algn="just"/>
            <a:r>
              <a:rPr lang="es-MX" sz="1400" b="1" spc="300" dirty="0">
                <a:solidFill>
                  <a:srgbClr val="FF0000"/>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Detecta y analiza posibilidades de desarrollo de nuevos proyectos productivos que incrementen la economía de las organizaciones sociales.</a:t>
            </a:r>
          </a:p>
          <a:p>
            <a:pPr algn="just"/>
            <a:r>
              <a:rPr lang="es-MX" sz="1400" dirty="0">
                <a:cs typeface="Times New Roman" panose="02020603050405020304" pitchFamily="18" charset="0"/>
              </a:rPr>
              <a:t>Aprovecha los recursos que ofrecen las nuevas tecnologías de información y comunicación electrónica para el logro de los objetivos de la organización.</a:t>
            </a:r>
          </a:p>
          <a:p>
            <a:pPr algn="just"/>
            <a:r>
              <a:rPr lang="es-MX" sz="1400" dirty="0">
                <a:cs typeface="Times New Roman" panose="02020603050405020304" pitchFamily="18" charset="0"/>
              </a:rPr>
              <a:t>Desarrolla creativamente los conocimientos adquiridos hacia la resolución de problemas.</a:t>
            </a:r>
          </a:p>
          <a:p>
            <a:pPr algn="just"/>
            <a:r>
              <a:rPr lang="es-MX" sz="1400" dirty="0">
                <a:cs typeface="Times New Roman" panose="02020603050405020304" pitchFamily="18" charset="0"/>
              </a:rPr>
              <a:t>Participa con responsabilidad social y conciencia nacional en el desarrollo sustentable del país.</a:t>
            </a:r>
          </a:p>
          <a:p>
            <a:pPr algn="just"/>
            <a:r>
              <a:rPr lang="es-MX" sz="1400" dirty="0">
                <a:cs typeface="Times New Roman" panose="02020603050405020304" pitchFamily="18" charset="0"/>
              </a:rPr>
              <a:t>Desarrolla una práctica profesional proactiva, innovadora y emprendedora con el compromiso de superación y estudio permanente.</a:t>
            </a:r>
          </a:p>
        </p:txBody>
      </p:sp>
      <p:sp>
        <p:nvSpPr>
          <p:cNvPr id="9" name="CuadroTexto 8">
            <a:extLst>
              <a:ext uri="{FF2B5EF4-FFF2-40B4-BE49-F238E27FC236}">
                <a16:creationId xmlns:a16="http://schemas.microsoft.com/office/drawing/2014/main" id="{DABDA787-7602-4D00-A025-DDC06AD1A218}"/>
              </a:ext>
            </a:extLst>
          </p:cNvPr>
          <p:cNvSpPr txBox="1"/>
          <p:nvPr/>
        </p:nvSpPr>
        <p:spPr>
          <a:xfrm>
            <a:off x="675248" y="5069076"/>
            <a:ext cx="6341611" cy="1446550"/>
          </a:xfrm>
          <a:prstGeom prst="rect">
            <a:avLst/>
          </a:prstGeom>
          <a:noFill/>
        </p:spPr>
        <p:txBody>
          <a:bodyPr wrap="square" rtlCol="0">
            <a:spAutoFit/>
          </a:bodyPr>
          <a:lstStyle/>
          <a:p>
            <a:r>
              <a:rPr lang="es-MX" sz="1400" b="1" spc="300" dirty="0">
                <a:solidFill>
                  <a:srgbClr val="FF0000"/>
                </a:solidFill>
              </a:rPr>
              <a:t>¿​Dónde es su campo de trabajo?</a:t>
            </a:r>
            <a:br>
              <a:rPr lang="es-MX" dirty="0"/>
            </a:br>
            <a:endParaRPr lang="es-MX" dirty="0"/>
          </a:p>
          <a:p>
            <a:pPr algn="just"/>
            <a:r>
              <a:rPr lang="es-MX" sz="1400" dirty="0">
                <a:cs typeface="Times New Roman" panose="02020603050405020304" pitchFamily="18" charset="0"/>
              </a:rPr>
              <a:t>Puede laborar en consultoras agropecuarias, entidades financieras que operan en el sector agropecuario, agroindustrias, empresas agrícolas, ganaderas y mixtas que requieran desarrollar valor agregado a sus actividades básicas, </a:t>
            </a:r>
            <a:r>
              <a:rPr lang="es-MX" sz="1400" dirty="0" err="1">
                <a:cs typeface="Times New Roman" panose="02020603050405020304" pitchFamily="18" charset="0"/>
              </a:rPr>
              <a:t>ONG's</a:t>
            </a:r>
            <a:r>
              <a:rPr lang="es-MX" sz="1400" dirty="0">
                <a:cs typeface="Times New Roman" panose="02020603050405020304" pitchFamily="18" charset="0"/>
              </a:rPr>
              <a:t>, Fundaciones e instituciones gubernamentales.</a:t>
            </a:r>
            <a:r>
              <a:rPr lang="es-MX" sz="1200" dirty="0">
                <a:latin typeface="Times New Roman" panose="02020603050405020304" pitchFamily="18" charset="0"/>
                <a:cs typeface="Times New Roman" panose="02020603050405020304" pitchFamily="18" charset="0"/>
              </a:rPr>
              <a:t>​</a:t>
            </a:r>
          </a:p>
        </p:txBody>
      </p:sp>
      <p:sp>
        <p:nvSpPr>
          <p:cNvPr id="10" name="CuadroTexto 9">
            <a:extLst>
              <a:ext uri="{FF2B5EF4-FFF2-40B4-BE49-F238E27FC236}">
                <a16:creationId xmlns:a16="http://schemas.microsoft.com/office/drawing/2014/main" id="{735817D5-6C5E-4C91-A526-2F55100D6EA0}"/>
              </a:ext>
            </a:extLst>
          </p:cNvPr>
          <p:cNvSpPr txBox="1"/>
          <p:nvPr/>
        </p:nvSpPr>
        <p:spPr>
          <a:xfrm>
            <a:off x="7526223" y="2383723"/>
            <a:ext cx="4240819" cy="800219"/>
          </a:xfrm>
          <a:prstGeom prst="rect">
            <a:avLst/>
          </a:prstGeom>
          <a:noFill/>
        </p:spPr>
        <p:txBody>
          <a:bodyPr wrap="square" rtlCol="0">
            <a:spAutoFit/>
          </a:bodyPr>
          <a:lstStyle/>
          <a:p>
            <a:r>
              <a:rPr lang="es-MX" sz="1400" b="1" spc="300" dirty="0">
                <a:solidFill>
                  <a:srgbClr val="FF0000"/>
                </a:solidFill>
              </a:rPr>
              <a:t>¿​Dónde se estudia?</a:t>
            </a:r>
          </a:p>
          <a:p>
            <a:pPr marL="285750" indent="-285750">
              <a:buFont typeface="Wingdings" panose="05000000000000000000" pitchFamily="2" charset="2"/>
              <a:buChar char="§"/>
            </a:pPr>
            <a:endParaRPr lang="es-MX" dirty="0"/>
          </a:p>
          <a:p>
            <a:pPr algn="just"/>
            <a:r>
              <a:rPr lang="es-MX" sz="1400" dirty="0">
                <a:cs typeface="Times New Roman" panose="02020603050405020304" pitchFamily="18" charset="0"/>
              </a:rPr>
              <a:t>Escuela Nacional de Estudios Superiores Unidad León</a:t>
            </a:r>
          </a:p>
        </p:txBody>
      </p:sp>
      <p:sp>
        <p:nvSpPr>
          <p:cNvPr id="11" name="Rectángulo 10">
            <a:extLst>
              <a:ext uri="{FF2B5EF4-FFF2-40B4-BE49-F238E27FC236}">
                <a16:creationId xmlns:a16="http://schemas.microsoft.com/office/drawing/2014/main" id="{88236C6B-BDF9-44B4-AF66-3D218C409F48}"/>
              </a:ext>
            </a:extLst>
          </p:cNvPr>
          <p:cNvSpPr/>
          <p:nvPr/>
        </p:nvSpPr>
        <p:spPr>
          <a:xfrm>
            <a:off x="8554751" y="3605217"/>
            <a:ext cx="3349165" cy="923330"/>
          </a:xfrm>
          <a:prstGeom prst="rect">
            <a:avLst/>
          </a:prstGeom>
        </p:spPr>
        <p:txBody>
          <a:bodyPr wrap="square">
            <a:spAutoFit/>
          </a:bodyPr>
          <a:lstStyle/>
          <a:p>
            <a:pPr algn="ctr"/>
            <a:r>
              <a:rPr lang="es-MX" b="1" u="sng" spc="300" dirty="0">
                <a:solidFill>
                  <a:srgbClr val="C00000"/>
                </a:solidFill>
              </a:rPr>
              <a:t>IMPORTANTE</a:t>
            </a:r>
          </a:p>
          <a:p>
            <a:endParaRPr lang="es-MX" dirty="0">
              <a:solidFill>
                <a:srgbClr val="C00000"/>
              </a:solidFill>
            </a:endParaRPr>
          </a:p>
          <a:p>
            <a:pPr marL="285750" indent="-285750" algn="ctr">
              <a:buFont typeface="Calibri" panose="020F0502020204030204" pitchFamily="34" charset="0"/>
              <a:buChar char="→"/>
            </a:pPr>
            <a:r>
              <a:rPr lang="es-MX" dirty="0">
                <a:solidFill>
                  <a:srgbClr val="C00000"/>
                </a:solidFill>
              </a:rPr>
              <a:t>Carrera de alta demanda</a:t>
            </a:r>
          </a:p>
        </p:txBody>
      </p:sp>
      <p:grpSp>
        <p:nvGrpSpPr>
          <p:cNvPr id="12" name="Grupo 11">
            <a:extLst>
              <a:ext uri="{FF2B5EF4-FFF2-40B4-BE49-F238E27FC236}">
                <a16:creationId xmlns:a16="http://schemas.microsoft.com/office/drawing/2014/main" id="{CB9D099C-DE69-4FA7-A65A-1A49949C576A}"/>
              </a:ext>
            </a:extLst>
          </p:cNvPr>
          <p:cNvGrpSpPr/>
          <p:nvPr/>
        </p:nvGrpSpPr>
        <p:grpSpPr>
          <a:xfrm>
            <a:off x="8877135" y="5153843"/>
            <a:ext cx="1833087" cy="1391447"/>
            <a:chOff x="468097" y="5173119"/>
            <a:chExt cx="1833087" cy="1391447"/>
          </a:xfrm>
        </p:grpSpPr>
        <p:pic>
          <p:nvPicPr>
            <p:cNvPr id="13" name="Gráfico 12" descr="Huellas de animal">
              <a:hlinkClick r:id="rId3" action="ppaction://hlinksldjump"/>
              <a:extLst>
                <a:ext uri="{FF2B5EF4-FFF2-40B4-BE49-F238E27FC236}">
                  <a16:creationId xmlns:a16="http://schemas.microsoft.com/office/drawing/2014/main" id="{EF908081-ED1C-4CFE-8D51-B91C1080F1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4" name="CuadroTexto 13">
              <a:hlinkClick r:id="rId3" action="ppaction://hlinksldjump"/>
              <a:extLst>
                <a:ext uri="{FF2B5EF4-FFF2-40B4-BE49-F238E27FC236}">
                  <a16:creationId xmlns:a16="http://schemas.microsoft.com/office/drawing/2014/main" id="{6DBED37B-1A2D-4F7D-8951-EEE5ED5C22FC}"/>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FF7C80"/>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179735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E45108-95E8-4D07-9DD7-05E033596C85}"/>
              </a:ext>
            </a:extLst>
          </p:cNvPr>
          <p:cNvPicPr>
            <a:picLocks noChangeAspect="1"/>
          </p:cNvPicPr>
          <p:nvPr/>
        </p:nvPicPr>
        <p:blipFill rotWithShape="1">
          <a:blip r:embed="rId2"/>
          <a:srcRect l="42346" t="33017" r="11500" b="20191"/>
          <a:stretch/>
        </p:blipFill>
        <p:spPr>
          <a:xfrm>
            <a:off x="1" y="0"/>
            <a:ext cx="12191999" cy="6858000"/>
          </a:xfrm>
          <a:prstGeom prst="rect">
            <a:avLst/>
          </a:prstGeom>
        </p:spPr>
      </p:pic>
      <p:sp>
        <p:nvSpPr>
          <p:cNvPr id="2" name="Título 1">
            <a:extLst>
              <a:ext uri="{FF2B5EF4-FFF2-40B4-BE49-F238E27FC236}">
                <a16:creationId xmlns:a16="http://schemas.microsoft.com/office/drawing/2014/main" id="{362F3F24-F33E-4DA7-A0F5-B489D444D7B1}"/>
              </a:ext>
            </a:extLst>
          </p:cNvPr>
          <p:cNvSpPr>
            <a:spLocks noGrp="1"/>
          </p:cNvSpPr>
          <p:nvPr>
            <p:ph type="title"/>
          </p:nvPr>
        </p:nvSpPr>
        <p:spPr>
          <a:xfrm>
            <a:off x="6163077" y="65269"/>
            <a:ext cx="4443962" cy="1325563"/>
          </a:xfrm>
        </p:spPr>
        <p:txBody>
          <a:bodyPr>
            <a:noAutofit/>
          </a:bodyPr>
          <a:lstStyle/>
          <a:p>
            <a:r>
              <a:rPr lang="es-MX" sz="6000" i="1" dirty="0">
                <a:latin typeface="Book Antiqua" panose="02040602050305030304" pitchFamily="18" charset="0"/>
                <a:cs typeface="Aharoni" panose="02010803020104030203" pitchFamily="2" charset="-79"/>
              </a:rPr>
              <a:t>Antropología</a:t>
            </a:r>
          </a:p>
        </p:txBody>
      </p:sp>
      <p:sp>
        <p:nvSpPr>
          <p:cNvPr id="5" name="CuadroTexto 4">
            <a:extLst>
              <a:ext uri="{FF2B5EF4-FFF2-40B4-BE49-F238E27FC236}">
                <a16:creationId xmlns:a16="http://schemas.microsoft.com/office/drawing/2014/main" id="{4F241DD1-37A8-4043-8738-8154C64F2CFF}"/>
              </a:ext>
            </a:extLst>
          </p:cNvPr>
          <p:cNvSpPr txBox="1"/>
          <p:nvPr/>
        </p:nvSpPr>
        <p:spPr>
          <a:xfrm>
            <a:off x="506437" y="298925"/>
            <a:ext cx="4220308" cy="2462213"/>
          </a:xfrm>
          <a:prstGeom prst="rect">
            <a:avLst/>
          </a:prstGeom>
          <a:noFill/>
        </p:spPr>
        <p:txBody>
          <a:bodyPr wrap="square" rtlCol="0">
            <a:spAutoFit/>
          </a:bodyPr>
          <a:lstStyle/>
          <a:p>
            <a:r>
              <a:rPr lang="es-MX" sz="1400" b="1" spc="300" dirty="0">
                <a:solidFill>
                  <a:srgbClr val="FF9900"/>
                </a:solidFill>
              </a:rPr>
              <a:t>¿Qué es?</a:t>
            </a:r>
            <a:br>
              <a:rPr lang="es-MX" sz="1400" dirty="0"/>
            </a:br>
            <a:endParaRPr lang="es-MX" sz="1400" dirty="0"/>
          </a:p>
          <a:p>
            <a:pPr algn="just"/>
            <a:r>
              <a:rPr lang="es-MX" sz="1400" dirty="0">
                <a:cs typeface="Times New Roman" panose="02020603050405020304" pitchFamily="18" charset="0"/>
              </a:rPr>
              <a:t>En ella se forman profesionales capaces de comprender y brindar soluciones acordes a las necesidades y problemáticas del entorno social y cultural, tomando como punto de partida la diversidad étnica y cultural del mundo contemporáneo, respetuosos de la diversidad social y cultural. En esta licenciatura se conjuntan cuatro subdisciplinas: arqueología, antropología social, antropología física y lingüística antropológica. </a:t>
            </a:r>
          </a:p>
        </p:txBody>
      </p:sp>
      <p:sp>
        <p:nvSpPr>
          <p:cNvPr id="6" name="CuadroTexto 5">
            <a:extLst>
              <a:ext uri="{FF2B5EF4-FFF2-40B4-BE49-F238E27FC236}">
                <a16:creationId xmlns:a16="http://schemas.microsoft.com/office/drawing/2014/main" id="{EB2298B4-3100-4F3F-AA37-A154A1D328EF}"/>
              </a:ext>
            </a:extLst>
          </p:cNvPr>
          <p:cNvSpPr txBox="1"/>
          <p:nvPr/>
        </p:nvSpPr>
        <p:spPr>
          <a:xfrm>
            <a:off x="6191213" y="1362696"/>
            <a:ext cx="5416061" cy="2092881"/>
          </a:xfrm>
          <a:prstGeom prst="rect">
            <a:avLst/>
          </a:prstGeom>
          <a:noFill/>
        </p:spPr>
        <p:txBody>
          <a:bodyPr wrap="square" rtlCol="0">
            <a:spAutoFit/>
          </a:bodyPr>
          <a:lstStyle/>
          <a:p>
            <a:pPr algn="just"/>
            <a:r>
              <a:rPr lang="es-MX" sz="1400" b="1" spc="300" dirty="0">
                <a:solidFill>
                  <a:srgbClr val="FF9900"/>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Tiene conocimientos metodológicos y de fuentes de información para investigar, comprender y actuar en la compleja realidad social y cultural de las sociedades humanas, tanto del presente como del pasado. Realiza investigación empírica y trabajo de campo en grupos multidisciplinarios. Produce y analiza información empírica y establece diálogo interdisciplinario para plantear soluciones adecuadas al contexto y entorno específicos en los que se desenvuelve.</a:t>
            </a:r>
          </a:p>
        </p:txBody>
      </p:sp>
      <p:sp>
        <p:nvSpPr>
          <p:cNvPr id="7" name="CuadroTexto 6">
            <a:extLst>
              <a:ext uri="{FF2B5EF4-FFF2-40B4-BE49-F238E27FC236}">
                <a16:creationId xmlns:a16="http://schemas.microsoft.com/office/drawing/2014/main" id="{2A6320FA-20AF-433E-8EB7-58BFA1A21841}"/>
              </a:ext>
            </a:extLst>
          </p:cNvPr>
          <p:cNvSpPr txBox="1"/>
          <p:nvPr/>
        </p:nvSpPr>
        <p:spPr>
          <a:xfrm>
            <a:off x="534573" y="3051219"/>
            <a:ext cx="4192172" cy="1877437"/>
          </a:xfrm>
          <a:prstGeom prst="rect">
            <a:avLst/>
          </a:prstGeom>
          <a:noFill/>
        </p:spPr>
        <p:txBody>
          <a:bodyPr wrap="square" rtlCol="0">
            <a:spAutoFit/>
          </a:bodyPr>
          <a:lstStyle/>
          <a:p>
            <a:r>
              <a:rPr lang="es-MX" sz="1400" b="1" spc="300" dirty="0">
                <a:solidFill>
                  <a:srgbClr val="FF9900"/>
                </a:solidFill>
              </a:rPr>
              <a:t>¿​Dónde es su campo de trabajo?</a:t>
            </a:r>
            <a:br>
              <a:rPr lang="es-MX" dirty="0"/>
            </a:br>
            <a:endParaRPr lang="es-MX" dirty="0"/>
          </a:p>
          <a:p>
            <a:pPr algn="just"/>
            <a:r>
              <a:rPr lang="es-MX" sz="1400" dirty="0">
                <a:cs typeface="Times New Roman" panose="02020603050405020304" pitchFamily="18" charset="0"/>
              </a:rPr>
              <a:t>Trabaja en los sectores público y social en instituciones gubernamentales federales o estatales y municipales, o en asociaciones civiles, así como en centros educativos, culturales y de investigación. Se desempeña como consultor o asesor capaz de diseñar, dirigir y operar políticas públicas.</a:t>
            </a:r>
            <a:endParaRPr lang="es-MX" sz="1200"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75BFDDBB-70A6-4999-AFDA-A57DCC0C52B9}"/>
              </a:ext>
            </a:extLst>
          </p:cNvPr>
          <p:cNvSpPr txBox="1"/>
          <p:nvPr/>
        </p:nvSpPr>
        <p:spPr>
          <a:xfrm>
            <a:off x="6571041" y="3772875"/>
            <a:ext cx="2868381" cy="954107"/>
          </a:xfrm>
          <a:prstGeom prst="rect">
            <a:avLst/>
          </a:prstGeom>
          <a:noFill/>
        </p:spPr>
        <p:txBody>
          <a:bodyPr wrap="square" rtlCol="0">
            <a:spAutoFit/>
          </a:bodyPr>
          <a:lstStyle/>
          <a:p>
            <a:r>
              <a:rPr lang="es-MX" sz="1400" b="1" spc="300" dirty="0">
                <a:solidFill>
                  <a:srgbClr val="FF9900"/>
                </a:solidFill>
              </a:rPr>
              <a:t>¿​Dónde se estudia?</a:t>
            </a:r>
            <a:endParaRPr lang="es-MX" dirty="0"/>
          </a:p>
          <a:p>
            <a:pPr algn="just"/>
            <a:endParaRPr lang="es-MX" sz="1400" dirty="0">
              <a:cs typeface="Times New Roman" panose="02020603050405020304" pitchFamily="18" charset="0"/>
            </a:endParaRPr>
          </a:p>
          <a:p>
            <a:pPr algn="just"/>
            <a:r>
              <a:rPr lang="es-MX" sz="1400" dirty="0">
                <a:cs typeface="Times New Roman" panose="02020603050405020304" pitchFamily="18" charset="0"/>
              </a:rPr>
              <a:t>Facultad de Ciencias Políticas y Sociales</a:t>
            </a:r>
          </a:p>
        </p:txBody>
      </p:sp>
      <p:sp>
        <p:nvSpPr>
          <p:cNvPr id="9" name="Rectángulo 8">
            <a:extLst>
              <a:ext uri="{FF2B5EF4-FFF2-40B4-BE49-F238E27FC236}">
                <a16:creationId xmlns:a16="http://schemas.microsoft.com/office/drawing/2014/main" id="{023794D8-F4D4-43D1-A8F8-1531C75BD0D1}"/>
              </a:ext>
            </a:extLst>
          </p:cNvPr>
          <p:cNvSpPr/>
          <p:nvPr/>
        </p:nvSpPr>
        <p:spPr>
          <a:xfrm>
            <a:off x="6323442" y="5033639"/>
            <a:ext cx="2808986" cy="923330"/>
          </a:xfrm>
          <a:prstGeom prst="rect">
            <a:avLst/>
          </a:prstGeom>
        </p:spPr>
        <p:txBody>
          <a:bodyPr wrap="square">
            <a:spAutoFit/>
          </a:bodyPr>
          <a:lstStyle/>
          <a:p>
            <a:pPr algn="ctr"/>
            <a:r>
              <a:rPr lang="es-MX" b="1" u="sng" spc="300" dirty="0">
                <a:solidFill>
                  <a:schemeClr val="accent6">
                    <a:lumMod val="75000"/>
                  </a:schemeClr>
                </a:solidFill>
              </a:rPr>
              <a:t>IMPORTANTE</a:t>
            </a:r>
          </a:p>
          <a:p>
            <a:endParaRPr lang="es-MX" dirty="0">
              <a:solidFill>
                <a:schemeClr val="accent6">
                  <a:lumMod val="75000"/>
                </a:schemeClr>
              </a:solidFill>
            </a:endParaRPr>
          </a:p>
          <a:p>
            <a:pPr marL="285750" indent="-285750" algn="ctr">
              <a:buFont typeface="Calibri" panose="020F0502020204030204" pitchFamily="34" charset="0"/>
              <a:buChar char="→"/>
            </a:pPr>
            <a:r>
              <a:rPr lang="es-MX" dirty="0">
                <a:solidFill>
                  <a:schemeClr val="accent6">
                    <a:lumMod val="75000"/>
                  </a:schemeClr>
                </a:solidFill>
              </a:rPr>
              <a:t>Carrera de alta demanda</a:t>
            </a:r>
          </a:p>
        </p:txBody>
      </p:sp>
      <p:grpSp>
        <p:nvGrpSpPr>
          <p:cNvPr id="10" name="Grupo 9">
            <a:extLst>
              <a:ext uri="{FF2B5EF4-FFF2-40B4-BE49-F238E27FC236}">
                <a16:creationId xmlns:a16="http://schemas.microsoft.com/office/drawing/2014/main" id="{6832A91C-FDDA-406D-B5FE-3CBD4BAED4CB}"/>
              </a:ext>
            </a:extLst>
          </p:cNvPr>
          <p:cNvGrpSpPr/>
          <p:nvPr/>
        </p:nvGrpSpPr>
        <p:grpSpPr>
          <a:xfrm>
            <a:off x="1959650" y="5114621"/>
            <a:ext cx="1833087" cy="1391447"/>
            <a:chOff x="468097" y="5173119"/>
            <a:chExt cx="1833087" cy="1391447"/>
          </a:xfrm>
        </p:grpSpPr>
        <p:pic>
          <p:nvPicPr>
            <p:cNvPr id="11" name="Gráfico 10" descr="Huellas de animal">
              <a:hlinkClick r:id="rId3" action="ppaction://hlinksldjump"/>
              <a:extLst>
                <a:ext uri="{FF2B5EF4-FFF2-40B4-BE49-F238E27FC236}">
                  <a16:creationId xmlns:a16="http://schemas.microsoft.com/office/drawing/2014/main" id="{0AA47AE1-65F1-43BC-BF5D-CBEE2FC26E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2" name="CuadroTexto 11">
              <a:hlinkClick r:id="rId3" action="ppaction://hlinksldjump"/>
              <a:extLst>
                <a:ext uri="{FF2B5EF4-FFF2-40B4-BE49-F238E27FC236}">
                  <a16:creationId xmlns:a16="http://schemas.microsoft.com/office/drawing/2014/main" id="{F5142DD4-0DAE-498F-B8A3-2D7F5F03AC5A}"/>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00B0F0"/>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290845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44D623-6DBF-42EE-A6AE-0F2B332724DF}"/>
              </a:ext>
            </a:extLst>
          </p:cNvPr>
          <p:cNvPicPr>
            <a:picLocks noChangeAspect="1"/>
          </p:cNvPicPr>
          <p:nvPr/>
        </p:nvPicPr>
        <p:blipFill rotWithShape="1">
          <a:blip r:embed="rId2">
            <a:alphaModFix amt="50000"/>
          </a:blip>
          <a:srcRect l="42461" t="33633" r="11731" b="21422"/>
          <a:stretch/>
        </p:blipFill>
        <p:spPr>
          <a:xfrm>
            <a:off x="0" y="-1"/>
            <a:ext cx="12192000" cy="6858001"/>
          </a:xfrm>
          <a:prstGeom prst="rect">
            <a:avLst/>
          </a:prstGeom>
        </p:spPr>
      </p:pic>
      <p:sp>
        <p:nvSpPr>
          <p:cNvPr id="2" name="Título 1">
            <a:extLst>
              <a:ext uri="{FF2B5EF4-FFF2-40B4-BE49-F238E27FC236}">
                <a16:creationId xmlns:a16="http://schemas.microsoft.com/office/drawing/2014/main" id="{0B750820-A272-465A-80E3-218EF1C2BC8F}"/>
              </a:ext>
            </a:extLst>
          </p:cNvPr>
          <p:cNvSpPr>
            <a:spLocks noGrp="1"/>
          </p:cNvSpPr>
          <p:nvPr>
            <p:ph type="title"/>
          </p:nvPr>
        </p:nvSpPr>
        <p:spPr>
          <a:xfrm>
            <a:off x="964873" y="59828"/>
            <a:ext cx="9045527" cy="1325563"/>
          </a:xfrm>
        </p:spPr>
        <p:txBody>
          <a:bodyPr>
            <a:noAutofit/>
          </a:bodyPr>
          <a:lstStyle/>
          <a:p>
            <a:r>
              <a:rPr lang="es-MX" sz="6000" i="1" dirty="0">
                <a:latin typeface="Book Antiqua" panose="02040602050305030304" pitchFamily="18" charset="0"/>
                <a:cs typeface="Aharoni" panose="02010803020104030203" pitchFamily="2" charset="-79"/>
              </a:rPr>
              <a:t>Ciencias de la Comunicación</a:t>
            </a:r>
          </a:p>
        </p:txBody>
      </p:sp>
      <p:sp>
        <p:nvSpPr>
          <p:cNvPr id="5" name="CuadroTexto 4">
            <a:extLst>
              <a:ext uri="{FF2B5EF4-FFF2-40B4-BE49-F238E27FC236}">
                <a16:creationId xmlns:a16="http://schemas.microsoft.com/office/drawing/2014/main" id="{7935DD35-BAAC-4836-AA47-ECB42ACE830E}"/>
              </a:ext>
            </a:extLst>
          </p:cNvPr>
          <p:cNvSpPr txBox="1"/>
          <p:nvPr/>
        </p:nvSpPr>
        <p:spPr>
          <a:xfrm>
            <a:off x="985452" y="1020358"/>
            <a:ext cx="9189006" cy="1169551"/>
          </a:xfrm>
          <a:prstGeom prst="rect">
            <a:avLst/>
          </a:prstGeom>
          <a:noFill/>
        </p:spPr>
        <p:txBody>
          <a:bodyPr wrap="square" rtlCol="0">
            <a:spAutoFit/>
          </a:bodyPr>
          <a:lstStyle/>
          <a:p>
            <a:r>
              <a:rPr lang="es-MX" sz="1400" b="1" spc="300" dirty="0">
                <a:solidFill>
                  <a:srgbClr val="008000"/>
                </a:solidFill>
              </a:rPr>
              <a:t>¿Qué es?</a:t>
            </a:r>
            <a:br>
              <a:rPr lang="es-MX" sz="1400" dirty="0"/>
            </a:br>
            <a:endParaRPr lang="es-MX" sz="1400" dirty="0"/>
          </a:p>
          <a:p>
            <a:pPr algn="just"/>
            <a:r>
              <a:rPr lang="es-MX" sz="1400" dirty="0">
                <a:cs typeface="Times New Roman" panose="02020603050405020304" pitchFamily="18" charset="0"/>
              </a:rPr>
              <a:t>La carrera de Ciencias de la comunicación tiene el propósito de dar las herramientas necesarias a los y las estudiantes para que analicen y difundan las problemáticas que acontecen socialmente mediante mensajes y contenidos informativos, escritos y audiovisuales.</a:t>
            </a:r>
          </a:p>
        </p:txBody>
      </p:sp>
      <p:sp>
        <p:nvSpPr>
          <p:cNvPr id="6" name="CuadroTexto 5">
            <a:extLst>
              <a:ext uri="{FF2B5EF4-FFF2-40B4-BE49-F238E27FC236}">
                <a16:creationId xmlns:a16="http://schemas.microsoft.com/office/drawing/2014/main" id="{07BC5592-B244-46DC-A54A-E15636A4D2D9}"/>
              </a:ext>
            </a:extLst>
          </p:cNvPr>
          <p:cNvSpPr txBox="1"/>
          <p:nvPr/>
        </p:nvSpPr>
        <p:spPr>
          <a:xfrm>
            <a:off x="337633" y="2220731"/>
            <a:ext cx="2635348" cy="2820690"/>
          </a:xfrm>
          <a:prstGeom prst="rect">
            <a:avLst/>
          </a:prstGeom>
          <a:noFill/>
        </p:spPr>
        <p:txBody>
          <a:bodyPr wrap="square" rtlCol="0">
            <a:spAutoFit/>
          </a:bodyPr>
          <a:lstStyle/>
          <a:p>
            <a:pPr algn="just"/>
            <a:r>
              <a:rPr lang="es-MX" sz="1400" b="1" spc="300" dirty="0">
                <a:solidFill>
                  <a:srgbClr val="008000"/>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Estudia los orígenes, la estructura, el desarrollo y los cambios en los procesos de la comunicación humana, tanto interpersonales como grupales, organizacionales, colectivos o masivos. También recopila, analiza y sistematiza información, con el fin de expresarse, informar, exponer, argumentar y persuadir.</a:t>
            </a:r>
          </a:p>
        </p:txBody>
      </p:sp>
      <p:sp>
        <p:nvSpPr>
          <p:cNvPr id="7" name="CuadroTexto 6">
            <a:extLst>
              <a:ext uri="{FF2B5EF4-FFF2-40B4-BE49-F238E27FC236}">
                <a16:creationId xmlns:a16="http://schemas.microsoft.com/office/drawing/2014/main" id="{EAC9363A-9A16-4B67-95B6-D8A33A93C6D0}"/>
              </a:ext>
            </a:extLst>
          </p:cNvPr>
          <p:cNvSpPr txBox="1"/>
          <p:nvPr/>
        </p:nvSpPr>
        <p:spPr>
          <a:xfrm>
            <a:off x="3285332" y="1987347"/>
            <a:ext cx="2810668" cy="3077766"/>
          </a:xfrm>
          <a:prstGeom prst="rect">
            <a:avLst/>
          </a:prstGeom>
          <a:noFill/>
        </p:spPr>
        <p:txBody>
          <a:bodyPr wrap="square" rtlCol="0">
            <a:spAutoFit/>
          </a:bodyPr>
          <a:lstStyle/>
          <a:p>
            <a:endParaRPr lang="es-MX" sz="1400" b="1" spc="300" dirty="0">
              <a:solidFill>
                <a:srgbClr val="008000"/>
              </a:solidFill>
            </a:endParaRPr>
          </a:p>
          <a:p>
            <a:r>
              <a:rPr lang="es-MX" sz="1400" b="1" spc="300" dirty="0">
                <a:solidFill>
                  <a:srgbClr val="008000"/>
                </a:solidFill>
              </a:rPr>
              <a:t>¿​Dónde es su campo de trabajo?</a:t>
            </a:r>
            <a:br>
              <a:rPr lang="es-MX"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Empresas productoras de televisión</a:t>
            </a:r>
          </a:p>
          <a:p>
            <a:pPr algn="just"/>
            <a:r>
              <a:rPr lang="es-MX" sz="1400" dirty="0">
                <a:cs typeface="Times New Roman" panose="02020603050405020304" pitchFamily="18" charset="0"/>
              </a:rPr>
              <a:t>Compañías productoras de cine</a:t>
            </a:r>
          </a:p>
          <a:p>
            <a:pPr algn="just"/>
            <a:r>
              <a:rPr lang="es-MX" sz="1400" dirty="0">
                <a:cs typeface="Times New Roman" panose="02020603050405020304" pitchFamily="18" charset="0"/>
              </a:rPr>
              <a:t>Empresas periodísticas </a:t>
            </a:r>
          </a:p>
          <a:p>
            <a:pPr algn="just"/>
            <a:r>
              <a:rPr lang="es-MX" sz="1400" dirty="0">
                <a:cs typeface="Times New Roman" panose="02020603050405020304" pitchFamily="18" charset="0"/>
              </a:rPr>
              <a:t>Editoriales</a:t>
            </a:r>
          </a:p>
          <a:p>
            <a:pPr algn="just"/>
            <a:r>
              <a:rPr lang="es-MX" sz="1400" dirty="0">
                <a:cs typeface="Times New Roman" panose="02020603050405020304" pitchFamily="18" charset="0"/>
              </a:rPr>
              <a:t>Agencias noticiosas</a:t>
            </a:r>
          </a:p>
          <a:p>
            <a:pPr algn="just"/>
            <a:r>
              <a:rPr lang="es-MX" sz="1400" dirty="0">
                <a:cs typeface="Times New Roman" panose="02020603050405020304" pitchFamily="18" charset="0"/>
              </a:rPr>
              <a:t>Publicitarias y propagandísticas; organizaciones no gubernamentales, partidos políticos; en oficinas de prensa y relaciones públicas.</a:t>
            </a:r>
          </a:p>
        </p:txBody>
      </p:sp>
      <p:sp>
        <p:nvSpPr>
          <p:cNvPr id="8" name="CuadroTexto 7">
            <a:extLst>
              <a:ext uri="{FF2B5EF4-FFF2-40B4-BE49-F238E27FC236}">
                <a16:creationId xmlns:a16="http://schemas.microsoft.com/office/drawing/2014/main" id="{49B9141C-C3A8-4225-AF17-D298B79F4E03}"/>
              </a:ext>
            </a:extLst>
          </p:cNvPr>
          <p:cNvSpPr txBox="1"/>
          <p:nvPr/>
        </p:nvSpPr>
        <p:spPr>
          <a:xfrm>
            <a:off x="1434592" y="5683003"/>
            <a:ext cx="3133050" cy="738664"/>
          </a:xfrm>
          <a:prstGeom prst="rect">
            <a:avLst/>
          </a:prstGeom>
          <a:noFill/>
        </p:spPr>
        <p:txBody>
          <a:bodyPr wrap="square" rtlCol="0">
            <a:spAutoFit/>
          </a:bodyPr>
          <a:lstStyle/>
          <a:p>
            <a:pPr algn="ctr"/>
            <a:r>
              <a:rPr lang="es-MX" sz="1400" b="1" spc="300" dirty="0">
                <a:solidFill>
                  <a:srgbClr val="008000"/>
                </a:solidFill>
              </a:rPr>
              <a:t>¿​Dónde se estudia?</a:t>
            </a:r>
            <a:endParaRPr lang="es-MX" dirty="0">
              <a:solidFill>
                <a:srgbClr val="008000"/>
              </a:solidFill>
            </a:endParaRPr>
          </a:p>
          <a:p>
            <a:pPr algn="ctr"/>
            <a:endParaRPr lang="es-MX" sz="1400" dirty="0">
              <a:cs typeface="Times New Roman" panose="02020603050405020304" pitchFamily="18" charset="0"/>
            </a:endParaRPr>
          </a:p>
          <a:p>
            <a:pPr algn="ctr"/>
            <a:r>
              <a:rPr lang="es-MX" sz="1400" dirty="0">
                <a:cs typeface="Times New Roman" panose="02020603050405020304" pitchFamily="18" charset="0"/>
              </a:rPr>
              <a:t>Facultad de Ciencias Políticas y Sociales</a:t>
            </a:r>
          </a:p>
        </p:txBody>
      </p:sp>
      <p:grpSp>
        <p:nvGrpSpPr>
          <p:cNvPr id="9" name="Grupo 8">
            <a:extLst>
              <a:ext uri="{FF2B5EF4-FFF2-40B4-BE49-F238E27FC236}">
                <a16:creationId xmlns:a16="http://schemas.microsoft.com/office/drawing/2014/main" id="{CE4195BC-F0EC-4B48-8BD7-4C1C241E88DC}"/>
              </a:ext>
            </a:extLst>
          </p:cNvPr>
          <p:cNvGrpSpPr/>
          <p:nvPr/>
        </p:nvGrpSpPr>
        <p:grpSpPr>
          <a:xfrm>
            <a:off x="10411253" y="5367037"/>
            <a:ext cx="1833087" cy="1391447"/>
            <a:chOff x="468097" y="5173119"/>
            <a:chExt cx="1833087" cy="1391447"/>
          </a:xfrm>
        </p:grpSpPr>
        <p:pic>
          <p:nvPicPr>
            <p:cNvPr id="10" name="Gráfico 9" descr="Huellas de animal">
              <a:hlinkClick r:id="rId3" action="ppaction://hlinksldjump"/>
              <a:extLst>
                <a:ext uri="{FF2B5EF4-FFF2-40B4-BE49-F238E27FC236}">
                  <a16:creationId xmlns:a16="http://schemas.microsoft.com/office/drawing/2014/main" id="{F6038DC7-7570-4865-8199-2F3C4E3900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1" name="CuadroTexto 10">
              <a:hlinkClick r:id="rId3" action="ppaction://hlinksldjump"/>
              <a:extLst>
                <a:ext uri="{FF2B5EF4-FFF2-40B4-BE49-F238E27FC236}">
                  <a16:creationId xmlns:a16="http://schemas.microsoft.com/office/drawing/2014/main" id="{C4970392-0191-4E13-8DDF-5AA44460E5A3}"/>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00B050"/>
                  </a:solidFill>
                  <a:effectLst>
                    <a:outerShdw blurRad="38100" dist="38100" dir="2700000" algn="tl">
                      <a:srgbClr val="000000">
                        <a:alpha val="43137"/>
                      </a:srgbClr>
                    </a:outerShdw>
                  </a:effectLst>
                </a:rPr>
                <a:t>INICIO</a:t>
              </a:r>
            </a:p>
          </p:txBody>
        </p:sp>
      </p:grpSp>
      <p:sp>
        <p:nvSpPr>
          <p:cNvPr id="12" name="Rectángulo 11">
            <a:extLst>
              <a:ext uri="{FF2B5EF4-FFF2-40B4-BE49-F238E27FC236}">
                <a16:creationId xmlns:a16="http://schemas.microsoft.com/office/drawing/2014/main" id="{63C595F3-C566-46FE-B3AD-1CBAA22BDD6A}"/>
              </a:ext>
            </a:extLst>
          </p:cNvPr>
          <p:cNvSpPr/>
          <p:nvPr/>
        </p:nvSpPr>
        <p:spPr>
          <a:xfrm>
            <a:off x="9989821" y="152109"/>
            <a:ext cx="2340178" cy="1754326"/>
          </a:xfrm>
          <a:prstGeom prst="rect">
            <a:avLst/>
          </a:prstGeom>
        </p:spPr>
        <p:txBody>
          <a:bodyPr wrap="square">
            <a:spAutoFit/>
          </a:bodyPr>
          <a:lstStyle/>
          <a:p>
            <a:pPr algn="ctr"/>
            <a:r>
              <a:rPr lang="es-MX" b="1" u="sng" spc="300" dirty="0">
                <a:solidFill>
                  <a:srgbClr val="FF9900"/>
                </a:solidFill>
              </a:rPr>
              <a:t>IMPORTANTE</a:t>
            </a:r>
          </a:p>
          <a:p>
            <a:endParaRPr lang="es-MX" dirty="0">
              <a:solidFill>
                <a:srgbClr val="FF9900"/>
              </a:solidFill>
            </a:endParaRPr>
          </a:p>
          <a:p>
            <a:pPr marL="285750" indent="-285750" algn="ctr">
              <a:buFont typeface="Calibri" panose="020F0502020204030204" pitchFamily="34" charset="0"/>
              <a:buChar char="→"/>
            </a:pPr>
            <a:r>
              <a:rPr lang="es-MX" dirty="0">
                <a:solidFill>
                  <a:srgbClr val="FF9900"/>
                </a:solidFill>
              </a:rPr>
              <a:t>Cuenta también con modalidad a distancia y/o abierta​</a:t>
            </a:r>
          </a:p>
        </p:txBody>
      </p:sp>
    </p:spTree>
    <p:extLst>
      <p:ext uri="{BB962C8B-B14F-4D97-AF65-F5344CB8AC3E}">
        <p14:creationId xmlns:p14="http://schemas.microsoft.com/office/powerpoint/2010/main" val="256521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84C5A4-0D74-4099-9E62-69E98C769F85}"/>
              </a:ext>
            </a:extLst>
          </p:cNvPr>
          <p:cNvPicPr>
            <a:picLocks noChangeAspect="1"/>
          </p:cNvPicPr>
          <p:nvPr/>
        </p:nvPicPr>
        <p:blipFill rotWithShape="1">
          <a:blip r:embed="rId2"/>
          <a:srcRect l="42000" t="33367" r="11362" b="21514"/>
          <a:stretch/>
        </p:blipFill>
        <p:spPr>
          <a:xfrm>
            <a:off x="0" y="0"/>
            <a:ext cx="12192000" cy="6858000"/>
          </a:xfrm>
          <a:prstGeom prst="rect">
            <a:avLst/>
          </a:prstGeom>
        </p:spPr>
      </p:pic>
      <p:sp>
        <p:nvSpPr>
          <p:cNvPr id="2" name="Título 1">
            <a:extLst>
              <a:ext uri="{FF2B5EF4-FFF2-40B4-BE49-F238E27FC236}">
                <a16:creationId xmlns:a16="http://schemas.microsoft.com/office/drawing/2014/main" id="{9AD29019-FA8A-4CEF-8525-7BBCB26DC76B}"/>
              </a:ext>
            </a:extLst>
          </p:cNvPr>
          <p:cNvSpPr>
            <a:spLocks noGrp="1"/>
          </p:cNvSpPr>
          <p:nvPr>
            <p:ph type="title"/>
          </p:nvPr>
        </p:nvSpPr>
        <p:spPr>
          <a:xfrm>
            <a:off x="240909" y="335294"/>
            <a:ext cx="11710181" cy="1325563"/>
          </a:xfrm>
        </p:spPr>
        <p:txBody>
          <a:bodyPr>
            <a:noAutofit/>
          </a:bodyPr>
          <a:lstStyle/>
          <a:p>
            <a:r>
              <a:rPr lang="es-MX" sz="6000" i="1" dirty="0">
                <a:latin typeface="Book Antiqua" panose="02040602050305030304" pitchFamily="18" charset="0"/>
                <a:cs typeface="Aharoni" panose="02010803020104030203" pitchFamily="2" charset="-79"/>
              </a:rPr>
              <a:t>Ciencias Políticas y Administración Pública</a:t>
            </a:r>
          </a:p>
        </p:txBody>
      </p:sp>
      <p:sp>
        <p:nvSpPr>
          <p:cNvPr id="5" name="CuadroTexto 4">
            <a:extLst>
              <a:ext uri="{FF2B5EF4-FFF2-40B4-BE49-F238E27FC236}">
                <a16:creationId xmlns:a16="http://schemas.microsoft.com/office/drawing/2014/main" id="{17963246-24AC-4736-84A2-756E4BE7474C}"/>
              </a:ext>
            </a:extLst>
          </p:cNvPr>
          <p:cNvSpPr txBox="1"/>
          <p:nvPr/>
        </p:nvSpPr>
        <p:spPr>
          <a:xfrm>
            <a:off x="5120640" y="1119342"/>
            <a:ext cx="6900985" cy="954107"/>
          </a:xfrm>
          <a:prstGeom prst="rect">
            <a:avLst/>
          </a:prstGeom>
          <a:noFill/>
        </p:spPr>
        <p:txBody>
          <a:bodyPr wrap="square" rtlCol="0">
            <a:spAutoFit/>
          </a:bodyPr>
          <a:lstStyle/>
          <a:p>
            <a:r>
              <a:rPr lang="es-MX" sz="1400" b="1" spc="300" dirty="0">
                <a:solidFill>
                  <a:srgbClr val="666699"/>
                </a:solidFill>
              </a:rPr>
              <a:t>¿Qué es?</a:t>
            </a:r>
            <a:br>
              <a:rPr lang="es-MX" sz="1400" dirty="0"/>
            </a:br>
            <a:endParaRPr lang="es-MX" sz="1400" dirty="0"/>
          </a:p>
          <a:p>
            <a:pPr algn="just"/>
            <a:r>
              <a:rPr lang="es-MX" sz="1400" dirty="0">
                <a:cs typeface="Times New Roman" panose="02020603050405020304" pitchFamily="18" charset="0"/>
              </a:rPr>
              <a:t>La licenciatura en Ciencias Políticas y Administración Pública explica los fenómenos sociales, políticos y administrativos determinados por las acciones del gobierno en la sociedad. </a:t>
            </a:r>
          </a:p>
        </p:txBody>
      </p:sp>
      <p:sp>
        <p:nvSpPr>
          <p:cNvPr id="6" name="CuadroTexto 5">
            <a:extLst>
              <a:ext uri="{FF2B5EF4-FFF2-40B4-BE49-F238E27FC236}">
                <a16:creationId xmlns:a16="http://schemas.microsoft.com/office/drawing/2014/main" id="{A01D60B9-5481-4053-9357-8B10DE877702}"/>
              </a:ext>
            </a:extLst>
          </p:cNvPr>
          <p:cNvSpPr txBox="1"/>
          <p:nvPr/>
        </p:nvSpPr>
        <p:spPr>
          <a:xfrm>
            <a:off x="5120640" y="2190417"/>
            <a:ext cx="7071360" cy="1231106"/>
          </a:xfrm>
          <a:prstGeom prst="rect">
            <a:avLst/>
          </a:prstGeom>
          <a:noFill/>
        </p:spPr>
        <p:txBody>
          <a:bodyPr wrap="square" rtlCol="0">
            <a:spAutoFit/>
          </a:bodyPr>
          <a:lstStyle/>
          <a:p>
            <a:pPr algn="just"/>
            <a:r>
              <a:rPr lang="es-MX" sz="1400" b="1" spc="300" dirty="0">
                <a:solidFill>
                  <a:srgbClr val="666699"/>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Comprender y generar propuestas para atender las necesidades sociales –desde instituciones públicas, privadas, organizaciones políticas–, de la sociedad civil y de las comunidades nacionales o internacionales.</a:t>
            </a:r>
          </a:p>
        </p:txBody>
      </p:sp>
      <p:sp>
        <p:nvSpPr>
          <p:cNvPr id="7" name="CuadroTexto 6">
            <a:extLst>
              <a:ext uri="{FF2B5EF4-FFF2-40B4-BE49-F238E27FC236}">
                <a16:creationId xmlns:a16="http://schemas.microsoft.com/office/drawing/2014/main" id="{E10553DE-43B5-469A-8259-5D3DF0632EA8}"/>
              </a:ext>
            </a:extLst>
          </p:cNvPr>
          <p:cNvSpPr txBox="1"/>
          <p:nvPr/>
        </p:nvSpPr>
        <p:spPr>
          <a:xfrm>
            <a:off x="5563285" y="3610646"/>
            <a:ext cx="6458340" cy="1569660"/>
          </a:xfrm>
          <a:prstGeom prst="rect">
            <a:avLst/>
          </a:prstGeom>
          <a:noFill/>
        </p:spPr>
        <p:txBody>
          <a:bodyPr wrap="square" rtlCol="0">
            <a:spAutoFit/>
          </a:bodyPr>
          <a:lstStyle/>
          <a:p>
            <a:r>
              <a:rPr lang="es-MX" sz="1400" b="1" spc="300" dirty="0">
                <a:solidFill>
                  <a:srgbClr val="666699"/>
                </a:solidFill>
              </a:rPr>
              <a:t>¿​Dónde es su campo de trabajo?</a:t>
            </a:r>
            <a:br>
              <a:rPr lang="es-MX"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La formación profesional tiene que ver con los problemas y la complejidad de lo que concierne al Estado, por esa razón el sector público será el área laboral por naturaleza, donde este profesionista podrá desempeñarse como funcionario, asesor, consultor, analista político, investigador y docente en la Administración Pública, en instituciones educativas, organizaciones privadas, políticas y sociales.</a:t>
            </a:r>
          </a:p>
        </p:txBody>
      </p:sp>
      <p:grpSp>
        <p:nvGrpSpPr>
          <p:cNvPr id="8" name="Grupo 7">
            <a:extLst>
              <a:ext uri="{FF2B5EF4-FFF2-40B4-BE49-F238E27FC236}">
                <a16:creationId xmlns:a16="http://schemas.microsoft.com/office/drawing/2014/main" id="{BABEA252-429F-4E93-948D-D006D96C29BE}"/>
              </a:ext>
            </a:extLst>
          </p:cNvPr>
          <p:cNvGrpSpPr/>
          <p:nvPr/>
        </p:nvGrpSpPr>
        <p:grpSpPr>
          <a:xfrm>
            <a:off x="10132265" y="5397064"/>
            <a:ext cx="1833087" cy="1391447"/>
            <a:chOff x="468097" y="5173119"/>
            <a:chExt cx="1833087" cy="1391447"/>
          </a:xfrm>
        </p:grpSpPr>
        <p:pic>
          <p:nvPicPr>
            <p:cNvPr id="9" name="Gráfico 8" descr="Huellas de animal">
              <a:hlinkClick r:id="rId3" action="ppaction://hlinksldjump"/>
              <a:extLst>
                <a:ext uri="{FF2B5EF4-FFF2-40B4-BE49-F238E27FC236}">
                  <a16:creationId xmlns:a16="http://schemas.microsoft.com/office/drawing/2014/main" id="{32C9B58E-9002-4A47-AF88-CC57A376D0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0" name="CuadroTexto 9">
              <a:hlinkClick r:id="rId3" action="ppaction://hlinksldjump"/>
              <a:extLst>
                <a:ext uri="{FF2B5EF4-FFF2-40B4-BE49-F238E27FC236}">
                  <a16:creationId xmlns:a16="http://schemas.microsoft.com/office/drawing/2014/main" id="{BD7DB43F-2A03-427E-982A-46E9D88D7178}"/>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chemeClr val="accent5">
                      <a:lumMod val="40000"/>
                      <a:lumOff val="60000"/>
                    </a:schemeClr>
                  </a:solidFill>
                  <a:effectLst>
                    <a:outerShdw blurRad="38100" dist="38100" dir="2700000" algn="tl">
                      <a:srgbClr val="000000">
                        <a:alpha val="43137"/>
                      </a:srgbClr>
                    </a:outerShdw>
                  </a:effectLst>
                </a:rPr>
                <a:t>INICIO</a:t>
              </a:r>
            </a:p>
          </p:txBody>
        </p:sp>
      </p:grpSp>
      <p:sp>
        <p:nvSpPr>
          <p:cNvPr id="11" name="Rectángulo 10">
            <a:extLst>
              <a:ext uri="{FF2B5EF4-FFF2-40B4-BE49-F238E27FC236}">
                <a16:creationId xmlns:a16="http://schemas.microsoft.com/office/drawing/2014/main" id="{E8CA57CD-78F6-42CA-B25C-ED4860C79ADB}"/>
              </a:ext>
            </a:extLst>
          </p:cNvPr>
          <p:cNvSpPr/>
          <p:nvPr/>
        </p:nvSpPr>
        <p:spPr>
          <a:xfrm>
            <a:off x="-37139" y="5831708"/>
            <a:ext cx="5686133" cy="923330"/>
          </a:xfrm>
          <a:prstGeom prst="rect">
            <a:avLst/>
          </a:prstGeom>
        </p:spPr>
        <p:txBody>
          <a:bodyPr wrap="square">
            <a:spAutoFit/>
          </a:bodyPr>
          <a:lstStyle/>
          <a:p>
            <a:pPr algn="ctr"/>
            <a:r>
              <a:rPr lang="es-MX" b="1" u="sng" spc="300" dirty="0">
                <a:solidFill>
                  <a:srgbClr val="00B0F0"/>
                </a:solidFill>
              </a:rPr>
              <a:t>IMPORTANTE</a:t>
            </a:r>
          </a:p>
          <a:p>
            <a:endParaRPr lang="es-MX" dirty="0">
              <a:solidFill>
                <a:srgbClr val="00B0F0"/>
              </a:solidFill>
            </a:endParaRPr>
          </a:p>
          <a:p>
            <a:pPr marL="285750" indent="-285750" algn="ctr">
              <a:buFont typeface="Calibri" panose="020F0502020204030204" pitchFamily="34" charset="0"/>
              <a:buChar char="→"/>
            </a:pPr>
            <a:r>
              <a:rPr lang="es-MX" dirty="0">
                <a:solidFill>
                  <a:srgbClr val="00B0F0"/>
                </a:solidFill>
              </a:rPr>
              <a:t>Cuenta también con modalidad a distancia y/o abierta​</a:t>
            </a:r>
          </a:p>
        </p:txBody>
      </p:sp>
      <p:sp>
        <p:nvSpPr>
          <p:cNvPr id="12" name="CuadroTexto 11">
            <a:extLst>
              <a:ext uri="{FF2B5EF4-FFF2-40B4-BE49-F238E27FC236}">
                <a16:creationId xmlns:a16="http://schemas.microsoft.com/office/drawing/2014/main" id="{A9718594-40D0-4595-B32A-FA90AE4869DB}"/>
              </a:ext>
            </a:extLst>
          </p:cNvPr>
          <p:cNvSpPr txBox="1"/>
          <p:nvPr/>
        </p:nvSpPr>
        <p:spPr>
          <a:xfrm>
            <a:off x="5772570" y="5416671"/>
            <a:ext cx="3133050" cy="1169551"/>
          </a:xfrm>
          <a:prstGeom prst="rect">
            <a:avLst/>
          </a:prstGeom>
          <a:noFill/>
        </p:spPr>
        <p:txBody>
          <a:bodyPr wrap="square" rtlCol="0">
            <a:spAutoFit/>
          </a:bodyPr>
          <a:lstStyle/>
          <a:p>
            <a:r>
              <a:rPr lang="es-MX" sz="1400" b="1" spc="300" dirty="0">
                <a:solidFill>
                  <a:srgbClr val="666699"/>
                </a:solidFill>
              </a:rPr>
              <a:t>¿​Dónde se estudia?</a:t>
            </a:r>
            <a:endParaRPr lang="es-MX" dirty="0">
              <a:solidFill>
                <a:srgbClr val="666699"/>
              </a:solidFill>
            </a:endParaRPr>
          </a:p>
          <a:p>
            <a:pPr algn="ctr"/>
            <a:endParaRPr lang="es-MX" sz="1400" dirty="0">
              <a:cs typeface="Times New Roman" panose="02020603050405020304" pitchFamily="18" charset="0"/>
            </a:endParaRPr>
          </a:p>
          <a:p>
            <a:pPr algn="ctr"/>
            <a:r>
              <a:rPr lang="es-MX" sz="1400" dirty="0">
                <a:cs typeface="Times New Roman" panose="02020603050405020304" pitchFamily="18" charset="0"/>
              </a:rPr>
              <a:t>Facultad de Ciencias Políticas y Sociales</a:t>
            </a:r>
          </a:p>
          <a:p>
            <a:pPr algn="ctr"/>
            <a:endParaRPr lang="es-MX" sz="1400" dirty="0">
              <a:cs typeface="Times New Roman" panose="02020603050405020304" pitchFamily="18" charset="0"/>
            </a:endParaRPr>
          </a:p>
          <a:p>
            <a:pPr algn="ctr"/>
            <a:r>
              <a:rPr lang="es-MX" sz="1400" dirty="0">
                <a:cs typeface="Times New Roman" panose="02020603050405020304" pitchFamily="18" charset="0"/>
              </a:rPr>
              <a:t>Facultad de Estudios Superiores Acatlán</a:t>
            </a:r>
          </a:p>
        </p:txBody>
      </p:sp>
    </p:spTree>
    <p:extLst>
      <p:ext uri="{BB962C8B-B14F-4D97-AF65-F5344CB8AC3E}">
        <p14:creationId xmlns:p14="http://schemas.microsoft.com/office/powerpoint/2010/main" val="4387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8B2EB7-9EA8-4C81-BCEF-0BA86A2074FC}"/>
              </a:ext>
            </a:extLst>
          </p:cNvPr>
          <p:cNvPicPr>
            <a:picLocks noChangeAspect="1"/>
          </p:cNvPicPr>
          <p:nvPr/>
        </p:nvPicPr>
        <p:blipFill rotWithShape="1">
          <a:blip r:embed="rId2"/>
          <a:srcRect l="42346" t="36300" r="11961" b="18733"/>
          <a:stretch/>
        </p:blipFill>
        <p:spPr>
          <a:xfrm>
            <a:off x="0" y="38827"/>
            <a:ext cx="12192000" cy="6819173"/>
          </a:xfrm>
          <a:prstGeom prst="rect">
            <a:avLst/>
          </a:prstGeom>
        </p:spPr>
      </p:pic>
      <p:sp>
        <p:nvSpPr>
          <p:cNvPr id="5" name="Título 4">
            <a:extLst>
              <a:ext uri="{FF2B5EF4-FFF2-40B4-BE49-F238E27FC236}">
                <a16:creationId xmlns:a16="http://schemas.microsoft.com/office/drawing/2014/main" id="{262D3F00-3126-4695-BDAD-C6F10C92D6A2}"/>
              </a:ext>
            </a:extLst>
          </p:cNvPr>
          <p:cNvSpPr>
            <a:spLocks noGrp="1"/>
          </p:cNvSpPr>
          <p:nvPr>
            <p:ph type="title"/>
          </p:nvPr>
        </p:nvSpPr>
        <p:spPr>
          <a:xfrm>
            <a:off x="7200824" y="-10275"/>
            <a:ext cx="4792394" cy="1325563"/>
          </a:xfrm>
        </p:spPr>
        <p:txBody>
          <a:bodyPr>
            <a:noAutofit/>
          </a:bodyPr>
          <a:lstStyle/>
          <a:p>
            <a:r>
              <a:rPr lang="es-MX" sz="6000" i="1" dirty="0">
                <a:latin typeface="Book Antiqua" panose="02040602050305030304" pitchFamily="18" charset="0"/>
                <a:cs typeface="Aharoni" panose="02010803020104030203" pitchFamily="2" charset="-79"/>
              </a:rPr>
              <a:t>Comunicación</a:t>
            </a:r>
          </a:p>
        </p:txBody>
      </p:sp>
      <p:sp>
        <p:nvSpPr>
          <p:cNvPr id="7" name="CuadroTexto 6">
            <a:extLst>
              <a:ext uri="{FF2B5EF4-FFF2-40B4-BE49-F238E27FC236}">
                <a16:creationId xmlns:a16="http://schemas.microsoft.com/office/drawing/2014/main" id="{53F2E629-A5EB-43D9-9216-5DC8E1CF75AF}"/>
              </a:ext>
            </a:extLst>
          </p:cNvPr>
          <p:cNvSpPr txBox="1"/>
          <p:nvPr/>
        </p:nvSpPr>
        <p:spPr>
          <a:xfrm>
            <a:off x="365754" y="922395"/>
            <a:ext cx="11155680" cy="954107"/>
          </a:xfrm>
          <a:prstGeom prst="rect">
            <a:avLst/>
          </a:prstGeom>
          <a:noFill/>
        </p:spPr>
        <p:txBody>
          <a:bodyPr wrap="square" rtlCol="0">
            <a:spAutoFit/>
          </a:bodyPr>
          <a:lstStyle/>
          <a:p>
            <a:r>
              <a:rPr lang="es-MX" sz="1400" b="1" spc="300" dirty="0">
                <a:solidFill>
                  <a:srgbClr val="7030A0"/>
                </a:solidFill>
              </a:rPr>
              <a:t>¿Qué es?</a:t>
            </a:r>
            <a:br>
              <a:rPr lang="es-MX" sz="1400" dirty="0"/>
            </a:br>
            <a:endParaRPr lang="es-MX" sz="1400" dirty="0"/>
          </a:p>
          <a:p>
            <a:pPr algn="just"/>
            <a:r>
              <a:rPr lang="es-MX" sz="1400" dirty="0">
                <a:cs typeface="Times New Roman" panose="02020603050405020304" pitchFamily="18" charset="0"/>
              </a:rPr>
              <a:t>Dentro de esta licenciatura se prepara para recopilar, analizar y sistematizar información con el fin de generar mensajes para los medios que son; prensa, radio, televisión cine e Internet</a:t>
            </a:r>
          </a:p>
        </p:txBody>
      </p:sp>
      <p:sp>
        <p:nvSpPr>
          <p:cNvPr id="8" name="CuadroTexto 7">
            <a:extLst>
              <a:ext uri="{FF2B5EF4-FFF2-40B4-BE49-F238E27FC236}">
                <a16:creationId xmlns:a16="http://schemas.microsoft.com/office/drawing/2014/main" id="{65BF5432-1BD1-4261-8E35-A3F6CB72B79E}"/>
              </a:ext>
            </a:extLst>
          </p:cNvPr>
          <p:cNvSpPr txBox="1"/>
          <p:nvPr/>
        </p:nvSpPr>
        <p:spPr>
          <a:xfrm>
            <a:off x="365754" y="2079637"/>
            <a:ext cx="7624689" cy="1231106"/>
          </a:xfrm>
          <a:prstGeom prst="rect">
            <a:avLst/>
          </a:prstGeom>
          <a:noFill/>
        </p:spPr>
        <p:txBody>
          <a:bodyPr wrap="square" rtlCol="0">
            <a:spAutoFit/>
          </a:bodyPr>
          <a:lstStyle/>
          <a:p>
            <a:r>
              <a:rPr lang="es-MX" sz="1400" b="1" spc="300" dirty="0">
                <a:solidFill>
                  <a:srgbClr val="7030A0"/>
                </a:solidFill>
              </a:rPr>
              <a:t>¿Qué hace?</a:t>
            </a:r>
          </a:p>
          <a:p>
            <a:pPr algn="just"/>
            <a:br>
              <a:rPr lang="es-MX" b="1" spc="300" dirty="0">
                <a:effectLst>
                  <a:outerShdw blurRad="38100" dist="38100" dir="2700000" algn="tl">
                    <a:srgbClr val="000000">
                      <a:alpha val="43137"/>
                    </a:srgbClr>
                  </a:outerShdw>
                </a:effectLst>
              </a:rPr>
            </a:br>
            <a:r>
              <a:rPr lang="es-MX" sz="1400" dirty="0">
                <a:cs typeface="Times New Roman" panose="02020603050405020304" pitchFamily="18" charset="0"/>
              </a:rPr>
              <a:t>El comunicólogo y la comunicóloga desarrolla y aplica técnicas, métodos, metodologías y teorías sobre su especialidad en diversos campos, también planea, organiza y dirige las estructuras administrativas y organizacionales de los medios de difusión y empresas.</a:t>
            </a:r>
          </a:p>
        </p:txBody>
      </p:sp>
      <p:sp>
        <p:nvSpPr>
          <p:cNvPr id="9" name="CuadroTexto 8">
            <a:extLst>
              <a:ext uri="{FF2B5EF4-FFF2-40B4-BE49-F238E27FC236}">
                <a16:creationId xmlns:a16="http://schemas.microsoft.com/office/drawing/2014/main" id="{80CC5FDA-242E-440B-AF7C-25389C942CEA}"/>
              </a:ext>
            </a:extLst>
          </p:cNvPr>
          <p:cNvSpPr txBox="1"/>
          <p:nvPr/>
        </p:nvSpPr>
        <p:spPr>
          <a:xfrm>
            <a:off x="386308" y="3576794"/>
            <a:ext cx="11208133" cy="1138773"/>
          </a:xfrm>
          <a:prstGeom prst="rect">
            <a:avLst/>
          </a:prstGeom>
          <a:noFill/>
        </p:spPr>
        <p:txBody>
          <a:bodyPr wrap="square" rtlCol="0">
            <a:spAutoFit/>
          </a:bodyPr>
          <a:lstStyle/>
          <a:p>
            <a:r>
              <a:rPr lang="es-MX" sz="1400" b="1" spc="300" dirty="0">
                <a:solidFill>
                  <a:srgbClr val="7030A0"/>
                </a:solidFill>
              </a:rPr>
              <a:t>¿​Dónde es su campo de trabajo?</a:t>
            </a:r>
            <a:br>
              <a:rPr lang="es-MX" dirty="0"/>
            </a:br>
            <a:endParaRPr lang="es-MX" sz="1200" dirty="0">
              <a:latin typeface="Times New Roman" panose="02020603050405020304" pitchFamily="18" charset="0"/>
              <a:cs typeface="Times New Roman" panose="02020603050405020304" pitchFamily="18" charset="0"/>
            </a:endParaRPr>
          </a:p>
          <a:p>
            <a:pPr algn="just"/>
            <a:r>
              <a:rPr lang="es-MX" sz="1400" dirty="0">
                <a:cs typeface="Times New Roman" panose="02020603050405020304" pitchFamily="18" charset="0"/>
              </a:rPr>
              <a:t>En empresas periodísticas y editoriales</a:t>
            </a:r>
          </a:p>
          <a:p>
            <a:pPr algn="just"/>
            <a:r>
              <a:rPr lang="es-MX" sz="1400" dirty="0">
                <a:cs typeface="Times New Roman" panose="02020603050405020304" pitchFamily="18" charset="0"/>
              </a:rPr>
              <a:t>Organizaciones no gubernamentales</a:t>
            </a:r>
          </a:p>
          <a:p>
            <a:pPr algn="just"/>
            <a:r>
              <a:rPr lang="es-MX" sz="1400" dirty="0">
                <a:cs typeface="Times New Roman" panose="02020603050405020304" pitchFamily="18" charset="0"/>
              </a:rPr>
              <a:t>Compañías productoras de cine</a:t>
            </a:r>
          </a:p>
        </p:txBody>
      </p:sp>
      <p:sp>
        <p:nvSpPr>
          <p:cNvPr id="10" name="CuadroTexto 9">
            <a:extLst>
              <a:ext uri="{FF2B5EF4-FFF2-40B4-BE49-F238E27FC236}">
                <a16:creationId xmlns:a16="http://schemas.microsoft.com/office/drawing/2014/main" id="{52198AD2-AD72-4660-AAC6-B80B7F28ED3B}"/>
              </a:ext>
            </a:extLst>
          </p:cNvPr>
          <p:cNvSpPr txBox="1"/>
          <p:nvPr/>
        </p:nvSpPr>
        <p:spPr>
          <a:xfrm>
            <a:off x="365754" y="4903974"/>
            <a:ext cx="3133050" cy="738664"/>
          </a:xfrm>
          <a:prstGeom prst="rect">
            <a:avLst/>
          </a:prstGeom>
          <a:noFill/>
        </p:spPr>
        <p:txBody>
          <a:bodyPr wrap="square" rtlCol="0">
            <a:spAutoFit/>
          </a:bodyPr>
          <a:lstStyle/>
          <a:p>
            <a:r>
              <a:rPr lang="es-MX" sz="1400" b="1" spc="300" dirty="0">
                <a:solidFill>
                  <a:srgbClr val="7030A0"/>
                </a:solidFill>
              </a:rPr>
              <a:t>¿​Dónde se estudia?</a:t>
            </a:r>
            <a:endParaRPr lang="es-MX" dirty="0">
              <a:solidFill>
                <a:srgbClr val="7030A0"/>
              </a:solidFill>
            </a:endParaRPr>
          </a:p>
          <a:p>
            <a:pPr algn="ctr"/>
            <a:endParaRPr lang="es-MX" sz="1400" dirty="0">
              <a:cs typeface="Times New Roman" panose="02020603050405020304" pitchFamily="18" charset="0"/>
            </a:endParaRPr>
          </a:p>
          <a:p>
            <a:pPr algn="ctr"/>
            <a:r>
              <a:rPr lang="es-MX" sz="1400" dirty="0">
                <a:cs typeface="Times New Roman" panose="02020603050405020304" pitchFamily="18" charset="0"/>
              </a:rPr>
              <a:t>Facultad de Estudios Superiores Acatlán</a:t>
            </a:r>
          </a:p>
        </p:txBody>
      </p:sp>
      <p:sp>
        <p:nvSpPr>
          <p:cNvPr id="11" name="Rectángulo 10">
            <a:extLst>
              <a:ext uri="{FF2B5EF4-FFF2-40B4-BE49-F238E27FC236}">
                <a16:creationId xmlns:a16="http://schemas.microsoft.com/office/drawing/2014/main" id="{2B143C22-6C2A-4E1B-B335-567A41CEFB2E}"/>
              </a:ext>
            </a:extLst>
          </p:cNvPr>
          <p:cNvSpPr/>
          <p:nvPr/>
        </p:nvSpPr>
        <p:spPr>
          <a:xfrm>
            <a:off x="4358668" y="3464420"/>
            <a:ext cx="3263411" cy="1292662"/>
          </a:xfrm>
          <a:prstGeom prst="rect">
            <a:avLst/>
          </a:prstGeom>
        </p:spPr>
        <p:txBody>
          <a:bodyPr wrap="square">
            <a:spAutoFit/>
          </a:bodyPr>
          <a:lstStyle/>
          <a:p>
            <a:r>
              <a:rPr lang="es-MX" sz="1400" b="1" spc="300" dirty="0">
                <a:solidFill>
                  <a:srgbClr val="7030A0"/>
                </a:solidFill>
              </a:rPr>
              <a:t>Condiciones Particulares</a:t>
            </a:r>
          </a:p>
          <a:p>
            <a:endParaRPr lang="es-MX" b="1" spc="300" dirty="0">
              <a:solidFill>
                <a:srgbClr val="FF7C80"/>
              </a:solidFill>
            </a:endParaRPr>
          </a:p>
          <a:p>
            <a:pPr algn="just"/>
            <a:r>
              <a:rPr lang="es-MX" sz="1400" dirty="0">
                <a:cs typeface="Times New Roman" panose="02020603050405020304" pitchFamily="18" charset="0"/>
              </a:rPr>
              <a:t>Se</a:t>
            </a:r>
            <a:r>
              <a:rPr lang="es-MX" dirty="0"/>
              <a:t> </a:t>
            </a:r>
            <a:r>
              <a:rPr lang="es-MX" sz="1400" dirty="0">
                <a:cs typeface="Times New Roman" panose="02020603050405020304" pitchFamily="18" charset="0"/>
              </a:rPr>
              <a:t>recomienda la disponibilidad de computadora, grabadora, cámara fotográfica y cámara de video.</a:t>
            </a:r>
          </a:p>
        </p:txBody>
      </p:sp>
      <p:grpSp>
        <p:nvGrpSpPr>
          <p:cNvPr id="12" name="Grupo 11">
            <a:extLst>
              <a:ext uri="{FF2B5EF4-FFF2-40B4-BE49-F238E27FC236}">
                <a16:creationId xmlns:a16="http://schemas.microsoft.com/office/drawing/2014/main" id="{1D1FB54D-2939-4E1D-831A-1633C58C66F7}"/>
              </a:ext>
            </a:extLst>
          </p:cNvPr>
          <p:cNvGrpSpPr/>
          <p:nvPr/>
        </p:nvGrpSpPr>
        <p:grpSpPr>
          <a:xfrm>
            <a:off x="4532662" y="5065927"/>
            <a:ext cx="1833087" cy="1391447"/>
            <a:chOff x="468097" y="5173119"/>
            <a:chExt cx="1833087" cy="1391447"/>
          </a:xfrm>
        </p:grpSpPr>
        <p:pic>
          <p:nvPicPr>
            <p:cNvPr id="13" name="Gráfico 12" descr="Huellas de animal">
              <a:hlinkClick r:id="rId3" action="ppaction://hlinksldjump"/>
              <a:extLst>
                <a:ext uri="{FF2B5EF4-FFF2-40B4-BE49-F238E27FC236}">
                  <a16:creationId xmlns:a16="http://schemas.microsoft.com/office/drawing/2014/main" id="{2FC8DD26-5763-488A-98E9-3685E907F6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18" y="5173119"/>
              <a:ext cx="914400" cy="914400"/>
            </a:xfrm>
            <a:prstGeom prst="rect">
              <a:avLst/>
            </a:prstGeom>
          </p:spPr>
        </p:pic>
        <p:sp>
          <p:nvSpPr>
            <p:cNvPr id="14" name="CuadroTexto 13">
              <a:hlinkClick r:id="rId3" action="ppaction://hlinksldjump"/>
              <a:extLst>
                <a:ext uri="{FF2B5EF4-FFF2-40B4-BE49-F238E27FC236}">
                  <a16:creationId xmlns:a16="http://schemas.microsoft.com/office/drawing/2014/main" id="{4EBFEF5E-F1AA-4678-8F36-A119659CACF3}"/>
                </a:ext>
              </a:extLst>
            </p:cNvPr>
            <p:cNvSpPr txBox="1"/>
            <p:nvPr/>
          </p:nvSpPr>
          <p:spPr>
            <a:xfrm>
              <a:off x="468097" y="6102901"/>
              <a:ext cx="1833087" cy="461665"/>
            </a:xfrm>
            <a:prstGeom prst="rect">
              <a:avLst/>
            </a:prstGeom>
            <a:noFill/>
          </p:spPr>
          <p:txBody>
            <a:bodyPr wrap="square" rtlCol="0">
              <a:spAutoFit/>
            </a:bodyPr>
            <a:lstStyle/>
            <a:p>
              <a:pPr algn="ctr"/>
              <a:r>
                <a:rPr lang="es-MX" sz="2400" b="1" spc="300" dirty="0">
                  <a:solidFill>
                    <a:srgbClr val="FFC000"/>
                  </a:solidFill>
                  <a:effectLst>
                    <a:outerShdw blurRad="38100" dist="38100" dir="2700000" algn="tl">
                      <a:srgbClr val="000000">
                        <a:alpha val="43137"/>
                      </a:srgbClr>
                    </a:outerShdw>
                  </a:effectLst>
                </a:rPr>
                <a:t>INICIO</a:t>
              </a:r>
            </a:p>
          </p:txBody>
        </p:sp>
      </p:grpSp>
    </p:spTree>
    <p:extLst>
      <p:ext uri="{BB962C8B-B14F-4D97-AF65-F5344CB8AC3E}">
        <p14:creationId xmlns:p14="http://schemas.microsoft.com/office/powerpoint/2010/main" val="2533519598"/>
      </p:ext>
    </p:extLst>
  </p:cSld>
  <p:clrMapOvr>
    <a:masterClrMapping/>
  </p:clrMapOvr>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4639</Words>
  <Application>Microsoft Office PowerPoint</Application>
  <PresentationFormat>Panorámica</PresentationFormat>
  <Paragraphs>472</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Agency FB</vt:lpstr>
      <vt:lpstr>AngsanaUPC</vt:lpstr>
      <vt:lpstr>Arial</vt:lpstr>
      <vt:lpstr>Book Antiqua</vt:lpstr>
      <vt:lpstr>Calibri</vt:lpstr>
      <vt:lpstr>Calibri Light</vt:lpstr>
      <vt:lpstr>Californian FB</vt:lpstr>
      <vt:lpstr>Times New Roman</vt:lpstr>
      <vt:lpstr>Wingdings</vt:lpstr>
      <vt:lpstr>Tema de Office</vt:lpstr>
      <vt:lpstr>Escuela Nacional Colegio de Ciencias y Humanidades Dirección General  Secretaria Estudiantil Departamento de Psicopedagogía</vt:lpstr>
      <vt:lpstr>Presentación de PowerPoint</vt:lpstr>
      <vt:lpstr>Presentación de PowerPoint</vt:lpstr>
      <vt:lpstr>Administración</vt:lpstr>
      <vt:lpstr>Administración Agropecuaria </vt:lpstr>
      <vt:lpstr>Antropología</vt:lpstr>
      <vt:lpstr>Ciencias de la Comunicación</vt:lpstr>
      <vt:lpstr>Ciencias Políticas y Administración Pública</vt:lpstr>
      <vt:lpstr>Comunicación</vt:lpstr>
      <vt:lpstr>Comunicación y Periodismo</vt:lpstr>
      <vt:lpstr>Contaduría</vt:lpstr>
      <vt:lpstr>Derecho</vt:lpstr>
      <vt:lpstr>Desarrollo comunitario para el envejecimiento </vt:lpstr>
      <vt:lpstr>Desarrollo Territorial</vt:lpstr>
      <vt:lpstr>Economía</vt:lpstr>
      <vt:lpstr>Economía Industrial</vt:lpstr>
      <vt:lpstr>Estudios Sociales y Gestión Local</vt:lpstr>
      <vt:lpstr>Geografía</vt:lpstr>
      <vt:lpstr>Geografía  Aplicada</vt:lpstr>
      <vt:lpstr>Informática</vt:lpstr>
      <vt:lpstr>Negocios Internacionales</vt:lpstr>
      <vt:lpstr>Planificación para el desarrollo agropecuario </vt:lpstr>
      <vt:lpstr>Relaciones Internacionaless </vt:lpstr>
      <vt:lpstr>Sociología</vt:lpstr>
      <vt:lpstr>Trabajo Social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Nacional Colegio de Ciencias y Humanidades Dirección General  Secretaria Estudiantil Departamento de Psicopedagogía</dc:title>
  <dc:creator>Hugo</dc:creator>
  <cp:lastModifiedBy>Psicopedagogía</cp:lastModifiedBy>
  <cp:revision>85</cp:revision>
  <dcterms:created xsi:type="dcterms:W3CDTF">2020-02-18T17:22:13Z</dcterms:created>
  <dcterms:modified xsi:type="dcterms:W3CDTF">2021-02-15T20:33:34Z</dcterms:modified>
</cp:coreProperties>
</file>