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56"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2" r:id="rId33"/>
    <p:sldId id="289" r:id="rId34"/>
    <p:sldId id="290" r:id="rId35"/>
    <p:sldId id="260" r:id="rId36"/>
  </p:sldIdLst>
  <p:sldSz cx="12190413" cy="6859588"/>
  <p:notesSz cx="6858000" cy="9144000"/>
  <p:defaultTextStyle>
    <a:defPPr>
      <a:defRPr lang="es-MX"/>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215663"/>
    <a:srgbClr val="996633"/>
    <a:srgbClr val="993366"/>
    <a:srgbClr val="FF5050"/>
    <a:srgbClr val="C9925B"/>
    <a:srgbClr val="CC3300"/>
    <a:srgbClr val="FF9900"/>
    <a:srgbClr val="81A042"/>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3321" autoAdjust="0"/>
  </p:normalViewPr>
  <p:slideViewPr>
    <p:cSldViewPr>
      <p:cViewPr varScale="1">
        <p:scale>
          <a:sx n="67" d="100"/>
          <a:sy n="67" d="100"/>
        </p:scale>
        <p:origin x="870" y="60"/>
      </p:cViewPr>
      <p:guideLst>
        <p:guide orient="horz" pos="2161"/>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281" y="2130919"/>
            <a:ext cx="10361851" cy="147036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4067" y="274702"/>
            <a:ext cx="3655008" cy="5854467"/>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812694" y="274702"/>
            <a:ext cx="10768198" cy="58544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959" y="4407921"/>
            <a:ext cx="10361851" cy="1362390"/>
          </a:xfrm>
        </p:spPr>
        <p:txBody>
          <a:bodyPr anchor="t"/>
          <a:lstStyle>
            <a:lvl1pPr algn="l">
              <a:defRPr sz="48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2959" y="2907387"/>
            <a:ext cx="10361851" cy="1500534"/>
          </a:xfrm>
        </p:spPr>
        <p:txBody>
          <a:bodyPr anchor="b"/>
          <a:lstStyle>
            <a:lvl1pPr marL="0" indent="0">
              <a:buNone/>
              <a:defRPr sz="2400">
                <a:solidFill>
                  <a:schemeClr val="tx1">
                    <a:tint val="75000"/>
                  </a:schemeClr>
                </a:solidFill>
              </a:defRPr>
            </a:lvl1pPr>
            <a:lvl2pPr marL="544251" indent="0">
              <a:buNone/>
              <a:defRPr sz="2100">
                <a:solidFill>
                  <a:schemeClr val="tx1">
                    <a:tint val="75000"/>
                  </a:schemeClr>
                </a:solidFill>
              </a:defRPr>
            </a:lvl2pPr>
            <a:lvl3pPr marL="1088502" indent="0">
              <a:buNone/>
              <a:defRPr sz="1900">
                <a:solidFill>
                  <a:schemeClr val="tx1">
                    <a:tint val="75000"/>
                  </a:schemeClr>
                </a:solidFill>
              </a:defRPr>
            </a:lvl3pPr>
            <a:lvl4pPr marL="1632753" indent="0">
              <a:buNone/>
              <a:defRPr sz="1700">
                <a:solidFill>
                  <a:schemeClr val="tx1">
                    <a:tint val="75000"/>
                  </a:schemeClr>
                </a:solidFill>
              </a:defRPr>
            </a:lvl4pPr>
            <a:lvl5pPr marL="2177004" indent="0">
              <a:buNone/>
              <a:defRPr sz="1700">
                <a:solidFill>
                  <a:schemeClr val="tx1">
                    <a:tint val="75000"/>
                  </a:schemeClr>
                </a:solidFill>
              </a:defRPr>
            </a:lvl5pPr>
            <a:lvl6pPr marL="2721254" indent="0">
              <a:buNone/>
              <a:defRPr sz="1700">
                <a:solidFill>
                  <a:schemeClr val="tx1">
                    <a:tint val="75000"/>
                  </a:schemeClr>
                </a:solidFill>
              </a:defRPr>
            </a:lvl6pPr>
            <a:lvl7pPr marL="3265505" indent="0">
              <a:buNone/>
              <a:defRPr sz="1700">
                <a:solidFill>
                  <a:schemeClr val="tx1">
                    <a:tint val="75000"/>
                  </a:schemeClr>
                </a:solidFill>
              </a:defRPr>
            </a:lvl7pPr>
            <a:lvl8pPr marL="3809756" indent="0">
              <a:buNone/>
              <a:defRPr sz="1700">
                <a:solidFill>
                  <a:schemeClr val="tx1">
                    <a:tint val="75000"/>
                  </a:schemeClr>
                </a:solidFill>
              </a:defRPr>
            </a:lvl8pPr>
            <a:lvl9pPr marL="4354007" indent="0">
              <a:buNone/>
              <a:defRPr sz="17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812695" y="1600571"/>
            <a:ext cx="7210545"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8226413" y="1600571"/>
            <a:ext cx="7212661"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521" y="274701"/>
            <a:ext cx="10971372" cy="1143265"/>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s-ES"/>
              <a:t>Haga clic para modificar el estilo de texto del patrón</a:t>
            </a:r>
          </a:p>
        </p:txBody>
      </p:sp>
      <p:sp>
        <p:nvSpPr>
          <p:cNvPr id="4" name="3 Marcador de contenido"/>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s-ES"/>
              <a:t>Haga clic para modificar el estilo de texto del patrón</a:t>
            </a:r>
          </a:p>
        </p:txBody>
      </p:sp>
      <p:sp>
        <p:nvSpPr>
          <p:cNvPr id="6" name="5 Marcador de contenido"/>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521" y="273113"/>
            <a:ext cx="4010562" cy="1162319"/>
          </a:xfrm>
        </p:spPr>
        <p:txBody>
          <a:bodyPr anchor="b"/>
          <a:lstStyle>
            <a:lvl1pPr algn="l">
              <a:defRPr sz="2400"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406" y="4801712"/>
            <a:ext cx="7314248" cy="566869"/>
          </a:xfrm>
        </p:spPr>
        <p:txBody>
          <a:bodyPr anchor="b"/>
          <a:lstStyle>
            <a:lvl1pPr algn="l">
              <a:defRPr sz="24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endParaRPr lang="es-MX"/>
          </a:p>
        </p:txBody>
      </p:sp>
      <p:sp>
        <p:nvSpPr>
          <p:cNvPr id="4" name="3 Marcador de texto"/>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54A6867-494B-433C-ADDF-2D7E3E7D3973}" type="datetimeFigureOut">
              <a:rPr lang="es-MX" smtClean="0"/>
              <a:pPr/>
              <a:t>15/02/2021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854E1CE-DDE0-4ED5-8D0B-C1980E0118C2}"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521" y="274701"/>
            <a:ext cx="10971372" cy="1143265"/>
          </a:xfrm>
          <a:prstGeom prst="rect">
            <a:avLst/>
          </a:prstGeom>
        </p:spPr>
        <p:txBody>
          <a:bodyPr vert="horz" lIns="108850" tIns="54425" rIns="108850" bIns="54425"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521" y="1600571"/>
            <a:ext cx="10971372" cy="4527011"/>
          </a:xfrm>
          <a:prstGeom prst="rect">
            <a:avLst/>
          </a:prstGeom>
        </p:spPr>
        <p:txBody>
          <a:bodyPr vert="horz" lIns="108850" tIns="54425" rIns="108850" bIns="54425"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521" y="6357822"/>
            <a:ext cx="2844430"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B54A6867-494B-433C-ADDF-2D7E3E7D3973}" type="datetimeFigureOut">
              <a:rPr lang="es-MX" smtClean="0"/>
              <a:pPr/>
              <a:t>15/02/2021</a:t>
            </a:fld>
            <a:endParaRPr lang="es-MX"/>
          </a:p>
        </p:txBody>
      </p:sp>
      <p:sp>
        <p:nvSpPr>
          <p:cNvPr id="5" name="4 Marcador de pie de página"/>
          <p:cNvSpPr>
            <a:spLocks noGrp="1"/>
          </p:cNvSpPr>
          <p:nvPr>
            <p:ph type="ftr" sz="quarter" idx="3"/>
          </p:nvPr>
        </p:nvSpPr>
        <p:spPr>
          <a:xfrm>
            <a:off x="4165058" y="6357822"/>
            <a:ext cx="3860297"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8736463" y="6357822"/>
            <a:ext cx="2844430"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8854E1CE-DDE0-4ED5-8D0B-C1980E0118C2}"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s-MX"/>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slide" Target="slide2.xml"/><Relationship Id="rId12"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slide" Target="slide35.xml"/><Relationship Id="rId4" Type="http://schemas.microsoft.com/office/2007/relationships/hdphoto" Target="../media/hdphoto1.wdp"/><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3.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hyperlink" Target="http://oferta.unam.mx/"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0.sv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4.sv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4.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69.sv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2.sv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5.sv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8.sv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1.sv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slide" Target="slide17.xml"/><Relationship Id="rId26" Type="http://schemas.openxmlformats.org/officeDocument/2006/relationships/slide" Target="slide25.xml"/><Relationship Id="rId3" Type="http://schemas.openxmlformats.org/officeDocument/2006/relationships/slide" Target="slide4.xml"/><Relationship Id="rId21" Type="http://schemas.openxmlformats.org/officeDocument/2006/relationships/slide" Target="slide20.xml"/><Relationship Id="rId34" Type="http://schemas.openxmlformats.org/officeDocument/2006/relationships/slide" Target="slide33.xml"/><Relationship Id="rId7" Type="http://schemas.openxmlformats.org/officeDocument/2006/relationships/slide" Target="slide8.xml"/><Relationship Id="rId12" Type="http://schemas.openxmlformats.org/officeDocument/2006/relationships/image" Target="../media/image10.png"/><Relationship Id="rId17" Type="http://schemas.openxmlformats.org/officeDocument/2006/relationships/slide" Target="slide16.xml"/><Relationship Id="rId25" Type="http://schemas.openxmlformats.org/officeDocument/2006/relationships/slide" Target="slide24.xml"/><Relationship Id="rId33" Type="http://schemas.openxmlformats.org/officeDocument/2006/relationships/slide" Target="slide32.xml"/><Relationship Id="rId2" Type="http://schemas.openxmlformats.org/officeDocument/2006/relationships/image" Target="../media/image9.png"/><Relationship Id="rId16" Type="http://schemas.openxmlformats.org/officeDocument/2006/relationships/slide" Target="slide15.xml"/><Relationship Id="rId20" Type="http://schemas.openxmlformats.org/officeDocument/2006/relationships/slide" Target="slide19.xml"/><Relationship Id="rId29" Type="http://schemas.openxmlformats.org/officeDocument/2006/relationships/slide" Target="slide28.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12.xml"/><Relationship Id="rId24" Type="http://schemas.openxmlformats.org/officeDocument/2006/relationships/slide" Target="slide23.xml"/><Relationship Id="rId32" Type="http://schemas.openxmlformats.org/officeDocument/2006/relationships/slide" Target="slide31.xml"/><Relationship Id="rId5" Type="http://schemas.openxmlformats.org/officeDocument/2006/relationships/slide" Target="slide6.xml"/><Relationship Id="rId15" Type="http://schemas.openxmlformats.org/officeDocument/2006/relationships/slide" Target="slide14.xml"/><Relationship Id="rId23" Type="http://schemas.openxmlformats.org/officeDocument/2006/relationships/slide" Target="slide22.xml"/><Relationship Id="rId28" Type="http://schemas.openxmlformats.org/officeDocument/2006/relationships/slide" Target="slide27.xml"/><Relationship Id="rId10" Type="http://schemas.openxmlformats.org/officeDocument/2006/relationships/slide" Target="slide11.xml"/><Relationship Id="rId19" Type="http://schemas.openxmlformats.org/officeDocument/2006/relationships/slide" Target="slide18.xml"/><Relationship Id="rId31" Type="http://schemas.openxmlformats.org/officeDocument/2006/relationships/slide" Target="slide30.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3.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29.xml"/><Relationship Id="rId35" Type="http://schemas.openxmlformats.org/officeDocument/2006/relationships/slide" Target="slide34.xml"/><Relationship Id="rId8"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image" Target="../media/image38.sv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5.sv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44.sv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50.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vanguardia.com.mx/articulo/baile-en-tehuantepec-de-diego-rivera-fue-vendido-por-157-mdd" TargetMode="Externa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para diego rivera pinturas"/>
          <p:cNvPicPr>
            <a:picLocks noChangeAspect="1" noChangeArrowheads="1"/>
          </p:cNvPicPr>
          <p:nvPr/>
        </p:nvPicPr>
        <p:blipFill>
          <a:blip r:embed="rId2">
            <a:lum bright="59000" contrast="-57000"/>
          </a:blip>
          <a:srcRect/>
          <a:stretch>
            <a:fillRect/>
          </a:stretch>
        </p:blipFill>
        <p:spPr bwMode="auto">
          <a:xfrm flipH="1">
            <a:off x="-2" y="0"/>
            <a:ext cx="12190413" cy="6859588"/>
          </a:xfrm>
          <a:prstGeom prst="rect">
            <a:avLst/>
          </a:prstGeom>
          <a:noFill/>
        </p:spPr>
      </p:pic>
      <p:sp>
        <p:nvSpPr>
          <p:cNvPr id="5" name="Título 1">
            <a:extLst>
              <a:ext uri="{FF2B5EF4-FFF2-40B4-BE49-F238E27FC236}">
                <a16:creationId xmlns:a16="http://schemas.microsoft.com/office/drawing/2014/main" id="{A8CAE557-EADC-4DAF-825E-3A4848ABDE76}"/>
              </a:ext>
            </a:extLst>
          </p:cNvPr>
          <p:cNvSpPr>
            <a:spLocks noGrp="1"/>
          </p:cNvSpPr>
          <p:nvPr>
            <p:ph type="ctrTitle"/>
          </p:nvPr>
        </p:nvSpPr>
        <p:spPr>
          <a:xfrm>
            <a:off x="563217" y="-26615"/>
            <a:ext cx="11063973" cy="1702336"/>
          </a:xfrm>
        </p:spPr>
        <p:txBody>
          <a:bodyPr>
            <a:noAutofit/>
          </a:bodyPr>
          <a:lstStyle/>
          <a:p>
            <a: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Escuela Nacional Colegio de Ciencias y Humanidades</a:t>
            </a:r>
            <a:b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Dirección General </a:t>
            </a:r>
            <a:b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Secretaria Estudiantil</a:t>
            </a:r>
            <a:b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s-MX" sz="2000" spc="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Departamento de Psicopedagogía</a:t>
            </a:r>
          </a:p>
        </p:txBody>
      </p:sp>
      <p:grpSp>
        <p:nvGrpSpPr>
          <p:cNvPr id="2" name="Grupo 9">
            <a:extLst>
              <a:ext uri="{FF2B5EF4-FFF2-40B4-BE49-F238E27FC236}">
                <a16:creationId xmlns:a16="http://schemas.microsoft.com/office/drawing/2014/main" id="{FEFA07F1-8B08-40B4-9D49-CD1001488B71}"/>
              </a:ext>
            </a:extLst>
          </p:cNvPr>
          <p:cNvGrpSpPr/>
          <p:nvPr/>
        </p:nvGrpSpPr>
        <p:grpSpPr>
          <a:xfrm>
            <a:off x="194883" y="2037778"/>
            <a:ext cx="1327335" cy="2898212"/>
            <a:chOff x="194908" y="2037306"/>
            <a:chExt cx="1327508" cy="2897541"/>
          </a:xfrm>
        </p:grpSpPr>
        <p:pic>
          <p:nvPicPr>
            <p:cNvPr id="7" name="7 Imagen" descr="escudo_UNAM_azul.tif">
              <a:extLst>
                <a:ext uri="{FF2B5EF4-FFF2-40B4-BE49-F238E27FC236}">
                  <a16:creationId xmlns:a16="http://schemas.microsoft.com/office/drawing/2014/main" id="{1905B591-DDEE-41B7-A627-C75C355CAF46}"/>
                </a:ext>
              </a:extLst>
            </p:cNvPr>
            <p:cNvPicPr>
              <a:picLocks noChangeAspect="1"/>
            </p:cNvPicPr>
            <p:nvPr/>
          </p:nvPicPr>
          <p:blipFill>
            <a:blip r:embed="rId3" cstate="print">
              <a:alphaModFix/>
              <a:duotone>
                <a:prstClr val="black"/>
                <a:schemeClr val="bg2">
                  <a:lumMod val="10000"/>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94908" y="2037306"/>
              <a:ext cx="1327508" cy="1391694"/>
            </a:xfrm>
            <a:prstGeom prst="rect">
              <a:avLst/>
            </a:prstGeom>
          </p:spPr>
        </p:pic>
        <p:pic>
          <p:nvPicPr>
            <p:cNvPr id="9" name="Imagen 8" descr="Imagen que contiene exterior, medidor, firmar, foto&#10;&#10;Descripción generada automáticamente">
              <a:extLst>
                <a:ext uri="{FF2B5EF4-FFF2-40B4-BE49-F238E27FC236}">
                  <a16:creationId xmlns:a16="http://schemas.microsoft.com/office/drawing/2014/main" id="{931F2B59-069B-4A60-B8FF-44039D799406}"/>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94908" y="3674310"/>
              <a:ext cx="1327508" cy="1260537"/>
            </a:xfrm>
            <a:prstGeom prst="rect">
              <a:avLst/>
            </a:prstGeom>
          </p:spPr>
        </p:pic>
      </p:grpSp>
      <p:sp>
        <p:nvSpPr>
          <p:cNvPr id="12" name="Subtítulo 2">
            <a:extLst>
              <a:ext uri="{FF2B5EF4-FFF2-40B4-BE49-F238E27FC236}">
                <a16:creationId xmlns:a16="http://schemas.microsoft.com/office/drawing/2014/main" id="{7B9F91D1-6710-4FDB-8ED4-632344FAA0E9}"/>
              </a:ext>
            </a:extLst>
          </p:cNvPr>
          <p:cNvSpPr>
            <a:spLocks noGrp="1"/>
          </p:cNvSpPr>
          <p:nvPr>
            <p:ph type="subTitle" idx="1"/>
          </p:nvPr>
        </p:nvSpPr>
        <p:spPr>
          <a:xfrm>
            <a:off x="4006974" y="2309658"/>
            <a:ext cx="4557786" cy="2345875"/>
          </a:xfrm>
        </p:spPr>
        <p:txBody>
          <a:bodyPr>
            <a:noAutofit/>
          </a:bodyPr>
          <a:lstStyle/>
          <a:p>
            <a:pPr algn="ctr"/>
            <a:r>
              <a:rPr lang="es-MX" sz="4400" b="1" dirty="0">
                <a:solidFill>
                  <a:srgbClr val="9966FF"/>
                </a:solidFill>
              </a:rPr>
              <a:t>Guía sintetizada de las carreras de la UNAM</a:t>
            </a:r>
          </a:p>
        </p:txBody>
      </p:sp>
      <p:sp>
        <p:nvSpPr>
          <p:cNvPr id="13" name="CuadroTexto 12">
            <a:extLst>
              <a:ext uri="{FF2B5EF4-FFF2-40B4-BE49-F238E27FC236}">
                <a16:creationId xmlns:a16="http://schemas.microsoft.com/office/drawing/2014/main" id="{0FAE0078-13FE-4FFF-A8C5-0420F74E21FE}"/>
              </a:ext>
            </a:extLst>
          </p:cNvPr>
          <p:cNvSpPr txBox="1"/>
          <p:nvPr/>
        </p:nvSpPr>
        <p:spPr>
          <a:xfrm>
            <a:off x="551310" y="5289471"/>
            <a:ext cx="5543894" cy="1077218"/>
          </a:xfrm>
          <a:prstGeom prst="rect">
            <a:avLst/>
          </a:prstGeom>
          <a:noFill/>
        </p:spPr>
        <p:txBody>
          <a:bodyPr wrap="square" rtlCol="0">
            <a:spAutoFit/>
          </a:bodyPr>
          <a:lstStyle/>
          <a:p>
            <a:r>
              <a:rPr lang="es-MX" sz="3200" spc="300" dirty="0">
                <a:effectLst>
                  <a:outerShdw blurRad="38100" dist="38100" dir="2700000" algn="tl">
                    <a:srgbClr val="000000">
                      <a:alpha val="43137"/>
                    </a:srgbClr>
                  </a:outerShdw>
                </a:effectLst>
                <a:latin typeface="Agency FB" panose="020B0503020202020204" pitchFamily="34" charset="0"/>
              </a:rPr>
              <a:t>Área de Humanidades y de las Artes</a:t>
            </a:r>
          </a:p>
        </p:txBody>
      </p:sp>
      <p:grpSp>
        <p:nvGrpSpPr>
          <p:cNvPr id="3" name="Grupo 15">
            <a:extLst>
              <a:ext uri="{FF2B5EF4-FFF2-40B4-BE49-F238E27FC236}">
                <a16:creationId xmlns:a16="http://schemas.microsoft.com/office/drawing/2014/main" id="{193FFD8B-BD74-46CF-B594-0F77CBD51EB2}"/>
              </a:ext>
            </a:extLst>
          </p:cNvPr>
          <p:cNvGrpSpPr/>
          <p:nvPr/>
        </p:nvGrpSpPr>
        <p:grpSpPr>
          <a:xfrm>
            <a:off x="9381354" y="5516653"/>
            <a:ext cx="1808927" cy="1342165"/>
            <a:chOff x="9307953" y="33212"/>
            <a:chExt cx="1533379" cy="1341854"/>
          </a:xfrm>
        </p:grpSpPr>
        <p:pic>
          <p:nvPicPr>
            <p:cNvPr id="14" name="Gráfico 13" descr="Presentación con gráfico de barras RTL">
              <a:hlinkClick r:id="rId7" action="ppaction://hlinksldjump"/>
              <a:extLst>
                <a:ext uri="{FF2B5EF4-FFF2-40B4-BE49-F238E27FC236}">
                  <a16:creationId xmlns:a16="http://schemas.microsoft.com/office/drawing/2014/main" id="{45087A4C-3483-47DD-AAD2-FCAAF5E8F61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50607" y="33212"/>
              <a:ext cx="648072" cy="648072"/>
            </a:xfrm>
            <a:prstGeom prst="rect">
              <a:avLst/>
            </a:prstGeom>
          </p:spPr>
        </p:pic>
        <p:sp>
          <p:nvSpPr>
            <p:cNvPr id="11" name="CuadroTexto 10">
              <a:hlinkClick r:id="rId7" action="ppaction://hlinksldjump"/>
              <a:extLst>
                <a:ext uri="{FF2B5EF4-FFF2-40B4-BE49-F238E27FC236}">
                  <a16:creationId xmlns:a16="http://schemas.microsoft.com/office/drawing/2014/main" id="{CF6701E8-0CA3-4E09-BDFA-97A7971D3D91}"/>
                </a:ext>
              </a:extLst>
            </p:cNvPr>
            <p:cNvSpPr txBox="1"/>
            <p:nvPr/>
          </p:nvSpPr>
          <p:spPr>
            <a:xfrm>
              <a:off x="9307953" y="636573"/>
              <a:ext cx="1533379" cy="738493"/>
            </a:xfrm>
            <a:prstGeom prst="rect">
              <a:avLst/>
            </a:prstGeom>
            <a:noFill/>
          </p:spPr>
          <p:txBody>
            <a:bodyPr wrap="square" rtlCol="0">
              <a:spAutoFit/>
            </a:bodyPr>
            <a:lstStyle/>
            <a:p>
              <a:r>
                <a:rPr lang="es-MX" dirty="0"/>
                <a:t>Inicio de la presentación</a:t>
              </a:r>
            </a:p>
          </p:txBody>
        </p:sp>
      </p:grpSp>
      <p:grpSp>
        <p:nvGrpSpPr>
          <p:cNvPr id="4" name="Grupo 17">
            <a:extLst>
              <a:ext uri="{FF2B5EF4-FFF2-40B4-BE49-F238E27FC236}">
                <a16:creationId xmlns:a16="http://schemas.microsoft.com/office/drawing/2014/main" id="{C44C2942-501B-4BD3-8947-7B6955FB260B}"/>
              </a:ext>
            </a:extLst>
          </p:cNvPr>
          <p:cNvGrpSpPr/>
          <p:nvPr/>
        </p:nvGrpSpPr>
        <p:grpSpPr>
          <a:xfrm>
            <a:off x="11112976" y="5470488"/>
            <a:ext cx="1154740" cy="1018998"/>
            <a:chOff x="11217990" y="49216"/>
            <a:chExt cx="1154890" cy="1018762"/>
          </a:xfrm>
        </p:grpSpPr>
        <p:pic>
          <p:nvPicPr>
            <p:cNvPr id="15" name="Gráfico 14" descr="Libro abierto">
              <a:hlinkClick r:id="rId10" action="ppaction://hlinksldjump"/>
              <a:extLst>
                <a:ext uri="{FF2B5EF4-FFF2-40B4-BE49-F238E27FC236}">
                  <a16:creationId xmlns:a16="http://schemas.microsoft.com/office/drawing/2014/main" id="{3EEB779A-BDBD-4359-A766-5A228C0EAE2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36921" y="49216"/>
              <a:ext cx="648073" cy="648073"/>
            </a:xfrm>
            <a:prstGeom prst="rect">
              <a:avLst/>
            </a:prstGeom>
          </p:spPr>
        </p:pic>
        <p:sp>
          <p:nvSpPr>
            <p:cNvPr id="17" name="Rectángulo 16">
              <a:hlinkClick r:id="rId10" action="ppaction://hlinksldjump"/>
              <a:extLst>
                <a:ext uri="{FF2B5EF4-FFF2-40B4-BE49-F238E27FC236}">
                  <a16:creationId xmlns:a16="http://schemas.microsoft.com/office/drawing/2014/main" id="{3511B276-1387-4787-8ACD-50636A581CDF}"/>
                </a:ext>
              </a:extLst>
            </p:cNvPr>
            <p:cNvSpPr/>
            <p:nvPr/>
          </p:nvSpPr>
          <p:spPr>
            <a:xfrm>
              <a:off x="11217990" y="652576"/>
              <a:ext cx="1154890" cy="415402"/>
            </a:xfrm>
            <a:prstGeom prst="rect">
              <a:avLst/>
            </a:prstGeom>
          </p:spPr>
          <p:txBody>
            <a:bodyPr wrap="none">
              <a:spAutoFit/>
            </a:bodyPr>
            <a:lstStyle/>
            <a:p>
              <a:r>
                <a:rPr lang="es-MX" dirty="0"/>
                <a:t>Créditos </a:t>
              </a:r>
            </a:p>
          </p:txBody>
        </p:sp>
      </p:grpSp>
      <p:sp>
        <p:nvSpPr>
          <p:cNvPr id="19" name="CuadroTexto 18">
            <a:extLst>
              <a:ext uri="{FF2B5EF4-FFF2-40B4-BE49-F238E27FC236}">
                <a16:creationId xmlns:a16="http://schemas.microsoft.com/office/drawing/2014/main" id="{3A4D17D6-BC16-433F-B067-86C3C9EBFEFA}"/>
              </a:ext>
            </a:extLst>
          </p:cNvPr>
          <p:cNvSpPr txBox="1"/>
          <p:nvPr/>
        </p:nvSpPr>
        <p:spPr>
          <a:xfrm>
            <a:off x="3331814" y="6279698"/>
            <a:ext cx="1121743" cy="400203"/>
          </a:xfrm>
          <a:prstGeom prst="rect">
            <a:avLst/>
          </a:prstGeom>
          <a:noFill/>
        </p:spPr>
        <p:txBody>
          <a:bodyPr wrap="square" rtlCol="0">
            <a:spAutoFit/>
          </a:bodyPr>
          <a:lstStyle/>
          <a:p>
            <a:r>
              <a:rPr lang="es-MX" sz="2000" spc="600"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2021</a:t>
            </a:r>
          </a:p>
        </p:txBody>
      </p:sp>
    </p:spTree>
    <p:extLst>
      <p:ext uri="{BB962C8B-B14F-4D97-AF65-F5344CB8AC3E}">
        <p14:creationId xmlns:p14="http://schemas.microsoft.com/office/powerpoint/2010/main" val="759922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2A7387F-97FD-4A3C-AA0E-0EAB3C02BB0D}"/>
              </a:ext>
            </a:extLst>
          </p:cNvPr>
          <p:cNvPicPr>
            <a:picLocks noChangeAspect="1"/>
          </p:cNvPicPr>
          <p:nvPr/>
        </p:nvPicPr>
        <p:blipFill rotWithShape="1">
          <a:blip r:embed="rId2">
            <a:alphaModFix amt="85000"/>
          </a:blip>
          <a:srcRect l="42046" t="33190" r="11606" b="20582"/>
          <a:stretch/>
        </p:blipFill>
        <p:spPr>
          <a:xfrm>
            <a:off x="-12781" y="16497"/>
            <a:ext cx="12203194" cy="6843091"/>
          </a:xfrm>
          <a:prstGeom prst="rect">
            <a:avLst/>
          </a:prstGeom>
        </p:spPr>
      </p:pic>
      <p:sp>
        <p:nvSpPr>
          <p:cNvPr id="4" name="Título 3">
            <a:extLst>
              <a:ext uri="{FF2B5EF4-FFF2-40B4-BE49-F238E27FC236}">
                <a16:creationId xmlns:a16="http://schemas.microsoft.com/office/drawing/2014/main" id="{E4C40D1C-F8EE-4EBC-B05D-9C07259B1602}"/>
              </a:ext>
            </a:extLst>
          </p:cNvPr>
          <p:cNvSpPr>
            <a:spLocks noGrp="1"/>
          </p:cNvSpPr>
          <p:nvPr>
            <p:ph type="title"/>
          </p:nvPr>
        </p:nvSpPr>
        <p:spPr>
          <a:xfrm>
            <a:off x="4383921" y="5263392"/>
            <a:ext cx="5125645" cy="1143265"/>
          </a:xfrm>
        </p:spPr>
        <p:txBody>
          <a:bodyPr>
            <a:normAutofit/>
          </a:bodyPr>
          <a:lstStyle/>
          <a:p>
            <a:r>
              <a:rPr lang="es-MX" sz="5400" i="1" dirty="0">
                <a:latin typeface="Book Antiqua" panose="02040602050305030304" pitchFamily="18" charset="0"/>
                <a:cs typeface="Aharoni" panose="02010803020104030203" pitchFamily="2" charset="-79"/>
              </a:rPr>
              <a:t>Diseño gráfico</a:t>
            </a:r>
          </a:p>
        </p:txBody>
      </p:sp>
      <p:sp>
        <p:nvSpPr>
          <p:cNvPr id="6" name="CuadroTexto 5">
            <a:extLst>
              <a:ext uri="{FF2B5EF4-FFF2-40B4-BE49-F238E27FC236}">
                <a16:creationId xmlns:a16="http://schemas.microsoft.com/office/drawing/2014/main" id="{7644D71A-C4F7-44B8-AAD3-FB5470EADA8C}"/>
              </a:ext>
            </a:extLst>
          </p:cNvPr>
          <p:cNvSpPr txBox="1"/>
          <p:nvPr/>
        </p:nvSpPr>
        <p:spPr>
          <a:xfrm>
            <a:off x="1196293" y="425944"/>
            <a:ext cx="10011481" cy="954107"/>
          </a:xfrm>
          <a:prstGeom prst="rect">
            <a:avLst/>
          </a:prstGeom>
          <a:noFill/>
        </p:spPr>
        <p:txBody>
          <a:bodyPr wrap="square" rtlCol="0">
            <a:spAutoFit/>
          </a:bodyPr>
          <a:lstStyle/>
          <a:p>
            <a:r>
              <a:rPr lang="es-MX" sz="1400" b="1" spc="300" dirty="0">
                <a:solidFill>
                  <a:srgbClr val="990099"/>
                </a:solidFill>
              </a:rPr>
              <a:t>¿Qué es?</a:t>
            </a:r>
          </a:p>
          <a:p>
            <a:br>
              <a:rPr lang="es-MX" sz="1400" dirty="0"/>
            </a:br>
            <a:r>
              <a:rPr lang="es-MX" sz="1400" dirty="0">
                <a:cs typeface="Times New Roman" panose="02020603050405020304" pitchFamily="18" charset="0"/>
              </a:rPr>
              <a:t>Es el/la profesional que crea, estructura y transmite mensajes por medio de la comunicación visual, valiéndose de símbolos, colores, texturas y formas.</a:t>
            </a:r>
          </a:p>
        </p:txBody>
      </p:sp>
      <p:sp>
        <p:nvSpPr>
          <p:cNvPr id="7" name="CuadroTexto 6">
            <a:extLst>
              <a:ext uri="{FF2B5EF4-FFF2-40B4-BE49-F238E27FC236}">
                <a16:creationId xmlns:a16="http://schemas.microsoft.com/office/drawing/2014/main" id="{A91B0CD1-883A-4879-B2B9-2C630EBA0E7E}"/>
              </a:ext>
            </a:extLst>
          </p:cNvPr>
          <p:cNvSpPr txBox="1"/>
          <p:nvPr/>
        </p:nvSpPr>
        <p:spPr>
          <a:xfrm>
            <a:off x="2134766" y="1540163"/>
            <a:ext cx="9073008" cy="1169551"/>
          </a:xfrm>
          <a:prstGeom prst="rect">
            <a:avLst/>
          </a:prstGeom>
          <a:noFill/>
        </p:spPr>
        <p:txBody>
          <a:bodyPr wrap="square" rtlCol="0">
            <a:spAutoFit/>
          </a:bodyPr>
          <a:lstStyle/>
          <a:p>
            <a:pPr algn="just"/>
            <a:r>
              <a:rPr lang="es-MX" sz="1400" b="1" spc="300" dirty="0">
                <a:solidFill>
                  <a:srgbClr val="990099"/>
                </a:solidFill>
              </a:rPr>
              <a:t>¿Qué hace?</a:t>
            </a:r>
          </a:p>
          <a:p>
            <a:pPr algn="just"/>
            <a:br>
              <a:rPr lang="es-MX" sz="1400" dirty="0">
                <a:cs typeface="Times New Roman" panose="02020603050405020304" pitchFamily="18" charset="0"/>
              </a:rPr>
            </a:br>
            <a:r>
              <a:rPr lang="es-MX" sz="1400" dirty="0">
                <a:cs typeface="Times New Roman" panose="02020603050405020304" pitchFamily="18" charset="0"/>
              </a:rPr>
              <a:t>Las actividades que realiza en su profesión son: diseño y elaboración editorial, de carteles y espectaculares promocionales, de material didáctico y educativo, de identificación corporativa, materiales para la publicidad, animación; diseño y programación de sitios web, ejercicio de la docencia e investigación en su área.​</a:t>
            </a:r>
          </a:p>
        </p:txBody>
      </p:sp>
      <p:sp>
        <p:nvSpPr>
          <p:cNvPr id="8" name="CuadroTexto 7">
            <a:extLst>
              <a:ext uri="{FF2B5EF4-FFF2-40B4-BE49-F238E27FC236}">
                <a16:creationId xmlns:a16="http://schemas.microsoft.com/office/drawing/2014/main" id="{91067DE5-1E08-4A64-ACC2-42B990D6E7C4}"/>
              </a:ext>
            </a:extLst>
          </p:cNvPr>
          <p:cNvSpPr txBox="1"/>
          <p:nvPr/>
        </p:nvSpPr>
        <p:spPr>
          <a:xfrm>
            <a:off x="3286894" y="2869826"/>
            <a:ext cx="7920880" cy="1277273"/>
          </a:xfrm>
          <a:prstGeom prst="rect">
            <a:avLst/>
          </a:prstGeom>
          <a:noFill/>
        </p:spPr>
        <p:txBody>
          <a:bodyPr wrap="square" rtlCol="0">
            <a:spAutoFit/>
          </a:bodyPr>
          <a:lstStyle/>
          <a:p>
            <a:r>
              <a:rPr lang="es-MX" sz="1400" b="1" spc="300" dirty="0">
                <a:solidFill>
                  <a:srgbClr val="990099"/>
                </a:solidFill>
              </a:rPr>
              <a:t>¿​Dónde es su campo de trabajo?</a:t>
            </a:r>
            <a:br>
              <a:rPr lang="es-MX" dirty="0"/>
            </a:br>
            <a:endParaRPr lang="es-MX" dirty="0"/>
          </a:p>
          <a:p>
            <a:pPr algn="just" fontAlgn="base"/>
            <a:r>
              <a:rPr lang="es-MX" sz="1400" dirty="0">
                <a:cs typeface="Times New Roman" panose="02020603050405020304" pitchFamily="18" charset="0"/>
              </a:rPr>
              <a:t>Se desarrolla en áreas del sector público y privado, en instituciones gubernamentales, académicas, culturales, políticas, financieras, comerciales y asociaciones civiles. </a:t>
            </a:r>
            <a:r>
              <a:rPr lang="en-US" sz="1400" dirty="0">
                <a:cs typeface="Times New Roman" panose="02020603050405020304" pitchFamily="18" charset="0"/>
              </a:rPr>
              <a:t>​</a:t>
            </a:r>
          </a:p>
          <a:p>
            <a:pPr algn="just" fontAlgn="base"/>
            <a:r>
              <a:rPr lang="es-MX" sz="1400" dirty="0">
                <a:cs typeface="Times New Roman" panose="02020603050405020304" pitchFamily="18" charset="0"/>
              </a:rPr>
              <a:t>También se puede ejercer la profesión de manera independiente.</a:t>
            </a:r>
            <a:r>
              <a:rPr lang="en-US" sz="1400" dirty="0">
                <a:cs typeface="Times New Roman" panose="02020603050405020304" pitchFamily="18" charset="0"/>
              </a:rPr>
              <a:t>​</a:t>
            </a:r>
          </a:p>
        </p:txBody>
      </p:sp>
      <p:sp>
        <p:nvSpPr>
          <p:cNvPr id="9" name="CuadroTexto 8">
            <a:extLst>
              <a:ext uri="{FF2B5EF4-FFF2-40B4-BE49-F238E27FC236}">
                <a16:creationId xmlns:a16="http://schemas.microsoft.com/office/drawing/2014/main" id="{1CF02216-CCDE-4AFD-8F2F-B5872F9F9976}"/>
              </a:ext>
            </a:extLst>
          </p:cNvPr>
          <p:cNvSpPr txBox="1"/>
          <p:nvPr/>
        </p:nvSpPr>
        <p:spPr>
          <a:xfrm>
            <a:off x="6763247" y="4253788"/>
            <a:ext cx="3349165" cy="846386"/>
          </a:xfrm>
          <a:prstGeom prst="rect">
            <a:avLst/>
          </a:prstGeom>
          <a:noFill/>
        </p:spPr>
        <p:txBody>
          <a:bodyPr wrap="square" rtlCol="0">
            <a:spAutoFit/>
          </a:bodyPr>
          <a:lstStyle/>
          <a:p>
            <a:r>
              <a:rPr lang="es-MX" sz="1400" b="1" spc="300" dirty="0">
                <a:solidFill>
                  <a:srgbClr val="990099"/>
                </a:solidFill>
              </a:rPr>
              <a:t>¿​Dónde se estudia?</a:t>
            </a:r>
          </a:p>
          <a:p>
            <a:endParaRPr lang="es-MX" dirty="0"/>
          </a:p>
          <a:p>
            <a:r>
              <a:rPr lang="es-MX" sz="1400" dirty="0">
                <a:cs typeface="Times New Roman" panose="02020603050405020304" pitchFamily="18" charset="0"/>
              </a:rPr>
              <a:t>Facultad de Estudios Superiores Acatlán</a:t>
            </a:r>
          </a:p>
        </p:txBody>
      </p:sp>
      <p:sp>
        <p:nvSpPr>
          <p:cNvPr id="10" name="Rectángulo 9">
            <a:extLst>
              <a:ext uri="{FF2B5EF4-FFF2-40B4-BE49-F238E27FC236}">
                <a16:creationId xmlns:a16="http://schemas.microsoft.com/office/drawing/2014/main" id="{4BAA47BB-6DCC-4F42-BC69-9A63A6664A1C}"/>
              </a:ext>
            </a:extLst>
          </p:cNvPr>
          <p:cNvSpPr/>
          <p:nvPr/>
        </p:nvSpPr>
        <p:spPr>
          <a:xfrm>
            <a:off x="255540" y="4654494"/>
            <a:ext cx="4429706" cy="1061829"/>
          </a:xfrm>
          <a:prstGeom prst="rect">
            <a:avLst/>
          </a:prstGeom>
        </p:spPr>
        <p:txBody>
          <a:bodyPr wrap="square">
            <a:spAutoFit/>
          </a:bodyPr>
          <a:lstStyle/>
          <a:p>
            <a:pPr algn="ctr"/>
            <a:r>
              <a:rPr lang="es-MX" b="1" u="sng" spc="300" dirty="0">
                <a:solidFill>
                  <a:schemeClr val="accent2">
                    <a:lumMod val="75000"/>
                  </a:schemeClr>
                </a:solidFill>
              </a:rPr>
              <a:t>IMPORTANTE</a:t>
            </a:r>
          </a:p>
          <a:p>
            <a:endParaRPr lang="es-MX" dirty="0">
              <a:solidFill>
                <a:schemeClr val="accent2">
                  <a:lumMod val="75000"/>
                </a:schemeClr>
              </a:solidFill>
            </a:endParaRPr>
          </a:p>
          <a:p>
            <a:pPr marL="285750" indent="-285750" algn="ctr">
              <a:buFont typeface="Calibri" panose="020F0502020204030204" pitchFamily="34" charset="0"/>
              <a:buChar char="→"/>
            </a:pPr>
            <a:r>
              <a:rPr lang="es-MX" dirty="0">
                <a:solidFill>
                  <a:schemeClr val="accent2">
                    <a:lumMod val="75000"/>
                  </a:schemeClr>
                </a:solidFill>
              </a:rPr>
              <a:t>Carrera de alta demanda</a:t>
            </a:r>
          </a:p>
        </p:txBody>
      </p:sp>
      <p:grpSp>
        <p:nvGrpSpPr>
          <p:cNvPr id="11" name="Grupo 10">
            <a:extLst>
              <a:ext uri="{FF2B5EF4-FFF2-40B4-BE49-F238E27FC236}">
                <a16:creationId xmlns:a16="http://schemas.microsoft.com/office/drawing/2014/main" id="{687C84C9-889D-4EF4-AB88-B93825A49358}"/>
              </a:ext>
            </a:extLst>
          </p:cNvPr>
          <p:cNvGrpSpPr/>
          <p:nvPr/>
        </p:nvGrpSpPr>
        <p:grpSpPr>
          <a:xfrm>
            <a:off x="10041156" y="5023364"/>
            <a:ext cx="1913208" cy="1434564"/>
            <a:chOff x="356315" y="5173119"/>
            <a:chExt cx="1944869" cy="1391447"/>
          </a:xfrm>
        </p:grpSpPr>
        <p:pic>
          <p:nvPicPr>
            <p:cNvPr id="12" name="Gráfico 11" descr="Huellas de animal">
              <a:hlinkClick r:id="rId3" action="ppaction://hlinksldjump"/>
              <a:extLst>
                <a:ext uri="{FF2B5EF4-FFF2-40B4-BE49-F238E27FC236}">
                  <a16:creationId xmlns:a16="http://schemas.microsoft.com/office/drawing/2014/main" id="{971B761A-0601-412C-B6E0-4B20A4616A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3" name="CuadroTexto 12">
              <a:hlinkClick r:id="rId3" action="ppaction://hlinksldjump"/>
              <a:extLst>
                <a:ext uri="{FF2B5EF4-FFF2-40B4-BE49-F238E27FC236}">
                  <a16:creationId xmlns:a16="http://schemas.microsoft.com/office/drawing/2014/main" id="{0004EA1A-9FED-416A-9FA1-32700E7C1612}"/>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215663"/>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93774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3B1A78-4C5A-43F6-92B3-FBBE9EDE310F}"/>
              </a:ext>
            </a:extLst>
          </p:cNvPr>
          <p:cNvPicPr>
            <a:picLocks noChangeAspect="1"/>
          </p:cNvPicPr>
          <p:nvPr/>
        </p:nvPicPr>
        <p:blipFill rotWithShape="1">
          <a:blip r:embed="rId2"/>
          <a:srcRect l="41730" t="33190" r="11606" b="20582"/>
          <a:stretch/>
        </p:blipFill>
        <p:spPr>
          <a:xfrm>
            <a:off x="-16277" y="0"/>
            <a:ext cx="12206689" cy="6859588"/>
          </a:xfrm>
          <a:prstGeom prst="rect">
            <a:avLst/>
          </a:prstGeom>
        </p:spPr>
      </p:pic>
      <p:sp>
        <p:nvSpPr>
          <p:cNvPr id="2" name="Título 1">
            <a:extLst>
              <a:ext uri="{FF2B5EF4-FFF2-40B4-BE49-F238E27FC236}">
                <a16:creationId xmlns:a16="http://schemas.microsoft.com/office/drawing/2014/main" id="{5F148086-44A8-45FE-AC24-BF82BCB7E9D4}"/>
              </a:ext>
            </a:extLst>
          </p:cNvPr>
          <p:cNvSpPr>
            <a:spLocks noGrp="1"/>
          </p:cNvSpPr>
          <p:nvPr>
            <p:ph type="title"/>
          </p:nvPr>
        </p:nvSpPr>
        <p:spPr>
          <a:xfrm>
            <a:off x="1342678" y="54281"/>
            <a:ext cx="9687235" cy="1143265"/>
          </a:xfrm>
        </p:spPr>
        <p:txBody>
          <a:bodyPr>
            <a:normAutofit/>
          </a:bodyPr>
          <a:lstStyle/>
          <a:p>
            <a:r>
              <a:rPr lang="es-MX" sz="5400" i="1" dirty="0">
                <a:latin typeface="Book Antiqua" panose="02040602050305030304" pitchFamily="18" charset="0"/>
                <a:cs typeface="Aharoni" panose="02010803020104030203" pitchFamily="2" charset="-79"/>
              </a:rPr>
              <a:t>Diseño y comunicación visual</a:t>
            </a:r>
          </a:p>
        </p:txBody>
      </p:sp>
      <p:sp>
        <p:nvSpPr>
          <p:cNvPr id="4" name="CuadroTexto 3">
            <a:extLst>
              <a:ext uri="{FF2B5EF4-FFF2-40B4-BE49-F238E27FC236}">
                <a16:creationId xmlns:a16="http://schemas.microsoft.com/office/drawing/2014/main" id="{9E4A80E4-0FDC-447C-9CBD-D2A533DFB2DB}"/>
              </a:ext>
            </a:extLst>
          </p:cNvPr>
          <p:cNvSpPr txBox="1"/>
          <p:nvPr/>
        </p:nvSpPr>
        <p:spPr>
          <a:xfrm>
            <a:off x="190552" y="1285362"/>
            <a:ext cx="3383953" cy="1569660"/>
          </a:xfrm>
          <a:prstGeom prst="rect">
            <a:avLst/>
          </a:prstGeom>
          <a:noFill/>
        </p:spPr>
        <p:txBody>
          <a:bodyPr wrap="square" rtlCol="0">
            <a:spAutoFit/>
          </a:bodyPr>
          <a:lstStyle/>
          <a:p>
            <a:r>
              <a:rPr lang="es-MX" sz="1400" b="1" spc="300" dirty="0">
                <a:solidFill>
                  <a:schemeClr val="accent6">
                    <a:lumMod val="75000"/>
                  </a:schemeClr>
                </a:solidFill>
              </a:rPr>
              <a:t>¿Qué es?</a:t>
            </a:r>
            <a:br>
              <a:rPr lang="es-MX" sz="1400" dirty="0"/>
            </a:br>
            <a:endParaRPr lang="es-MX" sz="1200" dirty="0">
              <a:latin typeface="Times New Roman" panose="02020603050405020304" pitchFamily="18" charset="0"/>
              <a:cs typeface="Times New Roman" panose="02020603050405020304" pitchFamily="18" charset="0"/>
            </a:endParaRPr>
          </a:p>
          <a:p>
            <a:pPr algn="just" fontAlgn="base"/>
            <a:r>
              <a:rPr lang="es-MX" sz="1400" dirty="0">
                <a:cs typeface="Times New Roman" panose="02020603050405020304" pitchFamily="18" charset="0"/>
              </a:rPr>
              <a:t>Es el/la profesionista que crea mensajes visuales, con el objetivo de impactar o crear expectativa en el receptor, para la promoción comercial, la difusión cultural o de mensajes educativos.</a:t>
            </a:r>
          </a:p>
        </p:txBody>
      </p:sp>
      <p:sp>
        <p:nvSpPr>
          <p:cNvPr id="5" name="CuadroTexto 4">
            <a:extLst>
              <a:ext uri="{FF2B5EF4-FFF2-40B4-BE49-F238E27FC236}">
                <a16:creationId xmlns:a16="http://schemas.microsoft.com/office/drawing/2014/main" id="{7147EFB5-8221-4D19-82CF-3FB7E1380249}"/>
              </a:ext>
            </a:extLst>
          </p:cNvPr>
          <p:cNvSpPr txBox="1"/>
          <p:nvPr/>
        </p:nvSpPr>
        <p:spPr>
          <a:xfrm>
            <a:off x="3872214" y="1256874"/>
            <a:ext cx="4095200" cy="2354491"/>
          </a:xfrm>
          <a:prstGeom prst="rect">
            <a:avLst/>
          </a:prstGeom>
          <a:noFill/>
        </p:spPr>
        <p:txBody>
          <a:bodyPr wrap="square" rtlCol="0">
            <a:spAutoFit/>
          </a:bodyPr>
          <a:lstStyle/>
          <a:p>
            <a:pPr algn="just"/>
            <a:r>
              <a:rPr lang="es-MX" sz="1400" b="1" spc="300" dirty="0">
                <a:solidFill>
                  <a:schemeClr val="accent6">
                    <a:lumMod val="75000"/>
                  </a:schemeClr>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Las actividades más frecuentes que realiza son: diseño y elaboración de carteles, folletos, volantes, catálogos, portadas de libros, discos, marquesinas, revistas, stands, escenografías, etc. aplicados en diferentes áreas, como son: difusión y promoción de productos y servicios, producción editorial,  ilustración, envase y embalaje. También en docencia e investigación.</a:t>
            </a:r>
          </a:p>
        </p:txBody>
      </p:sp>
      <p:sp>
        <p:nvSpPr>
          <p:cNvPr id="6" name="CuadroTexto 5">
            <a:extLst>
              <a:ext uri="{FF2B5EF4-FFF2-40B4-BE49-F238E27FC236}">
                <a16:creationId xmlns:a16="http://schemas.microsoft.com/office/drawing/2014/main" id="{36CD8CBE-B6ED-40FF-A00C-8DB237A8A43B}"/>
              </a:ext>
            </a:extLst>
          </p:cNvPr>
          <p:cNvSpPr txBox="1"/>
          <p:nvPr/>
        </p:nvSpPr>
        <p:spPr>
          <a:xfrm>
            <a:off x="8265123" y="1285362"/>
            <a:ext cx="3734739" cy="2354491"/>
          </a:xfrm>
          <a:prstGeom prst="rect">
            <a:avLst/>
          </a:prstGeom>
          <a:noFill/>
        </p:spPr>
        <p:txBody>
          <a:bodyPr wrap="square" rtlCol="0">
            <a:spAutoFit/>
          </a:bodyPr>
          <a:lstStyle/>
          <a:p>
            <a:r>
              <a:rPr lang="es-MX" sz="1400" b="1" spc="300" dirty="0">
                <a:solidFill>
                  <a:schemeClr val="accent6">
                    <a:lumMod val="75000"/>
                  </a:schemeClr>
                </a:solidFill>
              </a:rPr>
              <a:t>¿​Dónde es su campo de trabajo?</a:t>
            </a:r>
            <a:br>
              <a:rPr lang="es-MX" dirty="0"/>
            </a:br>
            <a:endParaRPr lang="es-MX" dirty="0"/>
          </a:p>
          <a:p>
            <a:pPr algn="just"/>
            <a:r>
              <a:rPr lang="es-MX" sz="1400" dirty="0">
                <a:cs typeface="Times New Roman" panose="02020603050405020304" pitchFamily="18" charset="0"/>
              </a:rPr>
              <a:t>Puede ejercer en cualquier ámbito, ya sea en instancias gubernamentales y en la iniciativa privada, sobre todo en la comercialización de productos y servicios; así como en la difusión masiva de mensajes en medios impresos, electrónicos y digitales. También se puede ejercer la profesión de forma independiente.​</a:t>
            </a:r>
          </a:p>
        </p:txBody>
      </p:sp>
      <p:sp>
        <p:nvSpPr>
          <p:cNvPr id="7" name="CuadroTexto 6">
            <a:extLst>
              <a:ext uri="{FF2B5EF4-FFF2-40B4-BE49-F238E27FC236}">
                <a16:creationId xmlns:a16="http://schemas.microsoft.com/office/drawing/2014/main" id="{07AECFCC-F42E-41AC-BDFD-BAF4B75EAB4C}"/>
              </a:ext>
            </a:extLst>
          </p:cNvPr>
          <p:cNvSpPr txBox="1"/>
          <p:nvPr/>
        </p:nvSpPr>
        <p:spPr>
          <a:xfrm>
            <a:off x="225340" y="3371960"/>
            <a:ext cx="3349165" cy="1277273"/>
          </a:xfrm>
          <a:prstGeom prst="rect">
            <a:avLst/>
          </a:prstGeom>
          <a:noFill/>
        </p:spPr>
        <p:txBody>
          <a:bodyPr wrap="square" rtlCol="0">
            <a:spAutoFit/>
          </a:bodyPr>
          <a:lstStyle/>
          <a:p>
            <a:r>
              <a:rPr lang="es-MX" sz="1400" b="1" spc="300" dirty="0">
                <a:solidFill>
                  <a:schemeClr val="accent6">
                    <a:lumMod val="75000"/>
                  </a:schemeClr>
                </a:solidFill>
              </a:rPr>
              <a:t>¿​Dónde se estudia?</a:t>
            </a:r>
          </a:p>
          <a:p>
            <a:endParaRPr lang="es-MX" dirty="0"/>
          </a:p>
          <a:p>
            <a:r>
              <a:rPr lang="es-MX" sz="1400" dirty="0">
                <a:cs typeface="Times New Roman" panose="02020603050405020304" pitchFamily="18" charset="0"/>
              </a:rPr>
              <a:t>Facultad de Artes y Diseño</a:t>
            </a:r>
          </a:p>
          <a:p>
            <a:endParaRPr lang="es-MX" sz="1400" dirty="0">
              <a:cs typeface="Times New Roman" panose="02020603050405020304" pitchFamily="18" charset="0"/>
            </a:endParaRPr>
          </a:p>
          <a:p>
            <a:r>
              <a:rPr lang="es-MX" sz="1400" dirty="0">
                <a:cs typeface="Times New Roman" panose="02020603050405020304" pitchFamily="18" charset="0"/>
              </a:rPr>
              <a:t>Facultad de Estudios Superiores Cuautitlán</a:t>
            </a:r>
          </a:p>
        </p:txBody>
      </p:sp>
      <p:sp>
        <p:nvSpPr>
          <p:cNvPr id="8" name="Rectángulo 7">
            <a:extLst>
              <a:ext uri="{FF2B5EF4-FFF2-40B4-BE49-F238E27FC236}">
                <a16:creationId xmlns:a16="http://schemas.microsoft.com/office/drawing/2014/main" id="{8CF0DD9D-BB78-40D6-80FF-BE30D6E30578}"/>
              </a:ext>
            </a:extLst>
          </p:cNvPr>
          <p:cNvSpPr/>
          <p:nvPr/>
        </p:nvSpPr>
        <p:spPr>
          <a:xfrm>
            <a:off x="3440166" y="3954613"/>
            <a:ext cx="5293802" cy="2031325"/>
          </a:xfrm>
          <a:prstGeom prst="rect">
            <a:avLst/>
          </a:prstGeom>
        </p:spPr>
        <p:txBody>
          <a:bodyPr wrap="square">
            <a:spAutoFit/>
          </a:bodyPr>
          <a:lstStyle/>
          <a:p>
            <a:pPr algn="ctr"/>
            <a:r>
              <a:rPr lang="es-MX" b="1" u="sng" spc="300" dirty="0">
                <a:solidFill>
                  <a:srgbClr val="00B050"/>
                </a:solidFill>
              </a:rPr>
              <a:t>IMPORTANTE</a:t>
            </a:r>
          </a:p>
          <a:p>
            <a:endParaRPr lang="es-MX" dirty="0">
              <a:solidFill>
                <a:srgbClr val="00B050"/>
              </a:solidFill>
            </a:endParaRPr>
          </a:p>
          <a:p>
            <a:pPr marL="285750" indent="-285750" algn="ctr">
              <a:buFont typeface="Calibri" panose="020F0502020204030204" pitchFamily="34" charset="0"/>
              <a:buChar char="→"/>
            </a:pPr>
            <a:r>
              <a:rPr lang="es-MX" dirty="0">
                <a:solidFill>
                  <a:srgbClr val="00B050"/>
                </a:solidFill>
              </a:rPr>
              <a:t>Carrera de alta demanda​</a:t>
            </a:r>
          </a:p>
          <a:p>
            <a:pPr marL="285750" indent="-285750" algn="ctr">
              <a:buFont typeface="Calibri" panose="020F0502020204030204" pitchFamily="34" charset="0"/>
              <a:buChar char="→"/>
            </a:pPr>
            <a:endParaRPr lang="es-MX" dirty="0">
              <a:solidFill>
                <a:srgbClr val="00B050"/>
              </a:solidFill>
            </a:endParaRPr>
          </a:p>
          <a:p>
            <a:pPr marL="285750" indent="-285750" algn="ctr">
              <a:buFont typeface="Calibri" panose="020F0502020204030204" pitchFamily="34" charset="0"/>
              <a:buChar char="→"/>
            </a:pPr>
            <a:r>
              <a:rPr lang="es-MX" dirty="0">
                <a:solidFill>
                  <a:srgbClr val="00B050"/>
                </a:solidFill>
              </a:rPr>
              <a:t> Cuenta también con modalidad a distancia y/o abierta</a:t>
            </a:r>
          </a:p>
        </p:txBody>
      </p:sp>
      <p:grpSp>
        <p:nvGrpSpPr>
          <p:cNvPr id="9" name="Grupo 8">
            <a:extLst>
              <a:ext uri="{FF2B5EF4-FFF2-40B4-BE49-F238E27FC236}">
                <a16:creationId xmlns:a16="http://schemas.microsoft.com/office/drawing/2014/main" id="{D49BDD0A-0ED5-4F6F-B8B7-56D1ABA6A439}"/>
              </a:ext>
            </a:extLst>
          </p:cNvPr>
          <p:cNvGrpSpPr/>
          <p:nvPr/>
        </p:nvGrpSpPr>
        <p:grpSpPr>
          <a:xfrm>
            <a:off x="9378655" y="4010596"/>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881C14D1-B736-490C-A1D8-5F8FADD3A2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0813C51E-5DB7-42C3-BEB6-8863FC3B9A51}"/>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5">
                      <a:lumMod val="7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87736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EBFAA7-D020-46AD-9819-3343524875A4}"/>
              </a:ext>
            </a:extLst>
          </p:cNvPr>
          <p:cNvPicPr>
            <a:picLocks noChangeAspect="1"/>
          </p:cNvPicPr>
          <p:nvPr/>
        </p:nvPicPr>
        <p:blipFill rotWithShape="1">
          <a:blip r:embed="rId2">
            <a:alphaModFix amt="50000"/>
          </a:blip>
          <a:srcRect l="42321" t="33190" r="12195" b="20582"/>
          <a:stretch/>
        </p:blipFill>
        <p:spPr>
          <a:xfrm>
            <a:off x="-1" y="0"/>
            <a:ext cx="12190414" cy="6859588"/>
          </a:xfrm>
          <a:prstGeom prst="rect">
            <a:avLst/>
          </a:prstGeom>
        </p:spPr>
      </p:pic>
      <p:sp>
        <p:nvSpPr>
          <p:cNvPr id="2" name="Título 1">
            <a:extLst>
              <a:ext uri="{FF2B5EF4-FFF2-40B4-BE49-F238E27FC236}">
                <a16:creationId xmlns:a16="http://schemas.microsoft.com/office/drawing/2014/main" id="{15BE84A5-2D48-4AF1-954D-637F33D3A604}"/>
              </a:ext>
            </a:extLst>
          </p:cNvPr>
          <p:cNvSpPr>
            <a:spLocks noGrp="1"/>
          </p:cNvSpPr>
          <p:nvPr>
            <p:ph type="title"/>
          </p:nvPr>
        </p:nvSpPr>
        <p:spPr>
          <a:xfrm>
            <a:off x="6387732" y="19485"/>
            <a:ext cx="5773718" cy="1143265"/>
          </a:xfrm>
        </p:spPr>
        <p:txBody>
          <a:bodyPr>
            <a:normAutofit fontScale="90000"/>
          </a:bodyPr>
          <a:lstStyle/>
          <a:p>
            <a:r>
              <a:rPr lang="es-MX" sz="5400" i="1" dirty="0">
                <a:latin typeface="Book Antiqua" panose="02040602050305030304" pitchFamily="18" charset="0"/>
                <a:cs typeface="Aharoni" panose="02010803020104030203" pitchFamily="2" charset="-79"/>
              </a:rPr>
              <a:t>Enseñanza de inglés</a:t>
            </a:r>
          </a:p>
        </p:txBody>
      </p:sp>
      <p:sp>
        <p:nvSpPr>
          <p:cNvPr id="4" name="CuadroTexto 3">
            <a:extLst>
              <a:ext uri="{FF2B5EF4-FFF2-40B4-BE49-F238E27FC236}">
                <a16:creationId xmlns:a16="http://schemas.microsoft.com/office/drawing/2014/main" id="{B73BA046-8079-4918-9C32-87619A179150}"/>
              </a:ext>
            </a:extLst>
          </p:cNvPr>
          <p:cNvSpPr txBox="1"/>
          <p:nvPr/>
        </p:nvSpPr>
        <p:spPr>
          <a:xfrm>
            <a:off x="630611" y="994296"/>
            <a:ext cx="11009211" cy="923330"/>
          </a:xfrm>
          <a:prstGeom prst="rect">
            <a:avLst/>
          </a:prstGeom>
          <a:noFill/>
        </p:spPr>
        <p:txBody>
          <a:bodyPr wrap="square" rtlCol="0">
            <a:spAutoFit/>
          </a:bodyPr>
          <a:lstStyle/>
          <a:p>
            <a:r>
              <a:rPr lang="es-MX" sz="1400" b="1" spc="300" dirty="0">
                <a:solidFill>
                  <a:srgbClr val="C00000"/>
                </a:solidFill>
              </a:rPr>
              <a:t>¿Qué es?</a:t>
            </a:r>
            <a:br>
              <a:rPr lang="es-MX" sz="1400" dirty="0"/>
            </a:br>
            <a:r>
              <a:rPr lang="es-MX" sz="1200" dirty="0">
                <a:latin typeface="Times New Roman" panose="02020603050405020304" pitchFamily="18" charset="0"/>
                <a:cs typeface="Times New Roman" panose="02020603050405020304" pitchFamily="18" charset="0"/>
              </a:rPr>
              <a:t>​</a:t>
            </a:r>
          </a:p>
          <a:p>
            <a:pPr algn="just"/>
            <a:r>
              <a:rPr lang="es-MX" sz="1400" dirty="0">
                <a:cs typeface="Times New Roman" panose="02020603050405020304" pitchFamily="18" charset="0"/>
              </a:rPr>
              <a:t>Esta licenciatura forma docentes con un alto dominio de la lengua inglesa y que tengan una visión general de las manifestaciones culturales, históricas y literarias de los países angloparlantes</a:t>
            </a:r>
            <a:r>
              <a:rPr lang="es-MX" sz="1200" dirty="0">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B9B652C2-DBC4-4005-AC50-545599B9C617}"/>
              </a:ext>
            </a:extLst>
          </p:cNvPr>
          <p:cNvSpPr txBox="1"/>
          <p:nvPr/>
        </p:nvSpPr>
        <p:spPr>
          <a:xfrm>
            <a:off x="630611" y="2133650"/>
            <a:ext cx="11009210" cy="1277273"/>
          </a:xfrm>
          <a:prstGeom prst="rect">
            <a:avLst/>
          </a:prstGeom>
          <a:noFill/>
        </p:spPr>
        <p:txBody>
          <a:bodyPr wrap="square" rtlCol="0">
            <a:spAutoFit/>
          </a:bodyPr>
          <a:lstStyle/>
          <a:p>
            <a:pPr algn="just"/>
            <a:r>
              <a:rPr lang="es-MX" sz="1400" b="1" spc="300" dirty="0">
                <a:solidFill>
                  <a:srgbClr val="C00000"/>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Es docente en diferentes niveles educativos. Para el ejercicio de su profesión propone métodos de investigación y de enseñanza del inglés, analiza teorías y metodologías de lingüística y de didáctica. Desarrolla y evalúa planes y programas de estudio, diseña o adapta materiales y técnicas didácticas para contribuir al aprendizaje del inglés. </a:t>
            </a:r>
          </a:p>
        </p:txBody>
      </p:sp>
      <p:sp>
        <p:nvSpPr>
          <p:cNvPr id="6" name="CuadroTexto 5">
            <a:extLst>
              <a:ext uri="{FF2B5EF4-FFF2-40B4-BE49-F238E27FC236}">
                <a16:creationId xmlns:a16="http://schemas.microsoft.com/office/drawing/2014/main" id="{0110809B-EB15-47A3-83E8-EDE4D1FC4A15}"/>
              </a:ext>
            </a:extLst>
          </p:cNvPr>
          <p:cNvSpPr txBox="1"/>
          <p:nvPr/>
        </p:nvSpPr>
        <p:spPr>
          <a:xfrm>
            <a:off x="630611" y="3626947"/>
            <a:ext cx="11009210" cy="954107"/>
          </a:xfrm>
          <a:prstGeom prst="rect">
            <a:avLst/>
          </a:prstGeom>
          <a:noFill/>
        </p:spPr>
        <p:txBody>
          <a:bodyPr wrap="square" rtlCol="0">
            <a:spAutoFit/>
          </a:bodyPr>
          <a:lstStyle/>
          <a:p>
            <a:r>
              <a:rPr lang="es-MX" sz="1400" b="1" spc="300" dirty="0">
                <a:solidFill>
                  <a:srgbClr val="C00000"/>
                </a:solidFill>
              </a:rPr>
              <a:t>¿Dónde es su campo de trabajo?</a:t>
            </a:r>
            <a:br>
              <a:rPr lang="es-MX" sz="1400" b="1" spc="300" dirty="0">
                <a:solidFill>
                  <a:srgbClr val="C00000"/>
                </a:solidFill>
              </a:rPr>
            </a:br>
            <a:endParaRPr lang="es-MX" sz="1400" b="1" spc="300" dirty="0">
              <a:solidFill>
                <a:srgbClr val="C00000"/>
              </a:solidFill>
            </a:endParaRPr>
          </a:p>
          <a:p>
            <a:pPr algn="just"/>
            <a:r>
              <a:rPr lang="es-MX" sz="1400" dirty="0">
                <a:cs typeface="Times New Roman" panose="02020603050405020304" pitchFamily="18" charset="0"/>
              </a:rPr>
              <a:t>Realiza sus actividades profesionales en instituciones educativas de cualquier nivel, tanto en el sector público como el privado; en el área de docencia, administración educativa e investigación.</a:t>
            </a:r>
          </a:p>
        </p:txBody>
      </p:sp>
      <p:sp>
        <p:nvSpPr>
          <p:cNvPr id="7" name="CuadroTexto 6">
            <a:extLst>
              <a:ext uri="{FF2B5EF4-FFF2-40B4-BE49-F238E27FC236}">
                <a16:creationId xmlns:a16="http://schemas.microsoft.com/office/drawing/2014/main" id="{11BE083C-A08D-4912-AD87-41909535247B}"/>
              </a:ext>
            </a:extLst>
          </p:cNvPr>
          <p:cNvSpPr txBox="1"/>
          <p:nvPr/>
        </p:nvSpPr>
        <p:spPr>
          <a:xfrm>
            <a:off x="632544" y="4797078"/>
            <a:ext cx="3349165" cy="846386"/>
          </a:xfrm>
          <a:prstGeom prst="rect">
            <a:avLst/>
          </a:prstGeom>
          <a:noFill/>
        </p:spPr>
        <p:txBody>
          <a:bodyPr wrap="square" rtlCol="0">
            <a:spAutoFit/>
          </a:bodyPr>
          <a:lstStyle/>
          <a:p>
            <a:r>
              <a:rPr lang="es-MX" sz="1400" b="1" spc="300" dirty="0">
                <a:solidFill>
                  <a:srgbClr val="C00000"/>
                </a:solidFill>
              </a:rPr>
              <a:t>¿Dónde se estudia?</a:t>
            </a:r>
          </a:p>
          <a:p>
            <a:endParaRPr lang="es-MX" dirty="0"/>
          </a:p>
          <a:p>
            <a:r>
              <a:rPr lang="es-MX" sz="1400" dirty="0">
                <a:cs typeface="Times New Roman" panose="02020603050405020304" pitchFamily="18" charset="0"/>
              </a:rPr>
              <a:t>Facultad de Estudios Superiores Acatlán</a:t>
            </a:r>
          </a:p>
        </p:txBody>
      </p:sp>
      <p:sp>
        <p:nvSpPr>
          <p:cNvPr id="8" name="Rectángulo 7">
            <a:extLst>
              <a:ext uri="{FF2B5EF4-FFF2-40B4-BE49-F238E27FC236}">
                <a16:creationId xmlns:a16="http://schemas.microsoft.com/office/drawing/2014/main" id="{8F9D9BDF-FC21-496B-AC77-9549642A7D22}"/>
              </a:ext>
            </a:extLst>
          </p:cNvPr>
          <p:cNvSpPr/>
          <p:nvPr/>
        </p:nvSpPr>
        <p:spPr>
          <a:xfrm>
            <a:off x="3825740" y="4797078"/>
            <a:ext cx="4429706" cy="1061829"/>
          </a:xfrm>
          <a:prstGeom prst="rect">
            <a:avLst/>
          </a:prstGeom>
        </p:spPr>
        <p:txBody>
          <a:bodyPr wrap="square">
            <a:spAutoFit/>
          </a:bodyPr>
          <a:lstStyle/>
          <a:p>
            <a:pPr algn="ctr"/>
            <a:r>
              <a:rPr lang="es-MX" b="1" u="sng" spc="300" dirty="0">
                <a:solidFill>
                  <a:schemeClr val="accent3">
                    <a:lumMod val="75000"/>
                  </a:schemeClr>
                </a:solidFill>
              </a:rPr>
              <a:t>IMPORTANTE</a:t>
            </a:r>
          </a:p>
          <a:p>
            <a:endParaRPr lang="es-MX" dirty="0">
              <a:solidFill>
                <a:schemeClr val="accent3">
                  <a:lumMod val="75000"/>
                </a:schemeClr>
              </a:solidFill>
            </a:endParaRPr>
          </a:p>
          <a:p>
            <a:pPr marL="285750" indent="-285750" algn="ctr">
              <a:buFont typeface="Calibri" panose="020F0502020204030204" pitchFamily="34" charset="0"/>
              <a:buChar char="→"/>
            </a:pPr>
            <a:r>
              <a:rPr lang="es-MX" dirty="0">
                <a:solidFill>
                  <a:schemeClr val="accent3">
                    <a:lumMod val="75000"/>
                  </a:schemeClr>
                </a:solidFill>
              </a:rPr>
              <a:t>Carrera con prerrequisitos</a:t>
            </a:r>
          </a:p>
        </p:txBody>
      </p:sp>
      <p:grpSp>
        <p:nvGrpSpPr>
          <p:cNvPr id="9" name="Grupo 8">
            <a:extLst>
              <a:ext uri="{FF2B5EF4-FFF2-40B4-BE49-F238E27FC236}">
                <a16:creationId xmlns:a16="http://schemas.microsoft.com/office/drawing/2014/main" id="{606FFE46-EDCF-4DB4-82B2-CA24F04060E0}"/>
              </a:ext>
            </a:extLst>
          </p:cNvPr>
          <p:cNvGrpSpPr/>
          <p:nvPr/>
        </p:nvGrpSpPr>
        <p:grpSpPr>
          <a:xfrm>
            <a:off x="8831510" y="4610710"/>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EA933FAE-26A0-4232-AEED-E950F78CBA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1CF843C0-2C86-4E5C-9FE2-65E5E738A983}"/>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96633"/>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48171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1EF0E92-DE98-4EAD-9C6F-8C3306927102}"/>
              </a:ext>
            </a:extLst>
          </p:cNvPr>
          <p:cNvPicPr>
            <a:picLocks noChangeAspect="1"/>
          </p:cNvPicPr>
          <p:nvPr/>
        </p:nvPicPr>
        <p:blipFill rotWithShape="1">
          <a:blip r:embed="rId2"/>
          <a:srcRect l="42670" t="35291" r="11848" b="18481"/>
          <a:stretch/>
        </p:blipFill>
        <p:spPr>
          <a:xfrm>
            <a:off x="-1" y="0"/>
            <a:ext cx="12190413" cy="6857064"/>
          </a:xfrm>
          <a:prstGeom prst="rect">
            <a:avLst/>
          </a:prstGeom>
        </p:spPr>
      </p:pic>
      <p:sp>
        <p:nvSpPr>
          <p:cNvPr id="2" name="Título 1">
            <a:extLst>
              <a:ext uri="{FF2B5EF4-FFF2-40B4-BE49-F238E27FC236}">
                <a16:creationId xmlns:a16="http://schemas.microsoft.com/office/drawing/2014/main" id="{7CC79464-02AF-4326-B65D-BB7C9F05BCAC}"/>
              </a:ext>
            </a:extLst>
          </p:cNvPr>
          <p:cNvSpPr>
            <a:spLocks noGrp="1"/>
          </p:cNvSpPr>
          <p:nvPr>
            <p:ph type="title"/>
          </p:nvPr>
        </p:nvSpPr>
        <p:spPr/>
        <p:txBody>
          <a:bodyPr>
            <a:normAutofit/>
          </a:bodyPr>
          <a:lstStyle/>
          <a:p>
            <a:r>
              <a:rPr lang="es-MX" sz="3200" i="1" dirty="0">
                <a:latin typeface="Book Antiqua" panose="02040602050305030304" pitchFamily="18" charset="0"/>
                <a:cs typeface="Aharoni" panose="02010803020104030203" pitchFamily="2" charset="-79"/>
              </a:rPr>
              <a:t>Enseñanza de (alemán), (español), (francés), (inglés) o (italiano) como lengua extranjera</a:t>
            </a:r>
          </a:p>
        </p:txBody>
      </p:sp>
      <p:sp>
        <p:nvSpPr>
          <p:cNvPr id="4" name="CuadroTexto 3">
            <a:extLst>
              <a:ext uri="{FF2B5EF4-FFF2-40B4-BE49-F238E27FC236}">
                <a16:creationId xmlns:a16="http://schemas.microsoft.com/office/drawing/2014/main" id="{D9279845-2A5D-489D-9EB6-7D7B8AB6E772}"/>
              </a:ext>
            </a:extLst>
          </p:cNvPr>
          <p:cNvSpPr txBox="1"/>
          <p:nvPr/>
        </p:nvSpPr>
        <p:spPr>
          <a:xfrm>
            <a:off x="334566" y="1551147"/>
            <a:ext cx="3326959" cy="1785104"/>
          </a:xfrm>
          <a:prstGeom prst="rect">
            <a:avLst/>
          </a:prstGeom>
          <a:noFill/>
        </p:spPr>
        <p:txBody>
          <a:bodyPr wrap="square" rtlCol="0">
            <a:spAutoFit/>
          </a:bodyPr>
          <a:lstStyle/>
          <a:p>
            <a:r>
              <a:rPr lang="es-MX" sz="1400" b="1" spc="300" dirty="0">
                <a:solidFill>
                  <a:srgbClr val="FF6699"/>
                </a:solidFill>
              </a:rPr>
              <a:t>¿Qué es?</a:t>
            </a:r>
            <a:br>
              <a:rPr lang="es-MX" sz="1400" dirty="0"/>
            </a:br>
            <a:endParaRPr lang="es-MX" sz="1200" dirty="0">
              <a:latin typeface="Times New Roman" panose="02020603050405020304" pitchFamily="18" charset="0"/>
              <a:cs typeface="Times New Roman" panose="02020603050405020304" pitchFamily="18" charset="0"/>
            </a:endParaRPr>
          </a:p>
          <a:p>
            <a:pPr algn="just"/>
            <a:r>
              <a:rPr lang="es-MX" sz="1400" dirty="0">
                <a:cs typeface="Times New Roman" panose="02020603050405020304" pitchFamily="18" charset="0"/>
              </a:rPr>
              <a:t>Es el/la profesionista especializado en la enseñanza del idioma, domina la lengua elegida y posee una visión general de las manifestaciones culturales, históricas y literarias de las comunidades que la hablan.</a:t>
            </a:r>
          </a:p>
        </p:txBody>
      </p:sp>
      <p:sp>
        <p:nvSpPr>
          <p:cNvPr id="5" name="CuadroTexto 4">
            <a:extLst>
              <a:ext uri="{FF2B5EF4-FFF2-40B4-BE49-F238E27FC236}">
                <a16:creationId xmlns:a16="http://schemas.microsoft.com/office/drawing/2014/main" id="{2B771AD9-5427-4355-9CF4-7D159D3A56AC}"/>
              </a:ext>
            </a:extLst>
          </p:cNvPr>
          <p:cNvSpPr txBox="1"/>
          <p:nvPr/>
        </p:nvSpPr>
        <p:spPr>
          <a:xfrm>
            <a:off x="3969756" y="1545272"/>
            <a:ext cx="4069666" cy="1815882"/>
          </a:xfrm>
          <a:prstGeom prst="rect">
            <a:avLst/>
          </a:prstGeom>
          <a:noFill/>
        </p:spPr>
        <p:txBody>
          <a:bodyPr wrap="square" rtlCol="0">
            <a:spAutoFit/>
          </a:bodyPr>
          <a:lstStyle/>
          <a:p>
            <a:pPr algn="just"/>
            <a:r>
              <a:rPr lang="es-MX" sz="1400" b="1" spc="300" dirty="0">
                <a:solidFill>
                  <a:srgbClr val="FF6699"/>
                </a:solidFill>
              </a:rPr>
              <a:t>¿Qué hace?</a:t>
            </a:r>
          </a:p>
          <a:p>
            <a:pPr algn="just"/>
            <a:endParaRPr lang="es-MX" sz="1400" b="1" spc="300" dirty="0">
              <a:solidFill>
                <a:srgbClr val="FF6699"/>
              </a:solidFill>
            </a:endParaRPr>
          </a:p>
          <a:p>
            <a:pPr algn="just"/>
            <a:r>
              <a:rPr lang="es-MX" sz="1400" dirty="0">
                <a:cs typeface="Times New Roman" panose="02020603050405020304" pitchFamily="18" charset="0"/>
              </a:rPr>
              <a:t>Es docente de la lengua en diferentes niveles educativos; analiza corrientes didácticas, psicopedagógicas y lingüísticas para la enseñanza de idiomas; diseña planes y programas de estudio, así como materiales didácticos. También participa en investigación.</a:t>
            </a:r>
          </a:p>
        </p:txBody>
      </p:sp>
      <p:sp>
        <p:nvSpPr>
          <p:cNvPr id="6" name="CuadroTexto 5">
            <a:extLst>
              <a:ext uri="{FF2B5EF4-FFF2-40B4-BE49-F238E27FC236}">
                <a16:creationId xmlns:a16="http://schemas.microsoft.com/office/drawing/2014/main" id="{032114E1-7050-4D8D-8737-334C4416B965}"/>
              </a:ext>
            </a:extLst>
          </p:cNvPr>
          <p:cNvSpPr txBox="1"/>
          <p:nvPr/>
        </p:nvSpPr>
        <p:spPr>
          <a:xfrm>
            <a:off x="8342799" y="1550485"/>
            <a:ext cx="3665251" cy="1923604"/>
          </a:xfrm>
          <a:prstGeom prst="rect">
            <a:avLst/>
          </a:prstGeom>
          <a:noFill/>
        </p:spPr>
        <p:txBody>
          <a:bodyPr wrap="square" rtlCol="0">
            <a:spAutoFit/>
          </a:bodyPr>
          <a:lstStyle/>
          <a:p>
            <a:r>
              <a:rPr lang="es-MX" sz="1400" b="1" spc="300" dirty="0">
                <a:solidFill>
                  <a:srgbClr val="FF6699"/>
                </a:solidFill>
              </a:rPr>
              <a:t>¿​Dónde es su campo de trabajo?</a:t>
            </a:r>
            <a:br>
              <a:rPr lang="es-MX" dirty="0"/>
            </a:br>
            <a:endParaRPr lang="es-MX" dirty="0"/>
          </a:p>
          <a:p>
            <a:pPr algn="just"/>
            <a:r>
              <a:rPr lang="es-MX" sz="1400" dirty="0">
                <a:cs typeface="Times New Roman" panose="02020603050405020304" pitchFamily="18" charset="0"/>
              </a:rPr>
              <a:t>Realiza sus actividades profesionales en instituciones educativas de cualquier nivel, tanto en el sector público como el privado; en el área de docencia, administración educativa y la investigación.</a:t>
            </a:r>
          </a:p>
        </p:txBody>
      </p:sp>
      <p:sp>
        <p:nvSpPr>
          <p:cNvPr id="7" name="CuadroTexto 6">
            <a:extLst>
              <a:ext uri="{FF2B5EF4-FFF2-40B4-BE49-F238E27FC236}">
                <a16:creationId xmlns:a16="http://schemas.microsoft.com/office/drawing/2014/main" id="{22C7D880-1A6B-4938-8B53-D1EA1DE89E45}"/>
              </a:ext>
            </a:extLst>
          </p:cNvPr>
          <p:cNvSpPr txBox="1"/>
          <p:nvPr/>
        </p:nvSpPr>
        <p:spPr>
          <a:xfrm>
            <a:off x="334566" y="3732277"/>
            <a:ext cx="3349165" cy="846386"/>
          </a:xfrm>
          <a:prstGeom prst="rect">
            <a:avLst/>
          </a:prstGeom>
          <a:noFill/>
        </p:spPr>
        <p:txBody>
          <a:bodyPr wrap="square" rtlCol="0">
            <a:spAutoFit/>
          </a:bodyPr>
          <a:lstStyle/>
          <a:p>
            <a:r>
              <a:rPr lang="es-MX" sz="1400" b="1" spc="300" dirty="0">
                <a:solidFill>
                  <a:srgbClr val="FF6699"/>
                </a:solidFill>
              </a:rPr>
              <a:t>¿​Dónde se estudia?</a:t>
            </a:r>
          </a:p>
          <a:p>
            <a:endParaRPr lang="es-MX" dirty="0"/>
          </a:p>
          <a:p>
            <a:r>
              <a:rPr lang="es-MX" sz="1400" dirty="0">
                <a:cs typeface="Times New Roman" panose="02020603050405020304" pitchFamily="18" charset="0"/>
              </a:rPr>
              <a:t>Facultad de Estudios Superiores Acatlán</a:t>
            </a:r>
          </a:p>
        </p:txBody>
      </p:sp>
      <p:sp>
        <p:nvSpPr>
          <p:cNvPr id="8" name="Rectángulo 7">
            <a:extLst>
              <a:ext uri="{FF2B5EF4-FFF2-40B4-BE49-F238E27FC236}">
                <a16:creationId xmlns:a16="http://schemas.microsoft.com/office/drawing/2014/main" id="{5F78B8FD-55C8-4581-BE1D-94265D68B01D}"/>
              </a:ext>
            </a:extLst>
          </p:cNvPr>
          <p:cNvSpPr/>
          <p:nvPr/>
        </p:nvSpPr>
        <p:spPr>
          <a:xfrm>
            <a:off x="3825740" y="3732277"/>
            <a:ext cx="4429706" cy="2031325"/>
          </a:xfrm>
          <a:prstGeom prst="rect">
            <a:avLst/>
          </a:prstGeom>
        </p:spPr>
        <p:txBody>
          <a:bodyPr wrap="square">
            <a:spAutoFit/>
          </a:bodyPr>
          <a:lstStyle/>
          <a:p>
            <a:pPr algn="ctr"/>
            <a:r>
              <a:rPr lang="es-MX" b="1" u="sng" spc="300" dirty="0">
                <a:solidFill>
                  <a:srgbClr val="FFC000"/>
                </a:solidFill>
              </a:rPr>
              <a:t>IMPORTANTE</a:t>
            </a:r>
          </a:p>
          <a:p>
            <a:endParaRPr lang="es-MX" dirty="0">
              <a:solidFill>
                <a:srgbClr val="FFC000"/>
              </a:solidFill>
            </a:endParaRPr>
          </a:p>
          <a:p>
            <a:pPr marL="285750" indent="-285750">
              <a:buFont typeface="Calibri" panose="020F0502020204030204" pitchFamily="34" charset="0"/>
              <a:buChar char="→"/>
            </a:pPr>
            <a:r>
              <a:rPr lang="es-MX" dirty="0">
                <a:solidFill>
                  <a:srgbClr val="FFC000"/>
                </a:solidFill>
              </a:rPr>
              <a:t>Carreras con prerrequisitos</a:t>
            </a:r>
          </a:p>
          <a:p>
            <a:pPr marL="285750" indent="-285750">
              <a:buFont typeface="Calibri" panose="020F0502020204030204" pitchFamily="34" charset="0"/>
              <a:buChar char="→"/>
            </a:pPr>
            <a:endParaRPr lang="es-MX" dirty="0">
              <a:solidFill>
                <a:srgbClr val="FFC000"/>
              </a:solidFill>
            </a:endParaRPr>
          </a:p>
          <a:p>
            <a:pPr marL="285750" indent="-285750">
              <a:buFont typeface="Calibri" panose="020F0502020204030204" pitchFamily="34" charset="0"/>
              <a:buChar char="→"/>
            </a:pPr>
            <a:r>
              <a:rPr lang="es-MX" dirty="0">
                <a:solidFill>
                  <a:srgbClr val="FFC000"/>
                </a:solidFill>
              </a:rPr>
              <a:t>Sólo se imparten en la modalidad a distancia</a:t>
            </a:r>
          </a:p>
        </p:txBody>
      </p:sp>
      <p:grpSp>
        <p:nvGrpSpPr>
          <p:cNvPr id="9" name="Grupo 8">
            <a:extLst>
              <a:ext uri="{FF2B5EF4-FFF2-40B4-BE49-F238E27FC236}">
                <a16:creationId xmlns:a16="http://schemas.microsoft.com/office/drawing/2014/main" id="{9ED9E721-1EEB-4C17-802F-A888CEB6267A}"/>
              </a:ext>
            </a:extLst>
          </p:cNvPr>
          <p:cNvGrpSpPr/>
          <p:nvPr/>
        </p:nvGrpSpPr>
        <p:grpSpPr>
          <a:xfrm>
            <a:off x="9047534" y="4155470"/>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D7647073-DD32-4C83-BEA1-7542014B79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1C43C8EC-26A6-4278-B8B2-0E1926384CFA}"/>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4">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83186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CC066E5-7E5E-4369-A2D3-83A2CC8B775F}"/>
              </a:ext>
            </a:extLst>
          </p:cNvPr>
          <p:cNvPicPr>
            <a:picLocks noChangeAspect="1"/>
          </p:cNvPicPr>
          <p:nvPr/>
        </p:nvPicPr>
        <p:blipFill rotWithShape="1">
          <a:blip r:embed="rId2">
            <a:alphaModFix amt="50000"/>
          </a:blip>
          <a:srcRect l="42321" t="34241" r="11604" b="21632"/>
          <a:stretch/>
        </p:blipFill>
        <p:spPr>
          <a:xfrm>
            <a:off x="-25475" y="-13331"/>
            <a:ext cx="12215888" cy="6872919"/>
          </a:xfrm>
          <a:prstGeom prst="rect">
            <a:avLst/>
          </a:prstGeom>
        </p:spPr>
      </p:pic>
      <p:sp>
        <p:nvSpPr>
          <p:cNvPr id="2" name="Título 1">
            <a:extLst>
              <a:ext uri="{FF2B5EF4-FFF2-40B4-BE49-F238E27FC236}">
                <a16:creationId xmlns:a16="http://schemas.microsoft.com/office/drawing/2014/main" id="{EBA965C8-B806-4BFB-B277-6384993CC688}"/>
              </a:ext>
            </a:extLst>
          </p:cNvPr>
          <p:cNvSpPr>
            <a:spLocks noGrp="1"/>
          </p:cNvSpPr>
          <p:nvPr>
            <p:ph type="title"/>
          </p:nvPr>
        </p:nvSpPr>
        <p:spPr>
          <a:xfrm>
            <a:off x="262558" y="130685"/>
            <a:ext cx="7501909" cy="1642925"/>
          </a:xfrm>
        </p:spPr>
        <p:txBody>
          <a:bodyPr>
            <a:normAutofit fontScale="90000"/>
          </a:bodyPr>
          <a:lstStyle/>
          <a:p>
            <a:r>
              <a:rPr lang="es-MX" sz="6000" i="1" dirty="0">
                <a:latin typeface="Book Antiqua" panose="02040602050305030304" pitchFamily="18" charset="0"/>
                <a:cs typeface="Aharoni" panose="02010803020104030203" pitchFamily="2" charset="-79"/>
              </a:rPr>
              <a:t>Estudios latinoamericanos</a:t>
            </a:r>
          </a:p>
        </p:txBody>
      </p:sp>
      <p:sp>
        <p:nvSpPr>
          <p:cNvPr id="5" name="CuadroTexto 4">
            <a:extLst>
              <a:ext uri="{FF2B5EF4-FFF2-40B4-BE49-F238E27FC236}">
                <a16:creationId xmlns:a16="http://schemas.microsoft.com/office/drawing/2014/main" id="{D1572AFB-4FCA-42B7-A4BD-24A5345E108D}"/>
              </a:ext>
            </a:extLst>
          </p:cNvPr>
          <p:cNvSpPr txBox="1"/>
          <p:nvPr/>
        </p:nvSpPr>
        <p:spPr>
          <a:xfrm>
            <a:off x="2278782" y="1590745"/>
            <a:ext cx="7128791" cy="954107"/>
          </a:xfrm>
          <a:prstGeom prst="rect">
            <a:avLst/>
          </a:prstGeom>
          <a:noFill/>
        </p:spPr>
        <p:txBody>
          <a:bodyPr wrap="square" rtlCol="0">
            <a:spAutoFit/>
          </a:bodyPr>
          <a:lstStyle/>
          <a:p>
            <a:r>
              <a:rPr lang="es-MX" sz="1400" b="1" spc="300" dirty="0">
                <a:solidFill>
                  <a:schemeClr val="accent5">
                    <a:lumMod val="75000"/>
                  </a:schemeClr>
                </a:solidFill>
              </a:rPr>
              <a:t>¿Qué es?</a:t>
            </a:r>
            <a:br>
              <a:rPr lang="es-MX" sz="1400" dirty="0"/>
            </a:br>
            <a:endParaRPr lang="es-MX" sz="1400" dirty="0"/>
          </a:p>
          <a:p>
            <a:pPr algn="just"/>
            <a:r>
              <a:rPr lang="es-MX" sz="1400" dirty="0">
                <a:cs typeface="Times New Roman" panose="02020603050405020304" pitchFamily="18" charset="0"/>
              </a:rPr>
              <a:t>Es una carrera interdisciplinaria cuyo objeto de estudio es América Latina, en su formación socio-cultural y el análisis de su situación actual, desde la historia, la filosofía y la literatura. </a:t>
            </a:r>
          </a:p>
        </p:txBody>
      </p:sp>
      <p:sp>
        <p:nvSpPr>
          <p:cNvPr id="6" name="CuadroTexto 5">
            <a:extLst>
              <a:ext uri="{FF2B5EF4-FFF2-40B4-BE49-F238E27FC236}">
                <a16:creationId xmlns:a16="http://schemas.microsoft.com/office/drawing/2014/main" id="{76C575C5-945F-4E40-BCEB-8F6C246A4411}"/>
              </a:ext>
            </a:extLst>
          </p:cNvPr>
          <p:cNvSpPr txBox="1"/>
          <p:nvPr/>
        </p:nvSpPr>
        <p:spPr>
          <a:xfrm>
            <a:off x="852015" y="2997746"/>
            <a:ext cx="3370983" cy="2139047"/>
          </a:xfrm>
          <a:prstGeom prst="rect">
            <a:avLst/>
          </a:prstGeom>
          <a:noFill/>
        </p:spPr>
        <p:txBody>
          <a:bodyPr wrap="square" rtlCol="0">
            <a:spAutoFit/>
          </a:bodyPr>
          <a:lstStyle/>
          <a:p>
            <a:pPr algn="just"/>
            <a:r>
              <a:rPr lang="es-MX" sz="1400" b="1" spc="300" dirty="0">
                <a:solidFill>
                  <a:schemeClr val="accent5">
                    <a:lumMod val="75000"/>
                  </a:schemeClr>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Este/a profesionista ubica su campo de acción en el ámbito educativo, como docente e investigador, y en los sectores público y privado, como analista, asesor, escritor o difusor cultural. Atiende problemas sociales y de desarrollo en diferentes comunidades urbanas o rurales. </a:t>
            </a:r>
          </a:p>
        </p:txBody>
      </p:sp>
      <p:sp>
        <p:nvSpPr>
          <p:cNvPr id="7" name="CuadroTexto 6">
            <a:extLst>
              <a:ext uri="{FF2B5EF4-FFF2-40B4-BE49-F238E27FC236}">
                <a16:creationId xmlns:a16="http://schemas.microsoft.com/office/drawing/2014/main" id="{10938229-A806-4C70-B713-E0EDB13E9E12}"/>
              </a:ext>
            </a:extLst>
          </p:cNvPr>
          <p:cNvSpPr txBox="1"/>
          <p:nvPr/>
        </p:nvSpPr>
        <p:spPr>
          <a:xfrm>
            <a:off x="9163703" y="2997746"/>
            <a:ext cx="2620135" cy="738664"/>
          </a:xfrm>
          <a:prstGeom prst="rect">
            <a:avLst/>
          </a:prstGeom>
          <a:noFill/>
        </p:spPr>
        <p:txBody>
          <a:bodyPr wrap="square" rtlCol="0">
            <a:spAutoFit/>
          </a:bodyPr>
          <a:lstStyle/>
          <a:p>
            <a:r>
              <a:rPr lang="es-MX" sz="1400" b="1" spc="300" dirty="0">
                <a:solidFill>
                  <a:schemeClr val="accent5">
                    <a:lumMod val="75000"/>
                  </a:schemeClr>
                </a:solidFill>
              </a:rPr>
              <a:t>¿Dónde se estudia?</a:t>
            </a:r>
          </a:p>
          <a:p>
            <a:endParaRPr lang="es-MX" sz="1400" b="1" spc="300" dirty="0">
              <a:solidFill>
                <a:schemeClr val="accent5">
                  <a:lumMod val="75000"/>
                </a:schemeClr>
              </a:solidFill>
              <a:cs typeface="Times New Roman" panose="02020603050405020304" pitchFamily="18" charset="0"/>
            </a:endParaRPr>
          </a:p>
          <a:p>
            <a:r>
              <a:rPr lang="es-MX" sz="1400" dirty="0">
                <a:cs typeface="Times New Roman" panose="02020603050405020304" pitchFamily="18" charset="0"/>
              </a:rPr>
              <a:t>Facultad de Filosofía y Letras</a:t>
            </a:r>
          </a:p>
        </p:txBody>
      </p:sp>
      <p:sp>
        <p:nvSpPr>
          <p:cNvPr id="8" name="CuadroTexto 7">
            <a:extLst>
              <a:ext uri="{FF2B5EF4-FFF2-40B4-BE49-F238E27FC236}">
                <a16:creationId xmlns:a16="http://schemas.microsoft.com/office/drawing/2014/main" id="{21B78B15-42D2-45FA-B4ED-E1E286E370BA}"/>
              </a:ext>
            </a:extLst>
          </p:cNvPr>
          <p:cNvSpPr txBox="1"/>
          <p:nvPr/>
        </p:nvSpPr>
        <p:spPr>
          <a:xfrm>
            <a:off x="5007859" y="2997746"/>
            <a:ext cx="3370983" cy="2354491"/>
          </a:xfrm>
          <a:prstGeom prst="rect">
            <a:avLst/>
          </a:prstGeom>
          <a:noFill/>
        </p:spPr>
        <p:txBody>
          <a:bodyPr wrap="square" rtlCol="0">
            <a:spAutoFit/>
          </a:bodyPr>
          <a:lstStyle/>
          <a:p>
            <a:r>
              <a:rPr lang="es-MX" sz="1400" b="1" spc="300" dirty="0">
                <a:solidFill>
                  <a:schemeClr val="accent5">
                    <a:lumMod val="75000"/>
                  </a:schemeClr>
                </a:solidFill>
              </a:rPr>
              <a:t>¿Dónde es su campo de trabajo?</a:t>
            </a:r>
          </a:p>
          <a:p>
            <a:endParaRPr lang="es-MX" dirty="0"/>
          </a:p>
          <a:p>
            <a:pPr algn="just"/>
            <a:r>
              <a:rPr lang="es-MX" sz="1400" dirty="0">
                <a:cs typeface="Times New Roman" panose="02020603050405020304" pitchFamily="18" charset="0"/>
              </a:rPr>
              <a:t>Puede ejercer su profesión en el ámbito de la educación media y superior, en instituciones que realizan investigación o en organismos públicos y privados que atienden diversas problemáticas sociales. También puede trabajar en la diplomacia, en diversos organismos internacionales.</a:t>
            </a:r>
          </a:p>
        </p:txBody>
      </p:sp>
      <p:grpSp>
        <p:nvGrpSpPr>
          <p:cNvPr id="10" name="Grupo 9">
            <a:extLst>
              <a:ext uri="{FF2B5EF4-FFF2-40B4-BE49-F238E27FC236}">
                <a16:creationId xmlns:a16="http://schemas.microsoft.com/office/drawing/2014/main" id="{D61D49D0-7C4F-4D92-A9B8-5AE759FE0F6D}"/>
              </a:ext>
            </a:extLst>
          </p:cNvPr>
          <p:cNvGrpSpPr/>
          <p:nvPr/>
        </p:nvGrpSpPr>
        <p:grpSpPr>
          <a:xfrm>
            <a:off x="5125865" y="5379606"/>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07882B8A-0C9B-4790-9F89-78B387968D3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E02368A4-4B75-4238-8E84-ED8A753B5421}"/>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2">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96962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01FC1E-0B78-4B45-BA0E-FC9F7B2FC196}"/>
              </a:ext>
            </a:extLst>
          </p:cNvPr>
          <p:cNvPicPr>
            <a:picLocks noChangeAspect="1"/>
          </p:cNvPicPr>
          <p:nvPr/>
        </p:nvPicPr>
        <p:blipFill rotWithShape="1">
          <a:blip r:embed="rId2"/>
          <a:srcRect l="42487" t="33485" r="12215" b="20751"/>
          <a:stretch/>
        </p:blipFill>
        <p:spPr>
          <a:xfrm>
            <a:off x="-1" y="0"/>
            <a:ext cx="12190413" cy="6859588"/>
          </a:xfrm>
          <a:prstGeom prst="rect">
            <a:avLst/>
          </a:prstGeom>
        </p:spPr>
      </p:pic>
      <p:sp>
        <p:nvSpPr>
          <p:cNvPr id="2" name="Título 1">
            <a:extLst>
              <a:ext uri="{FF2B5EF4-FFF2-40B4-BE49-F238E27FC236}">
                <a16:creationId xmlns:a16="http://schemas.microsoft.com/office/drawing/2014/main" id="{820C9FAC-7F6C-40BE-ACFD-B19285542324}"/>
              </a:ext>
            </a:extLst>
          </p:cNvPr>
          <p:cNvSpPr>
            <a:spLocks noGrp="1"/>
          </p:cNvSpPr>
          <p:nvPr>
            <p:ph type="title"/>
          </p:nvPr>
        </p:nvSpPr>
        <p:spPr>
          <a:xfrm>
            <a:off x="3158160" y="3847016"/>
            <a:ext cx="5197653" cy="1143265"/>
          </a:xfrm>
        </p:spPr>
        <p:txBody>
          <a:bodyPr>
            <a:normAutofit/>
          </a:bodyPr>
          <a:lstStyle/>
          <a:p>
            <a:r>
              <a:rPr lang="es-MX" sz="5400" i="1" dirty="0">
                <a:latin typeface="Book Antiqua" panose="02040602050305030304" pitchFamily="18" charset="0"/>
                <a:cs typeface="Aharoni" panose="02010803020104030203" pitchFamily="2" charset="-79"/>
              </a:rPr>
              <a:t>Etnomusicología</a:t>
            </a:r>
          </a:p>
        </p:txBody>
      </p:sp>
      <p:sp>
        <p:nvSpPr>
          <p:cNvPr id="4" name="CuadroTexto 3">
            <a:extLst>
              <a:ext uri="{FF2B5EF4-FFF2-40B4-BE49-F238E27FC236}">
                <a16:creationId xmlns:a16="http://schemas.microsoft.com/office/drawing/2014/main" id="{6C80F200-157E-4112-8E34-E6AB1AC25ADE}"/>
              </a:ext>
            </a:extLst>
          </p:cNvPr>
          <p:cNvSpPr txBox="1"/>
          <p:nvPr/>
        </p:nvSpPr>
        <p:spPr>
          <a:xfrm>
            <a:off x="406574" y="525316"/>
            <a:ext cx="4632961" cy="1384995"/>
          </a:xfrm>
          <a:prstGeom prst="rect">
            <a:avLst/>
          </a:prstGeom>
          <a:noFill/>
        </p:spPr>
        <p:txBody>
          <a:bodyPr wrap="square" rtlCol="0">
            <a:spAutoFit/>
          </a:bodyPr>
          <a:lstStyle/>
          <a:p>
            <a:r>
              <a:rPr lang="es-MX" sz="1400" b="1" spc="300" dirty="0">
                <a:solidFill>
                  <a:srgbClr val="993366"/>
                </a:solidFill>
              </a:rPr>
              <a:t>¿Qué es?</a:t>
            </a:r>
            <a:br>
              <a:rPr lang="es-MX" sz="1400" dirty="0"/>
            </a:br>
            <a:endParaRPr lang="es-MX" sz="1400" dirty="0"/>
          </a:p>
          <a:p>
            <a:pPr algn="just"/>
            <a:r>
              <a:rPr lang="es-MX" sz="1400" dirty="0">
                <a:cs typeface="Times New Roman" panose="02020603050405020304" pitchFamily="18" charset="0"/>
              </a:rPr>
              <a:t>Esta carrera prepara investigadores o investigadoras </a:t>
            </a:r>
            <a:r>
              <a:rPr lang="es-MX" sz="1400" dirty="0" err="1">
                <a:cs typeface="Times New Roman" panose="02020603050405020304" pitchFamily="18" charset="0"/>
              </a:rPr>
              <a:t>abocad@s</a:t>
            </a:r>
            <a:r>
              <a:rPr lang="es-MX" sz="1400" dirty="0">
                <a:cs typeface="Times New Roman" panose="02020603050405020304" pitchFamily="18" charset="0"/>
              </a:rPr>
              <a:t> al estudio y registro de diferentes culturas musicales, poniendo énfasis en las que conforman nuestro país.</a:t>
            </a:r>
          </a:p>
        </p:txBody>
      </p:sp>
      <p:sp>
        <p:nvSpPr>
          <p:cNvPr id="5" name="CuadroTexto 4">
            <a:extLst>
              <a:ext uri="{FF2B5EF4-FFF2-40B4-BE49-F238E27FC236}">
                <a16:creationId xmlns:a16="http://schemas.microsoft.com/office/drawing/2014/main" id="{F6C1EACE-3779-4F81-B4AD-D00C542A8A2C}"/>
              </a:ext>
            </a:extLst>
          </p:cNvPr>
          <p:cNvSpPr txBox="1"/>
          <p:nvPr/>
        </p:nvSpPr>
        <p:spPr>
          <a:xfrm>
            <a:off x="6135677" y="525316"/>
            <a:ext cx="4429706" cy="1923604"/>
          </a:xfrm>
          <a:prstGeom prst="rect">
            <a:avLst/>
          </a:prstGeom>
          <a:noFill/>
        </p:spPr>
        <p:txBody>
          <a:bodyPr wrap="square" rtlCol="0">
            <a:spAutoFit/>
          </a:bodyPr>
          <a:lstStyle/>
          <a:p>
            <a:pPr algn="just"/>
            <a:r>
              <a:rPr lang="es-MX" sz="1400" b="1" spc="300" dirty="0">
                <a:solidFill>
                  <a:srgbClr val="993366"/>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Su preparación en música y ciencias sociales permite al etnomusicólogo y la etnomusicóloga desarrollar tareas de registro, análisis musical, histórico y sociocultural de las distintas manifestaciones musicales. También participa en la difusión y promoción de la música y colabora en la docencia e investigación en su área.</a:t>
            </a:r>
          </a:p>
        </p:txBody>
      </p:sp>
      <p:sp>
        <p:nvSpPr>
          <p:cNvPr id="6" name="CuadroTexto 5">
            <a:extLst>
              <a:ext uri="{FF2B5EF4-FFF2-40B4-BE49-F238E27FC236}">
                <a16:creationId xmlns:a16="http://schemas.microsoft.com/office/drawing/2014/main" id="{EA156642-805B-4A4B-8EEA-6E2885370E52}"/>
              </a:ext>
            </a:extLst>
          </p:cNvPr>
          <p:cNvSpPr txBox="1"/>
          <p:nvPr/>
        </p:nvSpPr>
        <p:spPr>
          <a:xfrm>
            <a:off x="351862" y="2565698"/>
            <a:ext cx="4155844" cy="1277273"/>
          </a:xfrm>
          <a:prstGeom prst="rect">
            <a:avLst/>
          </a:prstGeom>
          <a:noFill/>
        </p:spPr>
        <p:txBody>
          <a:bodyPr wrap="square" rtlCol="0">
            <a:spAutoFit/>
          </a:bodyPr>
          <a:lstStyle/>
          <a:p>
            <a:r>
              <a:rPr lang="es-MX" sz="1400" b="1" spc="300" dirty="0">
                <a:solidFill>
                  <a:srgbClr val="993366"/>
                </a:solidFill>
              </a:rPr>
              <a:t>¿​Dónde es su campo de trabajo?</a:t>
            </a:r>
            <a:br>
              <a:rPr lang="es-MX" dirty="0"/>
            </a:br>
            <a:endParaRPr lang="es-MX" dirty="0"/>
          </a:p>
          <a:p>
            <a:pPr algn="just"/>
            <a:r>
              <a:rPr lang="es-MX" sz="1400" dirty="0">
                <a:cs typeface="Times New Roman" panose="02020603050405020304" pitchFamily="18" charset="0"/>
              </a:rPr>
              <a:t>Labora en diversas instituciones de enseñanza superior y de investigación, así como en instituciones gubernamentales de difusión de la cultura.</a:t>
            </a:r>
          </a:p>
        </p:txBody>
      </p:sp>
      <p:sp>
        <p:nvSpPr>
          <p:cNvPr id="7" name="CuadroTexto 6">
            <a:extLst>
              <a:ext uri="{FF2B5EF4-FFF2-40B4-BE49-F238E27FC236}">
                <a16:creationId xmlns:a16="http://schemas.microsoft.com/office/drawing/2014/main" id="{B2C9555D-90F8-45A9-98D1-D3630E5AE72E}"/>
              </a:ext>
            </a:extLst>
          </p:cNvPr>
          <p:cNvSpPr txBox="1"/>
          <p:nvPr/>
        </p:nvSpPr>
        <p:spPr>
          <a:xfrm>
            <a:off x="6135677" y="2565698"/>
            <a:ext cx="3349165" cy="846386"/>
          </a:xfrm>
          <a:prstGeom prst="rect">
            <a:avLst/>
          </a:prstGeom>
          <a:noFill/>
        </p:spPr>
        <p:txBody>
          <a:bodyPr wrap="square" rtlCol="0">
            <a:spAutoFit/>
          </a:bodyPr>
          <a:lstStyle/>
          <a:p>
            <a:r>
              <a:rPr lang="es-MX" sz="1400" b="1" spc="300" dirty="0">
                <a:solidFill>
                  <a:srgbClr val="993366"/>
                </a:solidFill>
              </a:rPr>
              <a:t>¿​Dónde se estudia?</a:t>
            </a:r>
          </a:p>
          <a:p>
            <a:endParaRPr lang="es-MX" dirty="0"/>
          </a:p>
          <a:p>
            <a:r>
              <a:rPr lang="es-MX" sz="1400" dirty="0">
                <a:cs typeface="Times New Roman" panose="02020603050405020304" pitchFamily="18" charset="0"/>
              </a:rPr>
              <a:t>Facultad de Música</a:t>
            </a:r>
          </a:p>
        </p:txBody>
      </p:sp>
      <p:sp>
        <p:nvSpPr>
          <p:cNvPr id="8" name="Rectángulo 7">
            <a:extLst>
              <a:ext uri="{FF2B5EF4-FFF2-40B4-BE49-F238E27FC236}">
                <a16:creationId xmlns:a16="http://schemas.microsoft.com/office/drawing/2014/main" id="{5D7D52FE-AA75-4C1F-A6D6-DF319F6E6349}"/>
              </a:ext>
            </a:extLst>
          </p:cNvPr>
          <p:cNvSpPr/>
          <p:nvPr/>
        </p:nvSpPr>
        <p:spPr>
          <a:xfrm>
            <a:off x="7035807" y="5272443"/>
            <a:ext cx="4429706" cy="1061829"/>
          </a:xfrm>
          <a:prstGeom prst="rect">
            <a:avLst/>
          </a:prstGeom>
        </p:spPr>
        <p:txBody>
          <a:bodyPr wrap="square">
            <a:spAutoFit/>
          </a:bodyPr>
          <a:lstStyle/>
          <a:p>
            <a:pPr algn="ctr"/>
            <a:r>
              <a:rPr lang="es-MX" b="1" u="sng" spc="300" dirty="0">
                <a:solidFill>
                  <a:schemeClr val="tx2">
                    <a:lumMod val="75000"/>
                  </a:schemeClr>
                </a:solidFill>
              </a:rPr>
              <a:t>IMPORTANTE</a:t>
            </a:r>
          </a:p>
          <a:p>
            <a:endParaRPr lang="es-MX" dirty="0">
              <a:solidFill>
                <a:schemeClr val="tx2">
                  <a:lumMod val="75000"/>
                </a:schemeClr>
              </a:solidFill>
            </a:endParaRPr>
          </a:p>
          <a:p>
            <a:pPr marL="285750" indent="-285750" algn="ctr">
              <a:buFont typeface="Calibri" panose="020F0502020204030204" pitchFamily="34" charset="0"/>
              <a:buChar char="→"/>
            </a:pPr>
            <a:r>
              <a:rPr lang="es-MX" dirty="0">
                <a:solidFill>
                  <a:schemeClr val="tx2">
                    <a:lumMod val="75000"/>
                  </a:schemeClr>
                </a:solidFill>
              </a:rPr>
              <a:t>Carrera con prerrequisitos</a:t>
            </a:r>
          </a:p>
        </p:txBody>
      </p:sp>
      <p:grpSp>
        <p:nvGrpSpPr>
          <p:cNvPr id="9" name="Grupo 8">
            <a:extLst>
              <a:ext uri="{FF2B5EF4-FFF2-40B4-BE49-F238E27FC236}">
                <a16:creationId xmlns:a16="http://schemas.microsoft.com/office/drawing/2014/main" id="{B8B50C34-0979-4ED7-BF0B-77A0FE8B1967}"/>
              </a:ext>
            </a:extLst>
          </p:cNvPr>
          <p:cNvGrpSpPr/>
          <p:nvPr/>
        </p:nvGrpSpPr>
        <p:grpSpPr>
          <a:xfrm>
            <a:off x="2561299" y="5143156"/>
            <a:ext cx="1913208" cy="1434565"/>
            <a:chOff x="356315" y="5173118"/>
            <a:chExt cx="1944869" cy="1391448"/>
          </a:xfrm>
        </p:grpSpPr>
        <p:pic>
          <p:nvPicPr>
            <p:cNvPr id="10" name="Gráfico 9" descr="Huellas de animal">
              <a:hlinkClick r:id="rId3" action="ppaction://hlinksldjump"/>
              <a:extLst>
                <a:ext uri="{FF2B5EF4-FFF2-40B4-BE49-F238E27FC236}">
                  <a16:creationId xmlns:a16="http://schemas.microsoft.com/office/drawing/2014/main" id="{856836A6-E136-45C9-B313-3953765140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627" y="5173118"/>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8706C98C-7CE3-41D2-BE58-CE92E83FB316}"/>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bg2">
                      <a:lumMod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28597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BF1C784-5C60-465E-A145-EC29FC0C125B}"/>
              </a:ext>
            </a:extLst>
          </p:cNvPr>
          <p:cNvPicPr>
            <a:picLocks noChangeAspect="1"/>
          </p:cNvPicPr>
          <p:nvPr/>
        </p:nvPicPr>
        <p:blipFill rotWithShape="1">
          <a:blip r:embed="rId2"/>
          <a:srcRect l="42321" t="34241" r="11604" b="20582"/>
          <a:stretch/>
        </p:blipFill>
        <p:spPr>
          <a:xfrm>
            <a:off x="-1" y="0"/>
            <a:ext cx="12190413" cy="6859588"/>
          </a:xfrm>
          <a:prstGeom prst="rect">
            <a:avLst/>
          </a:prstGeom>
        </p:spPr>
      </p:pic>
      <p:sp>
        <p:nvSpPr>
          <p:cNvPr id="2" name="Título 1">
            <a:extLst>
              <a:ext uri="{FF2B5EF4-FFF2-40B4-BE49-F238E27FC236}">
                <a16:creationId xmlns:a16="http://schemas.microsoft.com/office/drawing/2014/main" id="{6C279CB6-ECA2-48CE-83FE-1C4480A2C73B}"/>
              </a:ext>
            </a:extLst>
          </p:cNvPr>
          <p:cNvSpPr>
            <a:spLocks noGrp="1"/>
          </p:cNvSpPr>
          <p:nvPr>
            <p:ph type="title"/>
          </p:nvPr>
        </p:nvSpPr>
        <p:spPr>
          <a:xfrm>
            <a:off x="0" y="5720818"/>
            <a:ext cx="3037413" cy="1143265"/>
          </a:xfrm>
        </p:spPr>
        <p:txBody>
          <a:bodyPr>
            <a:normAutofit/>
          </a:bodyPr>
          <a:lstStyle/>
          <a:p>
            <a:r>
              <a:rPr lang="es-MX" sz="6000" i="1" dirty="0">
                <a:latin typeface="Book Antiqua" panose="02040602050305030304" pitchFamily="18" charset="0"/>
                <a:cs typeface="Aharoni" panose="02010803020104030203" pitchFamily="2" charset="-79"/>
              </a:rPr>
              <a:t>Filosofía</a:t>
            </a:r>
          </a:p>
        </p:txBody>
      </p:sp>
      <p:sp>
        <p:nvSpPr>
          <p:cNvPr id="4" name="CuadroTexto 3">
            <a:extLst>
              <a:ext uri="{FF2B5EF4-FFF2-40B4-BE49-F238E27FC236}">
                <a16:creationId xmlns:a16="http://schemas.microsoft.com/office/drawing/2014/main" id="{A9D068D3-7DB1-440D-A6B3-7D1D9F4B11ED}"/>
              </a:ext>
            </a:extLst>
          </p:cNvPr>
          <p:cNvSpPr txBox="1"/>
          <p:nvPr/>
        </p:nvSpPr>
        <p:spPr>
          <a:xfrm>
            <a:off x="622598" y="250081"/>
            <a:ext cx="9937104" cy="1169551"/>
          </a:xfrm>
          <a:prstGeom prst="rect">
            <a:avLst/>
          </a:prstGeom>
          <a:noFill/>
        </p:spPr>
        <p:txBody>
          <a:bodyPr wrap="square" rtlCol="0">
            <a:spAutoFit/>
          </a:bodyPr>
          <a:lstStyle/>
          <a:p>
            <a:r>
              <a:rPr lang="es-MX" sz="1400" b="1" spc="300" dirty="0">
                <a:solidFill>
                  <a:schemeClr val="tx2">
                    <a:lumMod val="60000"/>
                    <a:lumOff val="40000"/>
                  </a:schemeClr>
                </a:solidFill>
              </a:rPr>
              <a:t>¿Qué es?</a:t>
            </a:r>
            <a:br>
              <a:rPr lang="es-MX" sz="1400" dirty="0"/>
            </a:br>
            <a:endParaRPr lang="es-MX" sz="1400" dirty="0"/>
          </a:p>
          <a:p>
            <a:pPr algn="just"/>
            <a:r>
              <a:rPr lang="es-MX" sz="1400" dirty="0">
                <a:cs typeface="Times New Roman" panose="02020603050405020304" pitchFamily="18" charset="0"/>
              </a:rPr>
              <a:t>Esta carrera forma profesionistas que a través de la enseñanza, la investigación y la difusión de teorías, argumentos, sistemas y problemas filosóficos, transmiten valores fundamentales de la cultura y contribuyen al desarrollo de la conciencia crítica e histórica de la sociedad y a la formación integral de las personas.​</a:t>
            </a:r>
          </a:p>
        </p:txBody>
      </p:sp>
      <p:sp>
        <p:nvSpPr>
          <p:cNvPr id="5" name="CuadroTexto 4">
            <a:extLst>
              <a:ext uri="{FF2B5EF4-FFF2-40B4-BE49-F238E27FC236}">
                <a16:creationId xmlns:a16="http://schemas.microsoft.com/office/drawing/2014/main" id="{98E2AE19-8C6D-4CE3-B188-7A773B30866D}"/>
              </a:ext>
            </a:extLst>
          </p:cNvPr>
          <p:cNvSpPr txBox="1"/>
          <p:nvPr/>
        </p:nvSpPr>
        <p:spPr>
          <a:xfrm>
            <a:off x="622598" y="1669713"/>
            <a:ext cx="9937104" cy="1061829"/>
          </a:xfrm>
          <a:prstGeom prst="rect">
            <a:avLst/>
          </a:prstGeom>
          <a:noFill/>
        </p:spPr>
        <p:txBody>
          <a:bodyPr wrap="square" rtlCol="0">
            <a:spAutoFit/>
          </a:bodyPr>
          <a:lstStyle/>
          <a:p>
            <a:pPr algn="just"/>
            <a:r>
              <a:rPr lang="es-MX" sz="1400" b="1" spc="300" dirty="0">
                <a:solidFill>
                  <a:schemeClr val="tx2">
                    <a:lumMod val="60000"/>
                    <a:lumOff val="40000"/>
                  </a:schemeClr>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Entre las principales actividades que realiza están la docencia, la investigación, la difusión de la cultura a través de medios de comunicación, publicación de ensayos, artículos y libros.</a:t>
            </a:r>
          </a:p>
        </p:txBody>
      </p:sp>
      <p:sp>
        <p:nvSpPr>
          <p:cNvPr id="6" name="CuadroTexto 5">
            <a:extLst>
              <a:ext uri="{FF2B5EF4-FFF2-40B4-BE49-F238E27FC236}">
                <a16:creationId xmlns:a16="http://schemas.microsoft.com/office/drawing/2014/main" id="{5D85F941-BCF6-4A09-816D-2D9C2B6C4B2B}"/>
              </a:ext>
            </a:extLst>
          </p:cNvPr>
          <p:cNvSpPr txBox="1"/>
          <p:nvPr/>
        </p:nvSpPr>
        <p:spPr>
          <a:xfrm>
            <a:off x="622598" y="2883864"/>
            <a:ext cx="9937104" cy="1061829"/>
          </a:xfrm>
          <a:prstGeom prst="rect">
            <a:avLst/>
          </a:prstGeom>
          <a:noFill/>
        </p:spPr>
        <p:txBody>
          <a:bodyPr wrap="square" rtlCol="0">
            <a:spAutoFit/>
          </a:bodyPr>
          <a:lstStyle/>
          <a:p>
            <a:r>
              <a:rPr lang="es-MX" sz="1400" b="1" spc="300" dirty="0">
                <a:solidFill>
                  <a:schemeClr val="tx2">
                    <a:lumMod val="60000"/>
                    <a:lumOff val="40000"/>
                  </a:schemeClr>
                </a:solidFill>
              </a:rPr>
              <a:t>¿​Dónde es su campo de trabajo?</a:t>
            </a:r>
            <a:br>
              <a:rPr lang="es-MX" dirty="0"/>
            </a:br>
            <a:endParaRPr lang="es-MX" dirty="0"/>
          </a:p>
          <a:p>
            <a:pPr algn="just"/>
            <a:r>
              <a:rPr lang="es-MX" sz="1400" dirty="0">
                <a:cs typeface="Times New Roman" panose="02020603050405020304" pitchFamily="18" charset="0"/>
              </a:rPr>
              <a:t>Labora en instituciones educativas públicas y privadas, realizando docencia, asesoría e investigación. También se desarrolla en el sector privado, en la producción editorial, la difusión cultural, el periodismo y la crítica literaria.</a:t>
            </a:r>
          </a:p>
        </p:txBody>
      </p:sp>
      <p:sp>
        <p:nvSpPr>
          <p:cNvPr id="7" name="CuadroTexto 6">
            <a:extLst>
              <a:ext uri="{FF2B5EF4-FFF2-40B4-BE49-F238E27FC236}">
                <a16:creationId xmlns:a16="http://schemas.microsoft.com/office/drawing/2014/main" id="{93ABC41B-D6DA-47FC-8F97-293CF1B3DD69}"/>
              </a:ext>
            </a:extLst>
          </p:cNvPr>
          <p:cNvSpPr txBox="1"/>
          <p:nvPr/>
        </p:nvSpPr>
        <p:spPr>
          <a:xfrm>
            <a:off x="2043421" y="4134171"/>
            <a:ext cx="3349165" cy="1277273"/>
          </a:xfrm>
          <a:prstGeom prst="rect">
            <a:avLst/>
          </a:prstGeom>
          <a:noFill/>
        </p:spPr>
        <p:txBody>
          <a:bodyPr wrap="square" rtlCol="0">
            <a:spAutoFit/>
          </a:bodyPr>
          <a:lstStyle/>
          <a:p>
            <a:r>
              <a:rPr lang="es-MX" sz="1400" b="1" spc="300" dirty="0">
                <a:solidFill>
                  <a:schemeClr val="tx2">
                    <a:lumMod val="60000"/>
                    <a:lumOff val="40000"/>
                  </a:schemeClr>
                </a:solidFill>
              </a:rPr>
              <a:t>¿Dónde se estudia?</a:t>
            </a:r>
          </a:p>
          <a:p>
            <a:endParaRPr lang="es-MX" dirty="0"/>
          </a:p>
          <a:p>
            <a:r>
              <a:rPr lang="es-MX" sz="1400" dirty="0">
                <a:cs typeface="Times New Roman" panose="02020603050405020304" pitchFamily="18" charset="0"/>
              </a:rPr>
              <a:t>Facultad de Filosofía y Letras</a:t>
            </a:r>
          </a:p>
          <a:p>
            <a:endParaRPr lang="es-MX" sz="1400" dirty="0">
              <a:cs typeface="Times New Roman" panose="02020603050405020304" pitchFamily="18" charset="0"/>
            </a:endParaRPr>
          </a:p>
          <a:p>
            <a:r>
              <a:rPr lang="es-MX" sz="1400" dirty="0">
                <a:cs typeface="Times New Roman" panose="02020603050405020304" pitchFamily="18" charset="0"/>
              </a:rPr>
              <a:t>Facultad de Estudios Superiores Acatlán</a:t>
            </a:r>
          </a:p>
        </p:txBody>
      </p:sp>
      <p:sp>
        <p:nvSpPr>
          <p:cNvPr id="8" name="Rectángulo 7">
            <a:extLst>
              <a:ext uri="{FF2B5EF4-FFF2-40B4-BE49-F238E27FC236}">
                <a16:creationId xmlns:a16="http://schemas.microsoft.com/office/drawing/2014/main" id="{2E48CD47-7AED-4D26-8BB5-1F068CF4F711}"/>
              </a:ext>
            </a:extLst>
          </p:cNvPr>
          <p:cNvSpPr/>
          <p:nvPr/>
        </p:nvSpPr>
        <p:spPr>
          <a:xfrm>
            <a:off x="5087094" y="4129676"/>
            <a:ext cx="4429706" cy="1384995"/>
          </a:xfrm>
          <a:prstGeom prst="rect">
            <a:avLst/>
          </a:prstGeom>
        </p:spPr>
        <p:txBody>
          <a:bodyPr wrap="square">
            <a:spAutoFit/>
          </a:bodyPr>
          <a:lstStyle/>
          <a:p>
            <a:pPr algn="ctr"/>
            <a:r>
              <a:rPr lang="es-MX" b="1" u="sng" spc="300" dirty="0">
                <a:solidFill>
                  <a:schemeClr val="tx1">
                    <a:lumMod val="65000"/>
                    <a:lumOff val="35000"/>
                  </a:schemeClr>
                </a:solidFill>
              </a:rPr>
              <a:t>IMPORTANTE</a:t>
            </a:r>
          </a:p>
          <a:p>
            <a:endParaRPr lang="es-MX" dirty="0">
              <a:solidFill>
                <a:schemeClr val="tx1">
                  <a:lumMod val="65000"/>
                  <a:lumOff val="35000"/>
                </a:schemeClr>
              </a:solidFill>
            </a:endParaRPr>
          </a:p>
          <a:p>
            <a:pPr marL="285750" indent="-285750" algn="ctr">
              <a:buFont typeface="Calibri" panose="020F0502020204030204" pitchFamily="34" charset="0"/>
              <a:buChar char="→"/>
            </a:pPr>
            <a:r>
              <a:rPr lang="es-MX" dirty="0">
                <a:solidFill>
                  <a:schemeClr val="tx1">
                    <a:lumMod val="65000"/>
                    <a:lumOff val="35000"/>
                  </a:schemeClr>
                </a:solidFill>
              </a:rPr>
              <a:t>Cuenta también con modalidad a distancia y/o abierta</a:t>
            </a:r>
          </a:p>
        </p:txBody>
      </p:sp>
      <p:grpSp>
        <p:nvGrpSpPr>
          <p:cNvPr id="9" name="Grupo 8">
            <a:extLst>
              <a:ext uri="{FF2B5EF4-FFF2-40B4-BE49-F238E27FC236}">
                <a16:creationId xmlns:a16="http://schemas.microsoft.com/office/drawing/2014/main" id="{55FD044B-B149-4B59-8E0E-B414E1FE9797}"/>
              </a:ext>
            </a:extLst>
          </p:cNvPr>
          <p:cNvGrpSpPr/>
          <p:nvPr/>
        </p:nvGrpSpPr>
        <p:grpSpPr>
          <a:xfrm>
            <a:off x="10094842" y="5399081"/>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ACE3D479-1F3B-4A7A-B260-9279BF3A63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A940FD30-3AB8-461C-970B-99EEFE2D5AF2}"/>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5">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561456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894CAA9-31D9-455A-B977-735DB2EB5295}"/>
              </a:ext>
            </a:extLst>
          </p:cNvPr>
          <p:cNvPicPr>
            <a:picLocks noChangeAspect="1"/>
          </p:cNvPicPr>
          <p:nvPr/>
        </p:nvPicPr>
        <p:blipFill rotWithShape="1">
          <a:blip r:embed="rId2">
            <a:alphaModFix amt="70000"/>
          </a:blip>
          <a:srcRect l="43502" t="34241" r="11605" b="20582"/>
          <a:stretch/>
        </p:blipFill>
        <p:spPr>
          <a:xfrm>
            <a:off x="-25475" y="0"/>
            <a:ext cx="12215888" cy="6886179"/>
          </a:xfrm>
          <a:prstGeom prst="rect">
            <a:avLst/>
          </a:prstGeom>
        </p:spPr>
      </p:pic>
      <p:sp>
        <p:nvSpPr>
          <p:cNvPr id="2" name="Título 1">
            <a:extLst>
              <a:ext uri="{FF2B5EF4-FFF2-40B4-BE49-F238E27FC236}">
                <a16:creationId xmlns:a16="http://schemas.microsoft.com/office/drawing/2014/main" id="{E4B62637-516F-496E-A422-666A281A5322}"/>
              </a:ext>
            </a:extLst>
          </p:cNvPr>
          <p:cNvSpPr>
            <a:spLocks noGrp="1"/>
          </p:cNvSpPr>
          <p:nvPr>
            <p:ph type="title"/>
          </p:nvPr>
        </p:nvSpPr>
        <p:spPr>
          <a:xfrm>
            <a:off x="3718942" y="134168"/>
            <a:ext cx="4189541" cy="1143265"/>
          </a:xfrm>
        </p:spPr>
        <p:txBody>
          <a:bodyPr>
            <a:normAutofit/>
          </a:bodyPr>
          <a:lstStyle/>
          <a:p>
            <a:r>
              <a:rPr lang="es-MX" sz="6000" i="1" dirty="0">
                <a:latin typeface="Book Antiqua" panose="02040602050305030304" pitchFamily="18" charset="0"/>
                <a:cs typeface="Aharoni" panose="02010803020104030203" pitchFamily="2" charset="-79"/>
              </a:rPr>
              <a:t>Geohistoria</a:t>
            </a:r>
          </a:p>
        </p:txBody>
      </p:sp>
      <p:sp>
        <p:nvSpPr>
          <p:cNvPr id="5" name="CuadroTexto 4">
            <a:extLst>
              <a:ext uri="{FF2B5EF4-FFF2-40B4-BE49-F238E27FC236}">
                <a16:creationId xmlns:a16="http://schemas.microsoft.com/office/drawing/2014/main" id="{0AA6E0EA-B4DB-423B-9FB7-29B32814C015}"/>
              </a:ext>
            </a:extLst>
          </p:cNvPr>
          <p:cNvSpPr txBox="1"/>
          <p:nvPr/>
        </p:nvSpPr>
        <p:spPr>
          <a:xfrm>
            <a:off x="235109" y="1285362"/>
            <a:ext cx="5140017" cy="1600438"/>
          </a:xfrm>
          <a:prstGeom prst="rect">
            <a:avLst/>
          </a:prstGeom>
          <a:noFill/>
        </p:spPr>
        <p:txBody>
          <a:bodyPr wrap="square" rtlCol="0">
            <a:spAutoFit/>
          </a:bodyPr>
          <a:lstStyle/>
          <a:p>
            <a:r>
              <a:rPr lang="es-MX" sz="1400" b="1" spc="300" dirty="0">
                <a:solidFill>
                  <a:schemeClr val="bg2">
                    <a:lumMod val="50000"/>
                  </a:schemeClr>
                </a:solidFill>
              </a:rPr>
              <a:t>¿Qué es?</a:t>
            </a:r>
            <a:br>
              <a:rPr lang="es-MX" sz="1400" dirty="0"/>
            </a:br>
            <a:endParaRPr lang="es-MX" sz="1400" dirty="0"/>
          </a:p>
          <a:p>
            <a:pPr algn="just"/>
            <a:r>
              <a:rPr lang="es-MX" sz="1400" dirty="0"/>
              <a:t>Es el/la profesionista que atiende la planificación y el buen uso del territorio de las diversas poblaciones. Se encarga de la formulación y el manejo de proyectos territoriales integrados, geográficos e históricos para dar solución a los problemas de inequidad y pobreza que existen en nuestro país.</a:t>
            </a:r>
          </a:p>
        </p:txBody>
      </p:sp>
      <p:sp>
        <p:nvSpPr>
          <p:cNvPr id="6" name="CuadroTexto 5">
            <a:extLst>
              <a:ext uri="{FF2B5EF4-FFF2-40B4-BE49-F238E27FC236}">
                <a16:creationId xmlns:a16="http://schemas.microsoft.com/office/drawing/2014/main" id="{8333D1CA-56ED-4E1F-AA58-113376B86E3B}"/>
              </a:ext>
            </a:extLst>
          </p:cNvPr>
          <p:cNvSpPr txBox="1"/>
          <p:nvPr/>
        </p:nvSpPr>
        <p:spPr>
          <a:xfrm>
            <a:off x="5953168" y="1285362"/>
            <a:ext cx="5614646" cy="1923604"/>
          </a:xfrm>
          <a:prstGeom prst="rect">
            <a:avLst/>
          </a:prstGeom>
          <a:noFill/>
        </p:spPr>
        <p:txBody>
          <a:bodyPr wrap="square" rtlCol="0">
            <a:spAutoFit/>
          </a:bodyPr>
          <a:lstStyle/>
          <a:p>
            <a:pPr algn="just"/>
            <a:r>
              <a:rPr lang="es-MX" sz="1400" b="1" spc="300" dirty="0">
                <a:solidFill>
                  <a:schemeClr val="bg2">
                    <a:lumMod val="50000"/>
                  </a:schemeClr>
                </a:solidFill>
              </a:rPr>
              <a:t>¿Qué hace?</a:t>
            </a:r>
          </a:p>
          <a:p>
            <a:pPr algn="just"/>
            <a:br>
              <a:rPr lang="es-MX" b="1" spc="300" dirty="0">
                <a:effectLst>
                  <a:outerShdw blurRad="38100" dist="38100" dir="2700000" algn="tl">
                    <a:srgbClr val="000000">
                      <a:alpha val="43137"/>
                    </a:srgbClr>
                  </a:outerShdw>
                </a:effectLst>
              </a:rPr>
            </a:br>
            <a:r>
              <a:rPr lang="es-MX" sz="1400" dirty="0"/>
              <a:t>A partir de una comprensión de los procesos históricos que explican cómo y por qué los grupos sociales usan de una u otra manera su territorio, este profesionista analiza los espacios proveedores de recursos que permitan el despliegue de asentamientos humanos y su necesaria infraestructura de comunicaciones y transporte para optimizar el uso del espacio con miras a mejorar la calidad de vida de la población.</a:t>
            </a:r>
          </a:p>
        </p:txBody>
      </p:sp>
      <p:sp>
        <p:nvSpPr>
          <p:cNvPr id="7" name="CuadroTexto 6">
            <a:extLst>
              <a:ext uri="{FF2B5EF4-FFF2-40B4-BE49-F238E27FC236}">
                <a16:creationId xmlns:a16="http://schemas.microsoft.com/office/drawing/2014/main" id="{86A8D16A-DC09-4086-9176-40DFAFF19BB0}"/>
              </a:ext>
            </a:extLst>
          </p:cNvPr>
          <p:cNvSpPr txBox="1"/>
          <p:nvPr/>
        </p:nvSpPr>
        <p:spPr>
          <a:xfrm>
            <a:off x="235109" y="3501802"/>
            <a:ext cx="5140016" cy="1923604"/>
          </a:xfrm>
          <a:prstGeom prst="rect">
            <a:avLst/>
          </a:prstGeom>
          <a:noFill/>
        </p:spPr>
        <p:txBody>
          <a:bodyPr wrap="square" rtlCol="0">
            <a:spAutoFit/>
          </a:bodyPr>
          <a:lstStyle/>
          <a:p>
            <a:r>
              <a:rPr lang="es-MX" sz="1400" b="1" spc="300" dirty="0">
                <a:solidFill>
                  <a:schemeClr val="bg2">
                    <a:lumMod val="50000"/>
                  </a:schemeClr>
                </a:solidFill>
              </a:rPr>
              <a:t>¿Dónde es su campo de trabajo?</a:t>
            </a:r>
            <a:br>
              <a:rPr lang="es-MX" dirty="0"/>
            </a:br>
            <a:endParaRPr lang="es-MX" dirty="0"/>
          </a:p>
          <a:p>
            <a:pPr algn="just"/>
            <a:r>
              <a:rPr lang="es-MX" sz="1400" dirty="0"/>
              <a:t>En entidades de gobierno ligadas al ordenamiento ecológico, a la ordenación territorial, o a la conformación del territorio y sus límites. También puede trabajar en organizaciones civiles, o ser asesor independiente. Otra área de desarrollo puede ser la investigación o la docencia, que realiza en instituciones educativas de diferentes niveles.</a:t>
            </a:r>
          </a:p>
        </p:txBody>
      </p:sp>
      <p:sp>
        <p:nvSpPr>
          <p:cNvPr id="8" name="CuadroTexto 7">
            <a:extLst>
              <a:ext uri="{FF2B5EF4-FFF2-40B4-BE49-F238E27FC236}">
                <a16:creationId xmlns:a16="http://schemas.microsoft.com/office/drawing/2014/main" id="{2FA0BE40-2E0D-4F30-A2B7-B4FEEAB309B6}"/>
              </a:ext>
            </a:extLst>
          </p:cNvPr>
          <p:cNvSpPr txBox="1"/>
          <p:nvPr/>
        </p:nvSpPr>
        <p:spPr>
          <a:xfrm>
            <a:off x="5953168" y="3429794"/>
            <a:ext cx="4822558" cy="846386"/>
          </a:xfrm>
          <a:prstGeom prst="rect">
            <a:avLst/>
          </a:prstGeom>
          <a:noFill/>
        </p:spPr>
        <p:txBody>
          <a:bodyPr wrap="square" rtlCol="0">
            <a:spAutoFit/>
          </a:bodyPr>
          <a:lstStyle/>
          <a:p>
            <a:r>
              <a:rPr lang="es-MX" sz="1400" b="1" spc="300" dirty="0">
                <a:solidFill>
                  <a:schemeClr val="bg2">
                    <a:lumMod val="50000"/>
                  </a:schemeClr>
                </a:solidFill>
              </a:rPr>
              <a:t>¿Dónde se estudia?</a:t>
            </a:r>
          </a:p>
          <a:p>
            <a:endParaRPr lang="es-MX" dirty="0"/>
          </a:p>
          <a:p>
            <a:r>
              <a:rPr lang="es-MX" sz="1400" dirty="0"/>
              <a:t>Escuela Nacional de Estudios Superiores Unidad Morelia</a:t>
            </a:r>
          </a:p>
        </p:txBody>
      </p:sp>
      <p:sp>
        <p:nvSpPr>
          <p:cNvPr id="9" name="Rectángulo 8">
            <a:extLst>
              <a:ext uri="{FF2B5EF4-FFF2-40B4-BE49-F238E27FC236}">
                <a16:creationId xmlns:a16="http://schemas.microsoft.com/office/drawing/2014/main" id="{07E81708-C67B-4CBC-B502-CA1D23B30B88}"/>
              </a:ext>
            </a:extLst>
          </p:cNvPr>
          <p:cNvSpPr/>
          <p:nvPr/>
        </p:nvSpPr>
        <p:spPr>
          <a:xfrm>
            <a:off x="5953168" y="4519350"/>
            <a:ext cx="4429706" cy="1061829"/>
          </a:xfrm>
          <a:prstGeom prst="rect">
            <a:avLst/>
          </a:prstGeom>
        </p:spPr>
        <p:txBody>
          <a:bodyPr wrap="square">
            <a:spAutoFit/>
          </a:bodyPr>
          <a:lstStyle/>
          <a:p>
            <a:pPr algn="ctr"/>
            <a:r>
              <a:rPr lang="es-MX" b="1" u="sng" spc="300" dirty="0">
                <a:solidFill>
                  <a:schemeClr val="accent2">
                    <a:lumMod val="75000"/>
                  </a:schemeClr>
                </a:solidFill>
              </a:rPr>
              <a:t>IMPORTANTE</a:t>
            </a:r>
          </a:p>
          <a:p>
            <a:endParaRPr lang="es-MX" dirty="0">
              <a:solidFill>
                <a:schemeClr val="accent2">
                  <a:lumMod val="75000"/>
                </a:schemeClr>
              </a:solidFill>
            </a:endParaRPr>
          </a:p>
          <a:p>
            <a:pPr marL="285750" indent="-285750" algn="ctr">
              <a:buFont typeface="Calibri" panose="020F0502020204030204" pitchFamily="34" charset="0"/>
              <a:buChar char="→"/>
            </a:pPr>
            <a:r>
              <a:rPr lang="es-MX" dirty="0">
                <a:solidFill>
                  <a:schemeClr val="accent2">
                    <a:lumMod val="75000"/>
                  </a:schemeClr>
                </a:solidFill>
              </a:rPr>
              <a:t>Carrera de alta demanda</a:t>
            </a:r>
          </a:p>
        </p:txBody>
      </p:sp>
      <p:grpSp>
        <p:nvGrpSpPr>
          <p:cNvPr id="10" name="Grupo 9">
            <a:extLst>
              <a:ext uri="{FF2B5EF4-FFF2-40B4-BE49-F238E27FC236}">
                <a16:creationId xmlns:a16="http://schemas.microsoft.com/office/drawing/2014/main" id="{915BE54A-5A8B-4BFE-AD00-F61E60660DC6}"/>
              </a:ext>
            </a:extLst>
          </p:cNvPr>
          <p:cNvGrpSpPr/>
          <p:nvPr/>
        </p:nvGrpSpPr>
        <p:grpSpPr>
          <a:xfrm>
            <a:off x="4996564" y="5386833"/>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ECE15CFE-A89B-45A2-A27E-D446FF49C5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E6115925-0436-4340-8BA8-01657F85E280}"/>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tx1">
                      <a:lumMod val="50000"/>
                      <a:lumOff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342229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337673-3659-4E0A-B5D1-6C0F39A32936}"/>
              </a:ext>
            </a:extLst>
          </p:cNvPr>
          <p:cNvPicPr>
            <a:picLocks noChangeAspect="1"/>
          </p:cNvPicPr>
          <p:nvPr/>
        </p:nvPicPr>
        <p:blipFill rotWithShape="1">
          <a:blip r:embed="rId2">
            <a:alphaModFix amt="50000"/>
          </a:blip>
          <a:srcRect l="41730" t="33190" r="11015" b="19531"/>
          <a:stretch/>
        </p:blipFill>
        <p:spPr>
          <a:xfrm>
            <a:off x="-1" y="3760"/>
            <a:ext cx="12287895" cy="7026434"/>
          </a:xfrm>
          <a:prstGeom prst="rect">
            <a:avLst/>
          </a:prstGeom>
        </p:spPr>
      </p:pic>
      <p:sp>
        <p:nvSpPr>
          <p:cNvPr id="2" name="Título 1">
            <a:extLst>
              <a:ext uri="{FF2B5EF4-FFF2-40B4-BE49-F238E27FC236}">
                <a16:creationId xmlns:a16="http://schemas.microsoft.com/office/drawing/2014/main" id="{9BC2EB44-464F-4939-B167-6FC287ED94EC}"/>
              </a:ext>
            </a:extLst>
          </p:cNvPr>
          <p:cNvSpPr>
            <a:spLocks noGrp="1"/>
          </p:cNvSpPr>
          <p:nvPr>
            <p:ph type="title"/>
          </p:nvPr>
        </p:nvSpPr>
        <p:spPr>
          <a:xfrm>
            <a:off x="8474881" y="4117184"/>
            <a:ext cx="3397453" cy="1143265"/>
          </a:xfrm>
        </p:spPr>
        <p:txBody>
          <a:bodyPr/>
          <a:lstStyle/>
          <a:p>
            <a:r>
              <a:rPr lang="es-MX" sz="6000" i="1" dirty="0">
                <a:latin typeface="Book Antiqua" panose="02040602050305030304" pitchFamily="18" charset="0"/>
                <a:cs typeface="Aharoni" panose="02010803020104030203" pitchFamily="2" charset="-79"/>
              </a:rPr>
              <a:t>Historia</a:t>
            </a:r>
          </a:p>
        </p:txBody>
      </p:sp>
      <p:sp>
        <p:nvSpPr>
          <p:cNvPr id="4" name="CuadroTexto 3">
            <a:extLst>
              <a:ext uri="{FF2B5EF4-FFF2-40B4-BE49-F238E27FC236}">
                <a16:creationId xmlns:a16="http://schemas.microsoft.com/office/drawing/2014/main" id="{2228A69E-3D8E-4246-B540-4F0ED88AB1F6}"/>
              </a:ext>
            </a:extLst>
          </p:cNvPr>
          <p:cNvSpPr txBox="1"/>
          <p:nvPr/>
        </p:nvSpPr>
        <p:spPr>
          <a:xfrm>
            <a:off x="262558" y="261442"/>
            <a:ext cx="7704856" cy="1354217"/>
          </a:xfrm>
          <a:prstGeom prst="rect">
            <a:avLst/>
          </a:prstGeom>
          <a:noFill/>
        </p:spPr>
        <p:txBody>
          <a:bodyPr wrap="square" rtlCol="0">
            <a:spAutoFit/>
          </a:bodyPr>
          <a:lstStyle/>
          <a:p>
            <a:r>
              <a:rPr lang="es-MX" sz="1400" b="1" spc="300" dirty="0">
                <a:solidFill>
                  <a:schemeClr val="bg1"/>
                </a:solidFill>
              </a:rPr>
              <a:t>¿Qué es?</a:t>
            </a:r>
            <a:br>
              <a:rPr lang="es-MX" sz="1400" dirty="0"/>
            </a:br>
            <a:endParaRPr lang="es-MX" sz="1200" dirty="0">
              <a:latin typeface="Times New Roman" panose="02020603050405020304" pitchFamily="18" charset="0"/>
              <a:cs typeface="Times New Roman" panose="02020603050405020304" pitchFamily="18" charset="0"/>
            </a:endParaRPr>
          </a:p>
          <a:p>
            <a:pPr algn="just"/>
            <a:r>
              <a:rPr lang="es-MX" sz="1400" dirty="0"/>
              <a:t>Esta licenciatura forma profesionistas capaces de transmitir los conocimientos históricos y de aplicar herramientas conceptuales y técnicas para investigar e interpretar el pasado de la humanidad, reflexionar críticamente sobre él y relacionarlo con el presente, siendo capaces de intervenir responsablemente en la transformación de la sociedad.</a:t>
            </a:r>
          </a:p>
        </p:txBody>
      </p:sp>
      <p:sp>
        <p:nvSpPr>
          <p:cNvPr id="5" name="CuadroTexto 4">
            <a:extLst>
              <a:ext uri="{FF2B5EF4-FFF2-40B4-BE49-F238E27FC236}">
                <a16:creationId xmlns:a16="http://schemas.microsoft.com/office/drawing/2014/main" id="{04639CDD-A7C9-4F05-A94B-52D7170B0914}"/>
              </a:ext>
            </a:extLst>
          </p:cNvPr>
          <p:cNvSpPr txBox="1"/>
          <p:nvPr/>
        </p:nvSpPr>
        <p:spPr>
          <a:xfrm>
            <a:off x="262557" y="1647885"/>
            <a:ext cx="7704855" cy="1061829"/>
          </a:xfrm>
          <a:prstGeom prst="rect">
            <a:avLst/>
          </a:prstGeom>
          <a:noFill/>
        </p:spPr>
        <p:txBody>
          <a:bodyPr wrap="square" rtlCol="0">
            <a:spAutoFit/>
          </a:bodyPr>
          <a:lstStyle/>
          <a:p>
            <a:pPr algn="just"/>
            <a:r>
              <a:rPr lang="es-MX" sz="1400" b="1" spc="300" dirty="0">
                <a:solidFill>
                  <a:schemeClr val="bg1"/>
                </a:solidFill>
              </a:rPr>
              <a:t>¿Qué hace?</a:t>
            </a:r>
          </a:p>
          <a:p>
            <a:pPr algn="just"/>
            <a:br>
              <a:rPr lang="es-MX" b="1" spc="300" dirty="0">
                <a:effectLst>
                  <a:outerShdw blurRad="38100" dist="38100" dir="2700000" algn="tl">
                    <a:srgbClr val="000000">
                      <a:alpha val="43137"/>
                    </a:srgbClr>
                  </a:outerShdw>
                </a:effectLst>
              </a:rPr>
            </a:br>
            <a:r>
              <a:rPr lang="es-MX" sz="1400" dirty="0"/>
              <a:t>Se dedica a la investigación, a la docencia, a la difusión de la historia y la cultura. También puede participar como analista o asesor en diversas áreas.</a:t>
            </a:r>
          </a:p>
        </p:txBody>
      </p:sp>
      <p:sp>
        <p:nvSpPr>
          <p:cNvPr id="6" name="CuadroTexto 5">
            <a:extLst>
              <a:ext uri="{FF2B5EF4-FFF2-40B4-BE49-F238E27FC236}">
                <a16:creationId xmlns:a16="http://schemas.microsoft.com/office/drawing/2014/main" id="{2AA553B1-76A7-4D33-A8E3-E32B7CECF18D}"/>
              </a:ext>
            </a:extLst>
          </p:cNvPr>
          <p:cNvSpPr txBox="1"/>
          <p:nvPr/>
        </p:nvSpPr>
        <p:spPr>
          <a:xfrm>
            <a:off x="262557" y="2839911"/>
            <a:ext cx="7704854" cy="1277273"/>
          </a:xfrm>
          <a:prstGeom prst="rect">
            <a:avLst/>
          </a:prstGeom>
          <a:noFill/>
        </p:spPr>
        <p:txBody>
          <a:bodyPr wrap="square" rtlCol="0">
            <a:spAutoFit/>
          </a:bodyPr>
          <a:lstStyle/>
          <a:p>
            <a:r>
              <a:rPr lang="es-MX" sz="1400" b="1" spc="300" dirty="0">
                <a:solidFill>
                  <a:schemeClr val="bg1"/>
                </a:solidFill>
              </a:rPr>
              <a:t>¿​Dónde es su campo de trabajo?</a:t>
            </a:r>
          </a:p>
          <a:p>
            <a:pPr algn="just"/>
            <a:br>
              <a:rPr lang="es-MX" dirty="0"/>
            </a:br>
            <a:r>
              <a:rPr lang="es-MX" sz="1400" dirty="0"/>
              <a:t>Trabaja en la docencia e investigación en universidades, institutos y centros educativos. La difusión de la cultura y la historia la desarrolla en museos, editoriales y medios de comunicación. También es posible el ejercicio independiente de la profesión, como asesor o analista.</a:t>
            </a:r>
          </a:p>
        </p:txBody>
      </p:sp>
      <p:sp>
        <p:nvSpPr>
          <p:cNvPr id="7" name="CuadroTexto 6">
            <a:extLst>
              <a:ext uri="{FF2B5EF4-FFF2-40B4-BE49-F238E27FC236}">
                <a16:creationId xmlns:a16="http://schemas.microsoft.com/office/drawing/2014/main" id="{CDA95109-ABD3-4137-9E28-A91FFD578756}"/>
              </a:ext>
            </a:extLst>
          </p:cNvPr>
          <p:cNvSpPr txBox="1"/>
          <p:nvPr/>
        </p:nvSpPr>
        <p:spPr>
          <a:xfrm>
            <a:off x="280451" y="4373901"/>
            <a:ext cx="3349165" cy="1277273"/>
          </a:xfrm>
          <a:prstGeom prst="rect">
            <a:avLst/>
          </a:prstGeom>
          <a:noFill/>
        </p:spPr>
        <p:txBody>
          <a:bodyPr wrap="square" rtlCol="0">
            <a:spAutoFit/>
          </a:bodyPr>
          <a:lstStyle/>
          <a:p>
            <a:r>
              <a:rPr lang="es-MX" sz="1400" b="1" spc="300" dirty="0">
                <a:solidFill>
                  <a:schemeClr val="bg1"/>
                </a:solidFill>
              </a:rPr>
              <a:t>¿​Dónde se estudia?</a:t>
            </a:r>
          </a:p>
          <a:p>
            <a:endParaRPr lang="es-MX" dirty="0"/>
          </a:p>
          <a:p>
            <a:r>
              <a:rPr lang="es-MX" sz="1400" dirty="0"/>
              <a:t>Facultad de Filosofía y Letras</a:t>
            </a:r>
          </a:p>
          <a:p>
            <a:endParaRPr lang="es-MX" sz="1400" dirty="0"/>
          </a:p>
          <a:p>
            <a:r>
              <a:rPr lang="es-MX" sz="1400" dirty="0"/>
              <a:t>Facultad de Estudios Superiores Acatlán</a:t>
            </a:r>
          </a:p>
        </p:txBody>
      </p:sp>
      <p:sp>
        <p:nvSpPr>
          <p:cNvPr id="8" name="Rectángulo 7">
            <a:extLst>
              <a:ext uri="{FF2B5EF4-FFF2-40B4-BE49-F238E27FC236}">
                <a16:creationId xmlns:a16="http://schemas.microsoft.com/office/drawing/2014/main" id="{687FB009-8A5B-421A-B6BE-DEF3D0389A20}"/>
              </a:ext>
            </a:extLst>
          </p:cNvPr>
          <p:cNvSpPr/>
          <p:nvPr/>
        </p:nvSpPr>
        <p:spPr>
          <a:xfrm>
            <a:off x="3629616" y="4373901"/>
            <a:ext cx="4429706" cy="1384995"/>
          </a:xfrm>
          <a:prstGeom prst="rect">
            <a:avLst/>
          </a:prstGeom>
        </p:spPr>
        <p:txBody>
          <a:bodyPr wrap="square">
            <a:spAutoFit/>
          </a:bodyPr>
          <a:lstStyle/>
          <a:p>
            <a:pPr algn="ctr"/>
            <a:r>
              <a:rPr lang="es-MX" b="1" u="sng" spc="300" dirty="0">
                <a:solidFill>
                  <a:schemeClr val="bg1"/>
                </a:solidFill>
              </a:rPr>
              <a:t>IMPORTANTE</a:t>
            </a:r>
          </a:p>
          <a:p>
            <a:endParaRPr lang="es-MX" dirty="0">
              <a:solidFill>
                <a:schemeClr val="bg1"/>
              </a:solidFill>
            </a:endParaRPr>
          </a:p>
          <a:p>
            <a:pPr marL="285750" indent="-285750" algn="ctr">
              <a:buFont typeface="Calibri" panose="020F0502020204030204" pitchFamily="34" charset="0"/>
              <a:buChar char="→"/>
            </a:pPr>
            <a:r>
              <a:rPr lang="es-MX" dirty="0">
                <a:solidFill>
                  <a:schemeClr val="bg1"/>
                </a:solidFill>
              </a:rPr>
              <a:t>Cuenta también con modalidad a distancia y/o abierta</a:t>
            </a:r>
          </a:p>
        </p:txBody>
      </p:sp>
      <p:grpSp>
        <p:nvGrpSpPr>
          <p:cNvPr id="9" name="Grupo 8">
            <a:extLst>
              <a:ext uri="{FF2B5EF4-FFF2-40B4-BE49-F238E27FC236}">
                <a16:creationId xmlns:a16="http://schemas.microsoft.com/office/drawing/2014/main" id="{4C168BD7-C084-4E44-A39D-C226BC0D988C}"/>
              </a:ext>
            </a:extLst>
          </p:cNvPr>
          <p:cNvGrpSpPr/>
          <p:nvPr/>
        </p:nvGrpSpPr>
        <p:grpSpPr>
          <a:xfrm>
            <a:off x="9535082" y="898377"/>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C7D1F658-B37E-4670-96FA-78CF8C6B9C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8A066FDF-1EAD-4988-B46F-D29FCFD64FB6}"/>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96633"/>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514755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DD1444-55E5-42F2-B3CB-81131BE039CF}"/>
              </a:ext>
            </a:extLst>
          </p:cNvPr>
          <p:cNvPicPr>
            <a:picLocks noChangeAspect="1"/>
          </p:cNvPicPr>
          <p:nvPr/>
        </p:nvPicPr>
        <p:blipFill rotWithShape="1">
          <a:blip r:embed="rId2">
            <a:alphaModFix amt="50000"/>
          </a:blip>
          <a:srcRect l="41730" t="33190" r="12196" b="20582"/>
          <a:stretch/>
        </p:blipFill>
        <p:spPr>
          <a:xfrm>
            <a:off x="0" y="-4866"/>
            <a:ext cx="12168804" cy="6864454"/>
          </a:xfrm>
          <a:prstGeom prst="rect">
            <a:avLst/>
          </a:prstGeom>
        </p:spPr>
      </p:pic>
      <p:sp>
        <p:nvSpPr>
          <p:cNvPr id="2" name="Título 1">
            <a:extLst>
              <a:ext uri="{FF2B5EF4-FFF2-40B4-BE49-F238E27FC236}">
                <a16:creationId xmlns:a16="http://schemas.microsoft.com/office/drawing/2014/main" id="{27E844DB-3D5B-4429-9431-845EDB8272BB}"/>
              </a:ext>
            </a:extLst>
          </p:cNvPr>
          <p:cNvSpPr>
            <a:spLocks noGrp="1"/>
          </p:cNvSpPr>
          <p:nvPr>
            <p:ph type="title"/>
          </p:nvPr>
        </p:nvSpPr>
        <p:spPr>
          <a:xfrm>
            <a:off x="6461170" y="5414274"/>
            <a:ext cx="5485685" cy="1143265"/>
          </a:xfrm>
        </p:spPr>
        <p:txBody>
          <a:bodyPr>
            <a:normAutofit/>
          </a:bodyPr>
          <a:lstStyle/>
          <a:p>
            <a:r>
              <a:rPr lang="es-MX" sz="6000" i="1" dirty="0">
                <a:latin typeface="Book Antiqua" panose="02040602050305030304" pitchFamily="18" charset="0"/>
                <a:cs typeface="Aharoni" panose="02010803020104030203" pitchFamily="2" charset="-79"/>
              </a:rPr>
              <a:t>Historia del arte</a:t>
            </a:r>
          </a:p>
        </p:txBody>
      </p:sp>
      <p:sp>
        <p:nvSpPr>
          <p:cNvPr id="4" name="CuadroTexto 3">
            <a:extLst>
              <a:ext uri="{FF2B5EF4-FFF2-40B4-BE49-F238E27FC236}">
                <a16:creationId xmlns:a16="http://schemas.microsoft.com/office/drawing/2014/main" id="{36271DDF-75B0-41E6-AE14-860E0F99B52A}"/>
              </a:ext>
            </a:extLst>
          </p:cNvPr>
          <p:cNvSpPr txBox="1"/>
          <p:nvPr/>
        </p:nvSpPr>
        <p:spPr>
          <a:xfrm>
            <a:off x="1827133" y="273945"/>
            <a:ext cx="7580441" cy="954107"/>
          </a:xfrm>
          <a:prstGeom prst="rect">
            <a:avLst/>
          </a:prstGeom>
          <a:noFill/>
        </p:spPr>
        <p:txBody>
          <a:bodyPr wrap="square" rtlCol="0">
            <a:spAutoFit/>
          </a:bodyPr>
          <a:lstStyle/>
          <a:p>
            <a:r>
              <a:rPr lang="es-MX" sz="1400" b="1" spc="300" dirty="0">
                <a:solidFill>
                  <a:schemeClr val="tx2">
                    <a:lumMod val="75000"/>
                  </a:schemeClr>
                </a:solidFill>
              </a:rPr>
              <a:t>¿Qué es?</a:t>
            </a:r>
            <a:br>
              <a:rPr lang="es-MX" sz="1400" dirty="0"/>
            </a:br>
            <a:endParaRPr lang="es-MX" sz="1400" dirty="0"/>
          </a:p>
          <a:p>
            <a:pPr algn="just"/>
            <a:r>
              <a:rPr lang="es-MX" sz="1400" dirty="0"/>
              <a:t>Es el/la profesional dedicado al estudio, enseñanza, investigación y difusión de las artes plásticas, su historia y su explicación.</a:t>
            </a:r>
          </a:p>
        </p:txBody>
      </p:sp>
      <p:sp>
        <p:nvSpPr>
          <p:cNvPr id="5" name="CuadroTexto 4">
            <a:extLst>
              <a:ext uri="{FF2B5EF4-FFF2-40B4-BE49-F238E27FC236}">
                <a16:creationId xmlns:a16="http://schemas.microsoft.com/office/drawing/2014/main" id="{E3E3E8A9-4B27-4810-BB9D-0598EE2798FB}"/>
              </a:ext>
            </a:extLst>
          </p:cNvPr>
          <p:cNvSpPr txBox="1"/>
          <p:nvPr/>
        </p:nvSpPr>
        <p:spPr>
          <a:xfrm>
            <a:off x="1801187" y="1398106"/>
            <a:ext cx="7580440" cy="1923604"/>
          </a:xfrm>
          <a:prstGeom prst="rect">
            <a:avLst/>
          </a:prstGeom>
          <a:noFill/>
        </p:spPr>
        <p:txBody>
          <a:bodyPr wrap="square" rtlCol="0">
            <a:spAutoFit/>
          </a:bodyPr>
          <a:lstStyle/>
          <a:p>
            <a:pPr algn="just"/>
            <a:r>
              <a:rPr lang="es-MX" sz="1400" b="1" spc="300" dirty="0">
                <a:solidFill>
                  <a:schemeClr val="tx2">
                    <a:lumMod val="75000"/>
                  </a:schemeClr>
                </a:solidFill>
              </a:rPr>
              <a:t>¿Qué hace?</a:t>
            </a:r>
          </a:p>
          <a:p>
            <a:pPr algn="just"/>
            <a:br>
              <a:rPr lang="es-MX" b="1" spc="300" dirty="0">
                <a:effectLst>
                  <a:outerShdw blurRad="38100" dist="38100" dir="2700000" algn="tl">
                    <a:srgbClr val="000000">
                      <a:alpha val="43137"/>
                    </a:srgbClr>
                  </a:outerShdw>
                </a:effectLst>
              </a:rPr>
            </a:br>
            <a:r>
              <a:rPr lang="es-MX" sz="1400" dirty="0"/>
              <a:t>Está capacitado(a) para llevar a cabo el inventario, catalogación, difusión, administración y defensa del patrimonio artístico, con una perspectiva humanista, social y visual. Tiene las habilidades para manejar, conservar y exhibir el patrimonio cultural; puede desempeñarse en el periodismo cultural y como editor o investigador iconográfico; es capaz de desarrollar proyectos culturales, proponer políticas culturales  y brindar asesorías en su ámbito. También puede desarrollarse en la docencia de su área de conocimiento.</a:t>
            </a:r>
          </a:p>
        </p:txBody>
      </p:sp>
      <p:sp>
        <p:nvSpPr>
          <p:cNvPr id="6" name="CuadroTexto 5">
            <a:extLst>
              <a:ext uri="{FF2B5EF4-FFF2-40B4-BE49-F238E27FC236}">
                <a16:creationId xmlns:a16="http://schemas.microsoft.com/office/drawing/2014/main" id="{5A1A8DB4-261E-4D50-AEE7-0FB88A2DCE9B}"/>
              </a:ext>
            </a:extLst>
          </p:cNvPr>
          <p:cNvSpPr txBox="1"/>
          <p:nvPr/>
        </p:nvSpPr>
        <p:spPr>
          <a:xfrm>
            <a:off x="1824509" y="3524174"/>
            <a:ext cx="7580440" cy="1708160"/>
          </a:xfrm>
          <a:prstGeom prst="rect">
            <a:avLst/>
          </a:prstGeom>
          <a:noFill/>
        </p:spPr>
        <p:txBody>
          <a:bodyPr wrap="square" rtlCol="0">
            <a:spAutoFit/>
          </a:bodyPr>
          <a:lstStyle/>
          <a:p>
            <a:r>
              <a:rPr lang="es-MX" sz="1400" b="1" spc="300" dirty="0">
                <a:solidFill>
                  <a:schemeClr val="tx2">
                    <a:lumMod val="75000"/>
                  </a:schemeClr>
                </a:solidFill>
              </a:rPr>
              <a:t>¿Dónde es su campo de trabajo?</a:t>
            </a:r>
            <a:br>
              <a:rPr lang="es-MX" dirty="0"/>
            </a:br>
            <a:endParaRPr lang="es-MX" dirty="0"/>
          </a:p>
          <a:p>
            <a:pPr algn="just"/>
            <a:r>
              <a:rPr lang="es-MX" sz="1400" dirty="0"/>
              <a:t>Trabaja en galerías de arte, curadurías, museos, zonas arqueológicas, casas de la cultura, consejos de cultura estatales e instituciones relacionadas con la promoción y difusión artística y cultural (Instituto Nacional de Antropología e Historia, Instituto Nacional de Bellas Artes, entre otras). ​</a:t>
            </a:r>
          </a:p>
          <a:p>
            <a:pPr algn="just"/>
            <a:endParaRPr lang="es-MX" sz="1400" dirty="0"/>
          </a:p>
          <a:p>
            <a:pPr algn="just"/>
            <a:r>
              <a:rPr lang="es-MX" sz="1400" dirty="0"/>
              <a:t>La docencia e investigación puede ejercerla en instituciones educativas públicas y privadas.</a:t>
            </a:r>
          </a:p>
        </p:txBody>
      </p:sp>
      <p:sp>
        <p:nvSpPr>
          <p:cNvPr id="7" name="CuadroTexto 6">
            <a:extLst>
              <a:ext uri="{FF2B5EF4-FFF2-40B4-BE49-F238E27FC236}">
                <a16:creationId xmlns:a16="http://schemas.microsoft.com/office/drawing/2014/main" id="{66FCF27F-65BC-4486-805B-C59208B067E1}"/>
              </a:ext>
            </a:extLst>
          </p:cNvPr>
          <p:cNvSpPr txBox="1"/>
          <p:nvPr/>
        </p:nvSpPr>
        <p:spPr>
          <a:xfrm>
            <a:off x="1824509" y="5434798"/>
            <a:ext cx="4414713" cy="846386"/>
          </a:xfrm>
          <a:prstGeom prst="rect">
            <a:avLst/>
          </a:prstGeom>
          <a:noFill/>
        </p:spPr>
        <p:txBody>
          <a:bodyPr wrap="square" rtlCol="0">
            <a:spAutoFit/>
          </a:bodyPr>
          <a:lstStyle/>
          <a:p>
            <a:r>
              <a:rPr lang="es-MX" sz="1400" b="1" spc="300" dirty="0">
                <a:solidFill>
                  <a:schemeClr val="tx2">
                    <a:lumMod val="75000"/>
                  </a:schemeClr>
                </a:solidFill>
              </a:rPr>
              <a:t>¿​Dónde se estudia?</a:t>
            </a:r>
          </a:p>
          <a:p>
            <a:endParaRPr lang="es-MX" dirty="0"/>
          </a:p>
          <a:p>
            <a:r>
              <a:rPr lang="es-MX" sz="1400" dirty="0"/>
              <a:t>Escuela Nacional de Estudios Superiores Unidad Morelia</a:t>
            </a:r>
          </a:p>
        </p:txBody>
      </p:sp>
      <p:sp>
        <p:nvSpPr>
          <p:cNvPr id="8" name="Rectángulo 7">
            <a:extLst>
              <a:ext uri="{FF2B5EF4-FFF2-40B4-BE49-F238E27FC236}">
                <a16:creationId xmlns:a16="http://schemas.microsoft.com/office/drawing/2014/main" id="{3538F7A5-0CAC-41DB-AFD8-B2AB9A68274B}"/>
              </a:ext>
            </a:extLst>
          </p:cNvPr>
          <p:cNvSpPr/>
          <p:nvPr/>
        </p:nvSpPr>
        <p:spPr>
          <a:xfrm>
            <a:off x="8891656" y="2745422"/>
            <a:ext cx="3180214" cy="1061829"/>
          </a:xfrm>
          <a:prstGeom prst="rect">
            <a:avLst/>
          </a:prstGeom>
        </p:spPr>
        <p:txBody>
          <a:bodyPr wrap="square">
            <a:spAutoFit/>
          </a:bodyPr>
          <a:lstStyle/>
          <a:p>
            <a:pPr algn="ctr"/>
            <a:r>
              <a:rPr lang="es-MX" b="1" u="sng" spc="300" dirty="0">
                <a:solidFill>
                  <a:srgbClr val="81A042"/>
                </a:solidFill>
              </a:rPr>
              <a:t>IMPORTANTE</a:t>
            </a:r>
          </a:p>
          <a:p>
            <a:endParaRPr lang="es-MX" dirty="0">
              <a:solidFill>
                <a:srgbClr val="81A042"/>
              </a:solidFill>
            </a:endParaRPr>
          </a:p>
          <a:p>
            <a:pPr marL="285750" indent="-285750" algn="ctr">
              <a:buFont typeface="Calibri" panose="020F0502020204030204" pitchFamily="34" charset="0"/>
              <a:buChar char="→"/>
            </a:pPr>
            <a:r>
              <a:rPr lang="es-MX" dirty="0">
                <a:solidFill>
                  <a:srgbClr val="81A042"/>
                </a:solidFill>
              </a:rPr>
              <a:t>Carrera de alta demanda</a:t>
            </a:r>
          </a:p>
        </p:txBody>
      </p:sp>
      <p:grpSp>
        <p:nvGrpSpPr>
          <p:cNvPr id="9" name="Grupo 8">
            <a:extLst>
              <a:ext uri="{FF2B5EF4-FFF2-40B4-BE49-F238E27FC236}">
                <a16:creationId xmlns:a16="http://schemas.microsoft.com/office/drawing/2014/main" id="{0CFE3F51-E06F-4BA0-BE73-D5C2BE95364A}"/>
              </a:ext>
            </a:extLst>
          </p:cNvPr>
          <p:cNvGrpSpPr/>
          <p:nvPr/>
        </p:nvGrpSpPr>
        <p:grpSpPr>
          <a:xfrm>
            <a:off x="10158662" y="189434"/>
            <a:ext cx="1913208" cy="1424009"/>
            <a:chOff x="356315" y="5183357"/>
            <a:chExt cx="1944869" cy="1381209"/>
          </a:xfrm>
        </p:grpSpPr>
        <p:pic>
          <p:nvPicPr>
            <p:cNvPr id="10" name="Gráfico 9" descr="Huellas de animal">
              <a:hlinkClick r:id="rId3" action="ppaction://hlinksldjump"/>
              <a:extLst>
                <a:ext uri="{FF2B5EF4-FFF2-40B4-BE49-F238E27FC236}">
                  <a16:creationId xmlns:a16="http://schemas.microsoft.com/office/drawing/2014/main" id="{20C9AB5D-2161-44E8-A808-67747E549C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761" y="5183357"/>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C470B2B2-2FFD-49E9-82CE-859763F1224F}"/>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bg2">
                      <a:lumMod val="7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68339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FAEC25-CF74-4824-8730-A3346CAD0497}"/>
              </a:ext>
            </a:extLst>
          </p:cNvPr>
          <p:cNvPicPr>
            <a:picLocks noChangeAspect="1"/>
          </p:cNvPicPr>
          <p:nvPr/>
        </p:nvPicPr>
        <p:blipFill rotWithShape="1">
          <a:blip r:embed="rId2"/>
          <a:srcRect l="41732" t="33192" r="11610" b="20586"/>
          <a:stretch/>
        </p:blipFill>
        <p:spPr>
          <a:xfrm>
            <a:off x="-168674" y="-99415"/>
            <a:ext cx="12527761" cy="7058418"/>
          </a:xfrm>
          <a:prstGeom prst="rect">
            <a:avLst/>
          </a:prstGeom>
          <a:ln>
            <a:noFill/>
          </a:ln>
          <a:effectLst>
            <a:softEdge rad="112500"/>
          </a:effectLst>
        </p:spPr>
      </p:pic>
      <p:sp>
        <p:nvSpPr>
          <p:cNvPr id="5" name="CuadroTexto 4">
            <a:extLst>
              <a:ext uri="{FF2B5EF4-FFF2-40B4-BE49-F238E27FC236}">
                <a16:creationId xmlns:a16="http://schemas.microsoft.com/office/drawing/2014/main" id="{8ADB281D-9050-455B-B0DA-A4F8945C9C68}"/>
              </a:ext>
            </a:extLst>
          </p:cNvPr>
          <p:cNvSpPr txBox="1"/>
          <p:nvPr/>
        </p:nvSpPr>
        <p:spPr>
          <a:xfrm>
            <a:off x="1846733" y="201330"/>
            <a:ext cx="8424937" cy="6324808"/>
          </a:xfrm>
          <a:prstGeom prst="rect">
            <a:avLst/>
          </a:prstGeom>
          <a:noFill/>
        </p:spPr>
        <p:txBody>
          <a:bodyPr wrap="square" rtlCol="0">
            <a:spAutoFit/>
          </a:bodyPr>
          <a:lstStyle/>
          <a:p>
            <a:pPr algn="ctr"/>
            <a:r>
              <a:rPr lang="es-MX" sz="2400" b="1" dirty="0">
                <a:solidFill>
                  <a:schemeClr val="bg1"/>
                </a:solidFill>
                <a:cs typeface="Angsana New" panose="020B0502040204020203" pitchFamily="18" charset="-34"/>
              </a:rPr>
              <a:t>Presentación</a:t>
            </a:r>
          </a:p>
          <a:p>
            <a:pPr algn="just"/>
            <a:endParaRPr lang="es-MX" dirty="0">
              <a:solidFill>
                <a:schemeClr val="bg1"/>
              </a:solidFill>
            </a:endParaRPr>
          </a:p>
          <a:p>
            <a:pPr algn="just"/>
            <a:r>
              <a:rPr lang="es-MX" sz="1800" dirty="0">
                <a:solidFill>
                  <a:schemeClr val="bg1"/>
                </a:solidFill>
                <a:cs typeface="Angsana New" panose="02020603050405020304" pitchFamily="18" charset="-34"/>
              </a:rPr>
              <a:t>Esta guía tiene como propósito brindarte como estudiante del CCH,  una panorámica  general de las licenciaturas que ofrece la Universidad Nacional Autónoma de México en sus diferentes sedes.​</a:t>
            </a:r>
          </a:p>
          <a:p>
            <a:pPr algn="just"/>
            <a:endParaRPr lang="es-MX" sz="1800" dirty="0">
              <a:solidFill>
                <a:schemeClr val="bg1"/>
              </a:solidFill>
              <a:cs typeface="Angsana New" panose="02020603050405020304" pitchFamily="18" charset="-34"/>
            </a:endParaRPr>
          </a:p>
          <a:p>
            <a:pPr algn="just"/>
            <a:endParaRPr lang="es-MX" sz="1800" dirty="0">
              <a:solidFill>
                <a:schemeClr val="bg1"/>
              </a:solidFill>
              <a:cs typeface="Angsana New" panose="02020603050405020304" pitchFamily="18" charset="-34"/>
            </a:endParaRPr>
          </a:p>
          <a:p>
            <a:pPr algn="just"/>
            <a:r>
              <a:rPr lang="es-MX" sz="1800" dirty="0">
                <a:solidFill>
                  <a:schemeClr val="bg1"/>
                </a:solidFill>
                <a:cs typeface="Angsana New" panose="02020603050405020304" pitchFamily="18" charset="-34"/>
              </a:rPr>
              <a:t>Te  ofrecemos información de cada licenciatura, de las actividades, conocimientos y habilidades que se desarrollan durante la misma, además del campo de trabajo en el que te puedes desempeñar como profesionista.​</a:t>
            </a:r>
          </a:p>
          <a:p>
            <a:pPr algn="just"/>
            <a:endParaRPr lang="es-MX" sz="1800" dirty="0">
              <a:solidFill>
                <a:schemeClr val="bg1"/>
              </a:solidFill>
              <a:cs typeface="Angsana New" panose="02020603050405020304" pitchFamily="18" charset="-34"/>
            </a:endParaRPr>
          </a:p>
          <a:p>
            <a:pPr algn="just"/>
            <a:endParaRPr lang="es-MX" sz="1800" dirty="0">
              <a:solidFill>
                <a:schemeClr val="bg1"/>
              </a:solidFill>
              <a:cs typeface="Angsana New" panose="02020603050405020304" pitchFamily="18" charset="-34"/>
            </a:endParaRPr>
          </a:p>
          <a:p>
            <a:pPr algn="just"/>
            <a:r>
              <a:rPr lang="es-MX" sz="1800" dirty="0">
                <a:solidFill>
                  <a:schemeClr val="bg1"/>
                </a:solidFill>
                <a:cs typeface="Angsana New" panose="02020603050405020304" pitchFamily="18" charset="-34"/>
              </a:rPr>
              <a:t>Algunas licenciaturas tienen prerrequisitos,  son de ingreso indirecto o se imparten en sedes foráneas de la UNAM, por lo que deberás consultar los requisitos adicionales de ingreso antes de hacer la elección. Además, si estás interesado en profundizar en los contenidos de alguna licenciatura y conocer  su plan de estudios, te recomendamos  consultar el siguiente enlace:​</a:t>
            </a:r>
          </a:p>
          <a:p>
            <a:pPr algn="just"/>
            <a:endParaRPr lang="es-MX" sz="1800" dirty="0">
              <a:solidFill>
                <a:schemeClr val="bg1"/>
              </a:solidFill>
              <a:cs typeface="Angsana New" panose="02020603050405020304" pitchFamily="18" charset="-34"/>
            </a:endParaRPr>
          </a:p>
          <a:p>
            <a:pPr algn="ctr" defTabSz="914400"/>
            <a:r>
              <a:rPr lang="es-MX" sz="1800" b="1" u="sng" dirty="0">
                <a:solidFill>
                  <a:schemeClr val="accent5">
                    <a:lumMod val="75000"/>
                  </a:schemeClr>
                </a:solidFill>
                <a:cs typeface="Angsana New" panose="02020603050405020304" pitchFamily="18" charset="-34"/>
                <a:hlinkClick r:id="rId3">
                  <a:extLst>
                    <a:ext uri="{A12FA001-AC4F-418D-AE19-62706E023703}">
                      <ahyp:hlinkClr xmlns:ahyp="http://schemas.microsoft.com/office/drawing/2018/hyperlinkcolor" val="tx"/>
                    </a:ext>
                  </a:extLst>
                </a:hlinkClick>
              </a:rPr>
              <a:t>http://oferta.unam.mx/</a:t>
            </a:r>
            <a:endParaRPr lang="es-MX" sz="1800" b="1" u="sng" dirty="0">
              <a:solidFill>
                <a:schemeClr val="accent5">
                  <a:lumMod val="75000"/>
                </a:schemeClr>
              </a:solidFill>
              <a:cs typeface="Angsana New" panose="02020603050405020304" pitchFamily="18" charset="-34"/>
            </a:endParaRPr>
          </a:p>
          <a:p>
            <a:pPr algn="just"/>
            <a:endParaRPr lang="es-MX" sz="1800" dirty="0">
              <a:solidFill>
                <a:schemeClr val="bg1"/>
              </a:solidFill>
              <a:cs typeface="Angsana New" panose="02020603050405020304" pitchFamily="18" charset="-34"/>
            </a:endParaRPr>
          </a:p>
          <a:p>
            <a:pPr algn="just"/>
            <a:r>
              <a:rPr lang="es-MX" sz="1800" dirty="0">
                <a:solidFill>
                  <a:schemeClr val="bg1"/>
                </a:solidFill>
                <a:cs typeface="Angsana New" panose="02020603050405020304" pitchFamily="18" charset="-34"/>
              </a:rPr>
              <a:t>También puedes acudir al Departamento de Psicopedagogía del plantel a solicitar la orientación correspondiente.​</a:t>
            </a:r>
          </a:p>
        </p:txBody>
      </p:sp>
    </p:spTree>
    <p:extLst>
      <p:ext uri="{BB962C8B-B14F-4D97-AF65-F5344CB8AC3E}">
        <p14:creationId xmlns:p14="http://schemas.microsoft.com/office/powerpoint/2010/main" val="3601753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B9208A-09CC-458C-B075-85C1219E4BA4}"/>
              </a:ext>
            </a:extLst>
          </p:cNvPr>
          <p:cNvPicPr>
            <a:picLocks noChangeAspect="1"/>
          </p:cNvPicPr>
          <p:nvPr/>
        </p:nvPicPr>
        <p:blipFill rotWithShape="1">
          <a:blip r:embed="rId2">
            <a:alphaModFix amt="70000"/>
          </a:blip>
          <a:srcRect l="41730" t="34241" r="12196" b="21633"/>
          <a:stretch/>
        </p:blipFill>
        <p:spPr>
          <a:xfrm>
            <a:off x="-38663" y="1"/>
            <a:ext cx="12229076" cy="6938744"/>
          </a:xfrm>
          <a:prstGeom prst="rect">
            <a:avLst/>
          </a:prstGeom>
        </p:spPr>
      </p:pic>
      <p:sp>
        <p:nvSpPr>
          <p:cNvPr id="2" name="Título 1">
            <a:extLst>
              <a:ext uri="{FF2B5EF4-FFF2-40B4-BE49-F238E27FC236}">
                <a16:creationId xmlns:a16="http://schemas.microsoft.com/office/drawing/2014/main" id="{A9ACAF09-977A-468A-9C4D-94F2488E1F5C}"/>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Lengua y literaturas hispánicas</a:t>
            </a:r>
          </a:p>
        </p:txBody>
      </p:sp>
      <p:sp>
        <p:nvSpPr>
          <p:cNvPr id="4" name="CuadroTexto 3">
            <a:extLst>
              <a:ext uri="{FF2B5EF4-FFF2-40B4-BE49-F238E27FC236}">
                <a16:creationId xmlns:a16="http://schemas.microsoft.com/office/drawing/2014/main" id="{9C30DDF2-2BEF-4FD3-9F91-C8C9A1331AD9}"/>
              </a:ext>
            </a:extLst>
          </p:cNvPr>
          <p:cNvSpPr txBox="1"/>
          <p:nvPr/>
        </p:nvSpPr>
        <p:spPr>
          <a:xfrm>
            <a:off x="225340" y="1487163"/>
            <a:ext cx="4632961" cy="1600438"/>
          </a:xfrm>
          <a:prstGeom prst="rect">
            <a:avLst/>
          </a:prstGeom>
          <a:noFill/>
        </p:spPr>
        <p:txBody>
          <a:bodyPr wrap="square" rtlCol="0">
            <a:spAutoFit/>
          </a:bodyPr>
          <a:lstStyle/>
          <a:p>
            <a:r>
              <a:rPr lang="es-MX" sz="1400" b="1" spc="300" dirty="0">
                <a:solidFill>
                  <a:schemeClr val="accent4">
                    <a:lumMod val="50000"/>
                  </a:schemeClr>
                </a:solidFill>
              </a:rPr>
              <a:t>¿Qué es?</a:t>
            </a:r>
            <a:br>
              <a:rPr lang="es-MX" sz="1400" dirty="0"/>
            </a:br>
            <a:endParaRPr lang="es-MX" sz="1400" dirty="0"/>
          </a:p>
          <a:p>
            <a:pPr algn="just"/>
            <a:r>
              <a:rPr lang="es-MX" sz="1400" dirty="0"/>
              <a:t>Es el experto/a en estudiar la estructura, el desarrollo histórico y la reproducción social de la lengua española. Además, analiza e interpreta, desde diversas perspectivas teóricas y literarias, la evolución de las literaturas hispánicas (mexicana, española e iberoamericana).</a:t>
            </a:r>
          </a:p>
        </p:txBody>
      </p:sp>
      <p:sp>
        <p:nvSpPr>
          <p:cNvPr id="5" name="CuadroTexto 4">
            <a:extLst>
              <a:ext uri="{FF2B5EF4-FFF2-40B4-BE49-F238E27FC236}">
                <a16:creationId xmlns:a16="http://schemas.microsoft.com/office/drawing/2014/main" id="{E18814F4-810E-4D54-A842-41FB8ADF4C25}"/>
              </a:ext>
            </a:extLst>
          </p:cNvPr>
          <p:cNvSpPr txBox="1"/>
          <p:nvPr/>
        </p:nvSpPr>
        <p:spPr>
          <a:xfrm>
            <a:off x="5122304" y="1417966"/>
            <a:ext cx="6517518" cy="1923604"/>
          </a:xfrm>
          <a:prstGeom prst="rect">
            <a:avLst/>
          </a:prstGeom>
          <a:noFill/>
        </p:spPr>
        <p:txBody>
          <a:bodyPr wrap="square" rtlCol="0">
            <a:spAutoFit/>
          </a:bodyPr>
          <a:lstStyle/>
          <a:p>
            <a:pPr algn="just"/>
            <a:r>
              <a:rPr lang="es-MX" sz="1400" b="1" spc="300" dirty="0">
                <a:solidFill>
                  <a:schemeClr val="accent4">
                    <a:lumMod val="50000"/>
                  </a:schemeClr>
                </a:solidFill>
              </a:rPr>
              <a:t>¿Qué hace?</a:t>
            </a:r>
          </a:p>
          <a:p>
            <a:pPr algn="just"/>
            <a:br>
              <a:rPr lang="es-MX" b="1" spc="300" dirty="0">
                <a:effectLst>
                  <a:outerShdw blurRad="38100" dist="38100" dir="2700000" algn="tl">
                    <a:srgbClr val="000000">
                      <a:alpha val="43137"/>
                    </a:srgbClr>
                  </a:outerShdw>
                </a:effectLst>
              </a:rPr>
            </a:br>
            <a:r>
              <a:rPr lang="es-MX" sz="1400" dirty="0"/>
              <a:t>Los campos de acción profesional más importantes de este/a profesionista son: la docencia, la investigación y la difusión de la cultura. Participa también en el proceso editorial, como corrector de estilo, en creación literaria y asesoría editorial. Presta asesoría en agencias de publicidad o medios de comunicación, colaborando también en la adaptación de textos. Elabora diccionarios y lexicones requeridos en diversas áreas y puede desarrollarse como perito o crítico literario.</a:t>
            </a:r>
          </a:p>
        </p:txBody>
      </p:sp>
      <p:sp>
        <p:nvSpPr>
          <p:cNvPr id="6" name="CuadroTexto 5">
            <a:extLst>
              <a:ext uri="{FF2B5EF4-FFF2-40B4-BE49-F238E27FC236}">
                <a16:creationId xmlns:a16="http://schemas.microsoft.com/office/drawing/2014/main" id="{CEA9265D-6650-4D02-90D7-E63195409CFE}"/>
              </a:ext>
            </a:extLst>
          </p:cNvPr>
          <p:cNvSpPr txBox="1"/>
          <p:nvPr/>
        </p:nvSpPr>
        <p:spPr>
          <a:xfrm>
            <a:off x="225340" y="3702112"/>
            <a:ext cx="4155844" cy="1923604"/>
          </a:xfrm>
          <a:prstGeom prst="rect">
            <a:avLst/>
          </a:prstGeom>
          <a:noFill/>
        </p:spPr>
        <p:txBody>
          <a:bodyPr wrap="square" rtlCol="0">
            <a:spAutoFit/>
          </a:bodyPr>
          <a:lstStyle/>
          <a:p>
            <a:r>
              <a:rPr lang="es-MX" sz="1400" b="1" spc="300" dirty="0">
                <a:solidFill>
                  <a:schemeClr val="accent4">
                    <a:lumMod val="50000"/>
                  </a:schemeClr>
                </a:solidFill>
              </a:rPr>
              <a:t>¿​Dónde es su campo de trabajo?</a:t>
            </a:r>
            <a:br>
              <a:rPr lang="es-MX" dirty="0"/>
            </a:br>
            <a:endParaRPr lang="es-MX" dirty="0"/>
          </a:p>
          <a:p>
            <a:pPr algn="just"/>
            <a:r>
              <a:rPr lang="es-MX" sz="1400" dirty="0"/>
              <a:t>La docencia e investigación la ejerce en instituciones educativas de diversos niveles. Sus actividades en la difusión de la cultura puede desarrollarlas en medios masivos de comunicación e instancias gubernamentales. También trabaja en la industria editorial.</a:t>
            </a:r>
          </a:p>
        </p:txBody>
      </p:sp>
      <p:sp>
        <p:nvSpPr>
          <p:cNvPr id="7" name="CuadroTexto 6">
            <a:extLst>
              <a:ext uri="{FF2B5EF4-FFF2-40B4-BE49-F238E27FC236}">
                <a16:creationId xmlns:a16="http://schemas.microsoft.com/office/drawing/2014/main" id="{0AC1E41C-8241-439F-AA2C-3A337F3AEB4F}"/>
              </a:ext>
            </a:extLst>
          </p:cNvPr>
          <p:cNvSpPr txBox="1"/>
          <p:nvPr/>
        </p:nvSpPr>
        <p:spPr>
          <a:xfrm>
            <a:off x="5122304" y="3701302"/>
            <a:ext cx="3349165" cy="1061829"/>
          </a:xfrm>
          <a:prstGeom prst="rect">
            <a:avLst/>
          </a:prstGeom>
          <a:noFill/>
        </p:spPr>
        <p:txBody>
          <a:bodyPr wrap="square" rtlCol="0">
            <a:spAutoFit/>
          </a:bodyPr>
          <a:lstStyle/>
          <a:p>
            <a:r>
              <a:rPr lang="es-MX" sz="1400" b="1" spc="300" dirty="0">
                <a:solidFill>
                  <a:schemeClr val="accent4">
                    <a:lumMod val="50000"/>
                  </a:schemeClr>
                </a:solidFill>
              </a:rPr>
              <a:t>¿​Dónde se estudia?</a:t>
            </a:r>
          </a:p>
          <a:p>
            <a:endParaRPr lang="es-MX" dirty="0"/>
          </a:p>
          <a:p>
            <a:r>
              <a:rPr lang="es-MX" sz="1400" dirty="0"/>
              <a:t>Facultad de Filosofía y Letras</a:t>
            </a:r>
          </a:p>
          <a:p>
            <a:r>
              <a:rPr lang="es-MX" sz="1400" dirty="0"/>
              <a:t>Facultad de Estudios Superiores Acatlán</a:t>
            </a:r>
          </a:p>
        </p:txBody>
      </p:sp>
      <p:sp>
        <p:nvSpPr>
          <p:cNvPr id="8" name="Rectángulo 7">
            <a:extLst>
              <a:ext uri="{FF2B5EF4-FFF2-40B4-BE49-F238E27FC236}">
                <a16:creationId xmlns:a16="http://schemas.microsoft.com/office/drawing/2014/main" id="{0BD5C09E-1063-48E7-8553-5EA7D7EE1EF7}"/>
              </a:ext>
            </a:extLst>
          </p:cNvPr>
          <p:cNvSpPr/>
          <p:nvPr/>
        </p:nvSpPr>
        <p:spPr>
          <a:xfrm>
            <a:off x="8471469" y="3705656"/>
            <a:ext cx="3349165" cy="1708160"/>
          </a:xfrm>
          <a:prstGeom prst="rect">
            <a:avLst/>
          </a:prstGeom>
        </p:spPr>
        <p:txBody>
          <a:bodyPr wrap="square">
            <a:spAutoFit/>
          </a:bodyPr>
          <a:lstStyle/>
          <a:p>
            <a:pPr algn="ctr"/>
            <a:r>
              <a:rPr lang="es-MX" b="1" u="sng" spc="300" dirty="0">
                <a:solidFill>
                  <a:schemeClr val="bg2">
                    <a:lumMod val="50000"/>
                  </a:schemeClr>
                </a:solidFill>
              </a:rPr>
              <a:t>IMPORTANTE</a:t>
            </a:r>
          </a:p>
          <a:p>
            <a:endParaRPr lang="es-MX" dirty="0">
              <a:solidFill>
                <a:schemeClr val="bg2">
                  <a:lumMod val="50000"/>
                </a:schemeClr>
              </a:solidFill>
            </a:endParaRPr>
          </a:p>
          <a:p>
            <a:pPr marL="285750" indent="-285750" algn="ctr">
              <a:buFont typeface="Calibri" panose="020F0502020204030204" pitchFamily="34" charset="0"/>
              <a:buChar char="→"/>
            </a:pPr>
            <a:r>
              <a:rPr lang="es-MX" dirty="0">
                <a:solidFill>
                  <a:schemeClr val="bg2">
                    <a:lumMod val="50000"/>
                  </a:schemeClr>
                </a:solidFill>
              </a:rPr>
              <a:t>Cuenta también con modalidad a distancia y/o abierta</a:t>
            </a:r>
          </a:p>
        </p:txBody>
      </p:sp>
      <p:grpSp>
        <p:nvGrpSpPr>
          <p:cNvPr id="9" name="Grupo 8">
            <a:extLst>
              <a:ext uri="{FF2B5EF4-FFF2-40B4-BE49-F238E27FC236}">
                <a16:creationId xmlns:a16="http://schemas.microsoft.com/office/drawing/2014/main" id="{D1DAD78B-F799-479B-97B9-C4D3EFD91483}"/>
              </a:ext>
            </a:extLst>
          </p:cNvPr>
          <p:cNvGrpSpPr/>
          <p:nvPr/>
        </p:nvGrpSpPr>
        <p:grpSpPr>
          <a:xfrm>
            <a:off x="5469722" y="5112242"/>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63A8B481-5FA9-4818-94A3-EBF735CB32A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ED1BE9D0-C9D4-4217-96F7-82A6A6DAD9F3}"/>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5">
                      <a:lumMod val="20000"/>
                      <a:lumOff val="8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587954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D07E803-2C57-4F05-A63E-F54E07E9C80B}"/>
              </a:ext>
            </a:extLst>
          </p:cNvPr>
          <p:cNvPicPr>
            <a:picLocks noChangeAspect="1"/>
          </p:cNvPicPr>
          <p:nvPr/>
        </p:nvPicPr>
        <p:blipFill rotWithShape="1">
          <a:blip r:embed="rId2">
            <a:alphaModFix amt="70000"/>
          </a:blip>
          <a:srcRect l="42321" t="33190" r="11604" b="20582"/>
          <a:stretch/>
        </p:blipFill>
        <p:spPr>
          <a:xfrm>
            <a:off x="-1" y="-17055"/>
            <a:ext cx="12190413" cy="6876643"/>
          </a:xfrm>
          <a:prstGeom prst="rect">
            <a:avLst/>
          </a:prstGeom>
        </p:spPr>
      </p:pic>
      <p:sp>
        <p:nvSpPr>
          <p:cNvPr id="2" name="Título 1">
            <a:extLst>
              <a:ext uri="{FF2B5EF4-FFF2-40B4-BE49-F238E27FC236}">
                <a16:creationId xmlns:a16="http://schemas.microsoft.com/office/drawing/2014/main" id="{71A767E1-9804-4683-97F8-FB76279943C9}"/>
              </a:ext>
            </a:extLst>
          </p:cNvPr>
          <p:cNvSpPr>
            <a:spLocks noGrp="1"/>
          </p:cNvSpPr>
          <p:nvPr>
            <p:ph type="title"/>
          </p:nvPr>
        </p:nvSpPr>
        <p:spPr/>
        <p:txBody>
          <a:bodyPr>
            <a:normAutofit fontScale="90000"/>
          </a:bodyPr>
          <a:lstStyle/>
          <a:p>
            <a:r>
              <a:rPr lang="es-MX" sz="6000" i="1" dirty="0">
                <a:latin typeface="Book Antiqua" panose="02040602050305030304" pitchFamily="18" charset="0"/>
                <a:cs typeface="Aharoni" panose="02010803020104030203" pitchFamily="2" charset="-79"/>
              </a:rPr>
              <a:t>Lengua y literaturas modernas</a:t>
            </a:r>
            <a:br>
              <a:rPr lang="es-MX" sz="6000" i="1" dirty="0">
                <a:latin typeface="Book Antiqua" panose="02040602050305030304" pitchFamily="18" charset="0"/>
                <a:cs typeface="Aharoni" panose="02010803020104030203" pitchFamily="2" charset="-79"/>
              </a:rPr>
            </a:br>
            <a:br>
              <a:rPr lang="pt-BR" sz="2200" i="1" dirty="0">
                <a:latin typeface="Book Antiqua" panose="02040602050305030304" pitchFamily="18" charset="0"/>
                <a:cs typeface="Aharoni" panose="02010803020104030203" pitchFamily="2" charset="-79"/>
              </a:rPr>
            </a:br>
            <a:r>
              <a:rPr lang="pt-BR" sz="2200" i="1" dirty="0">
                <a:latin typeface="Book Antiqua" panose="02040602050305030304" pitchFamily="18" charset="0"/>
                <a:cs typeface="Aharoni" panose="02010803020104030203" pitchFamily="2" charset="-79"/>
              </a:rPr>
              <a:t>(ALEMANAS, FRANCESAS, INGLESAS, ITALIANAS, PORTUGUESAS)</a:t>
            </a:r>
            <a:endParaRPr lang="es-MX" sz="2200" i="1" dirty="0">
              <a:latin typeface="Book Antiqua" panose="02040602050305030304" pitchFamily="18" charset="0"/>
              <a:cs typeface="Aharoni" panose="02010803020104030203" pitchFamily="2" charset="-79"/>
            </a:endParaRPr>
          </a:p>
        </p:txBody>
      </p:sp>
      <p:grpSp>
        <p:nvGrpSpPr>
          <p:cNvPr id="4" name="Grupo 3">
            <a:extLst>
              <a:ext uri="{FF2B5EF4-FFF2-40B4-BE49-F238E27FC236}">
                <a16:creationId xmlns:a16="http://schemas.microsoft.com/office/drawing/2014/main" id="{FA825823-0841-4B9E-A51C-2E36EB38A237}"/>
              </a:ext>
            </a:extLst>
          </p:cNvPr>
          <p:cNvGrpSpPr/>
          <p:nvPr/>
        </p:nvGrpSpPr>
        <p:grpSpPr>
          <a:xfrm>
            <a:off x="10094842" y="5399081"/>
            <a:ext cx="1913208" cy="1434564"/>
            <a:chOff x="356315" y="5173119"/>
            <a:chExt cx="1944869" cy="1391447"/>
          </a:xfrm>
        </p:grpSpPr>
        <p:pic>
          <p:nvPicPr>
            <p:cNvPr id="5" name="Gráfico 4" descr="Huellas de animal">
              <a:hlinkClick r:id="rId3" action="ppaction://hlinksldjump"/>
              <a:extLst>
                <a:ext uri="{FF2B5EF4-FFF2-40B4-BE49-F238E27FC236}">
                  <a16:creationId xmlns:a16="http://schemas.microsoft.com/office/drawing/2014/main" id="{BF4E7C9E-C8F0-4784-A4C3-0172BB3372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6" name="CuadroTexto 5">
              <a:hlinkClick r:id="rId3" action="ppaction://hlinksldjump"/>
              <a:extLst>
                <a:ext uri="{FF2B5EF4-FFF2-40B4-BE49-F238E27FC236}">
                  <a16:creationId xmlns:a16="http://schemas.microsoft.com/office/drawing/2014/main" id="{AA7A3C29-28BF-46CB-A31D-F665B509E478}"/>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96633"/>
                  </a:solidFill>
                  <a:effectLst>
                    <a:outerShdw blurRad="38100" dist="38100" dir="2700000" algn="tl">
                      <a:srgbClr val="000000">
                        <a:alpha val="43137"/>
                      </a:srgbClr>
                    </a:outerShdw>
                  </a:effectLst>
                </a:rPr>
                <a:t>INICIO</a:t>
              </a:r>
            </a:p>
          </p:txBody>
        </p:sp>
      </p:grpSp>
      <p:sp>
        <p:nvSpPr>
          <p:cNvPr id="7" name="CuadroTexto 6">
            <a:extLst>
              <a:ext uri="{FF2B5EF4-FFF2-40B4-BE49-F238E27FC236}">
                <a16:creationId xmlns:a16="http://schemas.microsoft.com/office/drawing/2014/main" id="{C6EC0AB0-32BF-4995-9BBB-846AFDE98DAA}"/>
              </a:ext>
            </a:extLst>
          </p:cNvPr>
          <p:cNvSpPr txBox="1"/>
          <p:nvPr/>
        </p:nvSpPr>
        <p:spPr>
          <a:xfrm>
            <a:off x="5014066" y="1985125"/>
            <a:ext cx="3817444" cy="1492716"/>
          </a:xfrm>
          <a:prstGeom prst="rect">
            <a:avLst/>
          </a:prstGeom>
          <a:noFill/>
        </p:spPr>
        <p:txBody>
          <a:bodyPr wrap="square" rtlCol="0">
            <a:spAutoFit/>
          </a:bodyPr>
          <a:lstStyle/>
          <a:p>
            <a:pPr algn="just"/>
            <a:r>
              <a:rPr lang="es-MX" sz="1400" b="1" spc="300" dirty="0">
                <a:solidFill>
                  <a:srgbClr val="00B050"/>
                </a:solidFill>
              </a:rPr>
              <a:t>¿Qué hace?</a:t>
            </a:r>
          </a:p>
          <a:p>
            <a:pPr algn="just"/>
            <a:br>
              <a:rPr lang="es-MX" b="1" spc="300" dirty="0">
                <a:effectLst>
                  <a:outerShdw blurRad="38100" dist="38100" dir="2700000" algn="tl">
                    <a:srgbClr val="000000">
                      <a:alpha val="43137"/>
                    </a:srgbClr>
                  </a:outerShdw>
                </a:effectLst>
              </a:rPr>
            </a:br>
            <a:r>
              <a:rPr lang="es-MX" sz="1400" dirty="0"/>
              <a:t>Puede desempeñarse en la literatura, la crítica literaria, la docencia, la investigación, la traducción, la edición y en la difusión de la cultura.</a:t>
            </a:r>
          </a:p>
        </p:txBody>
      </p:sp>
      <p:sp>
        <p:nvSpPr>
          <p:cNvPr id="8" name="CuadroTexto 7">
            <a:extLst>
              <a:ext uri="{FF2B5EF4-FFF2-40B4-BE49-F238E27FC236}">
                <a16:creationId xmlns:a16="http://schemas.microsoft.com/office/drawing/2014/main" id="{E5697AAE-36A8-4299-93F4-D5E598D19E0C}"/>
              </a:ext>
            </a:extLst>
          </p:cNvPr>
          <p:cNvSpPr txBox="1"/>
          <p:nvPr/>
        </p:nvSpPr>
        <p:spPr>
          <a:xfrm>
            <a:off x="499202" y="3664689"/>
            <a:ext cx="10971372" cy="1277273"/>
          </a:xfrm>
          <a:prstGeom prst="rect">
            <a:avLst/>
          </a:prstGeom>
          <a:noFill/>
        </p:spPr>
        <p:txBody>
          <a:bodyPr wrap="square" rtlCol="0">
            <a:spAutoFit/>
          </a:bodyPr>
          <a:lstStyle/>
          <a:p>
            <a:r>
              <a:rPr lang="es-MX" sz="1400" b="1" spc="300" dirty="0">
                <a:solidFill>
                  <a:srgbClr val="00B050"/>
                </a:solidFill>
              </a:rPr>
              <a:t>¿Dónde es su campo de trabajo?</a:t>
            </a:r>
            <a:br>
              <a:rPr lang="es-MX" dirty="0"/>
            </a:br>
            <a:endParaRPr lang="es-MX" dirty="0"/>
          </a:p>
          <a:p>
            <a:pPr algn="just"/>
            <a:r>
              <a:rPr lang="es-MX" sz="1400" dirty="0"/>
              <a:t>La docencia e investigación, puede desarrollarla en instituciones educativas públicas o privadas. También trabaja en organismos nacionales e internacionales que requieran servicios de traducción y redacción de textos en el idioma.  Además, labora en revistas, periódicos, bibliotecas públicas, cine, radio, televisión y editoriales.​</a:t>
            </a:r>
          </a:p>
        </p:txBody>
      </p:sp>
      <p:sp>
        <p:nvSpPr>
          <p:cNvPr id="9" name="CuadroTexto 8">
            <a:extLst>
              <a:ext uri="{FF2B5EF4-FFF2-40B4-BE49-F238E27FC236}">
                <a16:creationId xmlns:a16="http://schemas.microsoft.com/office/drawing/2014/main" id="{705FFC2F-1D94-4C34-BC29-82A2EEBA3A46}"/>
              </a:ext>
            </a:extLst>
          </p:cNvPr>
          <p:cNvSpPr txBox="1"/>
          <p:nvPr/>
        </p:nvSpPr>
        <p:spPr>
          <a:xfrm>
            <a:off x="9232422" y="2025865"/>
            <a:ext cx="2557077" cy="846386"/>
          </a:xfrm>
          <a:prstGeom prst="rect">
            <a:avLst/>
          </a:prstGeom>
          <a:noFill/>
        </p:spPr>
        <p:txBody>
          <a:bodyPr wrap="square" rtlCol="0">
            <a:spAutoFit/>
          </a:bodyPr>
          <a:lstStyle/>
          <a:p>
            <a:r>
              <a:rPr lang="es-MX" sz="1400" b="1" spc="300" dirty="0">
                <a:solidFill>
                  <a:srgbClr val="00B050"/>
                </a:solidFill>
              </a:rPr>
              <a:t>¿Dónde se estudian?</a:t>
            </a:r>
          </a:p>
          <a:p>
            <a:endParaRPr lang="es-MX" dirty="0"/>
          </a:p>
          <a:p>
            <a:r>
              <a:rPr lang="es-MX" sz="1400" dirty="0"/>
              <a:t>Facultad de Filosofía y Letras</a:t>
            </a:r>
          </a:p>
        </p:txBody>
      </p:sp>
      <p:sp>
        <p:nvSpPr>
          <p:cNvPr id="10" name="Rectángulo 9">
            <a:extLst>
              <a:ext uri="{FF2B5EF4-FFF2-40B4-BE49-F238E27FC236}">
                <a16:creationId xmlns:a16="http://schemas.microsoft.com/office/drawing/2014/main" id="{213B09B2-D544-4522-A1E5-7FF08E435AAE}"/>
              </a:ext>
            </a:extLst>
          </p:cNvPr>
          <p:cNvSpPr/>
          <p:nvPr/>
        </p:nvSpPr>
        <p:spPr>
          <a:xfrm>
            <a:off x="297348" y="5213151"/>
            <a:ext cx="5581834" cy="1384995"/>
          </a:xfrm>
          <a:prstGeom prst="rect">
            <a:avLst/>
          </a:prstGeom>
        </p:spPr>
        <p:txBody>
          <a:bodyPr wrap="square">
            <a:spAutoFit/>
          </a:bodyPr>
          <a:lstStyle/>
          <a:p>
            <a:pPr algn="ctr"/>
            <a:r>
              <a:rPr lang="es-MX" b="1" u="sng" spc="300" dirty="0">
                <a:solidFill>
                  <a:schemeClr val="accent6">
                    <a:lumMod val="75000"/>
                  </a:schemeClr>
                </a:solidFill>
              </a:rPr>
              <a:t>IMPORTANTE</a:t>
            </a:r>
          </a:p>
          <a:p>
            <a:pPr algn="just"/>
            <a:endParaRPr lang="es-MX" dirty="0">
              <a:solidFill>
                <a:schemeClr val="accent6">
                  <a:lumMod val="75000"/>
                </a:schemeClr>
              </a:solidFill>
            </a:endParaRPr>
          </a:p>
          <a:p>
            <a:pPr marL="285750" indent="-285750" algn="just">
              <a:buFont typeface="Calibri" panose="020F0502020204030204" pitchFamily="34" charset="0"/>
              <a:buChar char="→"/>
            </a:pPr>
            <a:r>
              <a:rPr lang="es-MX" dirty="0">
                <a:solidFill>
                  <a:schemeClr val="accent6">
                    <a:lumMod val="75000"/>
                  </a:schemeClr>
                </a:solidFill>
              </a:rPr>
              <a:t>Carreras con prerrequisitos</a:t>
            </a:r>
          </a:p>
          <a:p>
            <a:pPr marL="285750" indent="-285750" algn="just">
              <a:buFont typeface="Calibri" panose="020F0502020204030204" pitchFamily="34" charset="0"/>
              <a:buChar char="→"/>
            </a:pPr>
            <a:r>
              <a:rPr lang="es-MX" dirty="0">
                <a:solidFill>
                  <a:schemeClr val="accent6">
                    <a:lumMod val="75000"/>
                  </a:schemeClr>
                </a:solidFill>
              </a:rPr>
              <a:t>Cuentan con modalidad a distancia y/o abierta</a:t>
            </a:r>
          </a:p>
        </p:txBody>
      </p:sp>
      <p:sp>
        <p:nvSpPr>
          <p:cNvPr id="11" name="CuadroTexto 10">
            <a:extLst>
              <a:ext uri="{FF2B5EF4-FFF2-40B4-BE49-F238E27FC236}">
                <a16:creationId xmlns:a16="http://schemas.microsoft.com/office/drawing/2014/main" id="{4D3FF901-BD6C-468C-96D7-724CC07A4017}"/>
              </a:ext>
            </a:extLst>
          </p:cNvPr>
          <p:cNvSpPr txBox="1"/>
          <p:nvPr/>
        </p:nvSpPr>
        <p:spPr>
          <a:xfrm>
            <a:off x="499202" y="1985125"/>
            <a:ext cx="4155844" cy="1600438"/>
          </a:xfrm>
          <a:prstGeom prst="rect">
            <a:avLst/>
          </a:prstGeom>
          <a:noFill/>
        </p:spPr>
        <p:txBody>
          <a:bodyPr wrap="square" rtlCol="0">
            <a:spAutoFit/>
          </a:bodyPr>
          <a:lstStyle/>
          <a:p>
            <a:r>
              <a:rPr lang="es-MX" sz="1400" b="1" spc="300" dirty="0">
                <a:solidFill>
                  <a:srgbClr val="00B050"/>
                </a:solidFill>
              </a:rPr>
              <a:t>¿Qué es?</a:t>
            </a:r>
            <a:br>
              <a:rPr lang="es-MX" sz="1400" dirty="0"/>
            </a:br>
            <a:endParaRPr lang="es-MX" sz="1400" dirty="0"/>
          </a:p>
          <a:p>
            <a:pPr algn="just"/>
            <a:r>
              <a:rPr lang="es-MX" sz="1400" dirty="0"/>
              <a:t>Es el/la profesionista dedicado al estudio y conocimiento de la cultura y las formas de expresión orales y escritas de los países en que se hablan estas lenguas, sobre todo a través de sus creaciones literarias.</a:t>
            </a:r>
          </a:p>
        </p:txBody>
      </p:sp>
    </p:spTree>
    <p:extLst>
      <p:ext uri="{BB962C8B-B14F-4D97-AF65-F5344CB8AC3E}">
        <p14:creationId xmlns:p14="http://schemas.microsoft.com/office/powerpoint/2010/main" val="753884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B4C2817-66FC-4B47-83A4-B1F6A088CE6D}"/>
              </a:ext>
            </a:extLst>
          </p:cNvPr>
          <p:cNvPicPr>
            <a:picLocks noChangeAspect="1"/>
          </p:cNvPicPr>
          <p:nvPr/>
        </p:nvPicPr>
        <p:blipFill rotWithShape="1">
          <a:blip r:embed="rId2"/>
          <a:srcRect l="42321" t="33190" r="11604" b="19531"/>
          <a:stretch/>
        </p:blipFill>
        <p:spPr>
          <a:xfrm>
            <a:off x="-1" y="0"/>
            <a:ext cx="12190413" cy="6859588"/>
          </a:xfrm>
          <a:prstGeom prst="rect">
            <a:avLst/>
          </a:prstGeom>
        </p:spPr>
      </p:pic>
      <p:sp>
        <p:nvSpPr>
          <p:cNvPr id="2" name="Título 1">
            <a:extLst>
              <a:ext uri="{FF2B5EF4-FFF2-40B4-BE49-F238E27FC236}">
                <a16:creationId xmlns:a16="http://schemas.microsoft.com/office/drawing/2014/main" id="{AF5F074F-6595-4F2F-807A-CE4AF80BFD48}"/>
              </a:ext>
            </a:extLst>
          </p:cNvPr>
          <p:cNvSpPr>
            <a:spLocks noGrp="1"/>
          </p:cNvSpPr>
          <p:nvPr>
            <p:ph type="title"/>
          </p:nvPr>
        </p:nvSpPr>
        <p:spPr>
          <a:xfrm>
            <a:off x="6717462" y="850946"/>
            <a:ext cx="5053639" cy="1143265"/>
          </a:xfrm>
        </p:spPr>
        <p:txBody>
          <a:bodyPr>
            <a:normAutofit/>
          </a:bodyPr>
          <a:lstStyle/>
          <a:p>
            <a:r>
              <a:rPr lang="es-MX" sz="6000" i="1" dirty="0">
                <a:latin typeface="Book Antiqua" panose="02040602050305030304" pitchFamily="18" charset="0"/>
                <a:cs typeface="Aharoni" panose="02010803020104030203" pitchFamily="2" charset="-79"/>
              </a:rPr>
              <a:t>Letras clásicas</a:t>
            </a:r>
          </a:p>
        </p:txBody>
      </p:sp>
      <p:sp>
        <p:nvSpPr>
          <p:cNvPr id="5" name="CuadroTexto 4">
            <a:extLst>
              <a:ext uri="{FF2B5EF4-FFF2-40B4-BE49-F238E27FC236}">
                <a16:creationId xmlns:a16="http://schemas.microsoft.com/office/drawing/2014/main" id="{DF4A745B-1B37-46FE-9872-356BA6E446C1}"/>
              </a:ext>
            </a:extLst>
          </p:cNvPr>
          <p:cNvSpPr txBox="1"/>
          <p:nvPr/>
        </p:nvSpPr>
        <p:spPr>
          <a:xfrm>
            <a:off x="157558" y="623431"/>
            <a:ext cx="6513712" cy="1169551"/>
          </a:xfrm>
          <a:prstGeom prst="rect">
            <a:avLst/>
          </a:prstGeom>
          <a:noFill/>
        </p:spPr>
        <p:txBody>
          <a:bodyPr wrap="square" rtlCol="0">
            <a:spAutoFit/>
          </a:bodyPr>
          <a:lstStyle/>
          <a:p>
            <a:r>
              <a:rPr lang="es-MX" sz="1400" b="1" spc="300" dirty="0">
                <a:solidFill>
                  <a:srgbClr val="CC3300"/>
                </a:solidFill>
              </a:rPr>
              <a:t>¿Qué es?</a:t>
            </a:r>
            <a:br>
              <a:rPr lang="es-MX" sz="1400" dirty="0">
                <a:solidFill>
                  <a:srgbClr val="CC3300"/>
                </a:solidFill>
              </a:rPr>
            </a:br>
            <a:endParaRPr lang="es-MX" sz="1400" dirty="0">
              <a:solidFill>
                <a:srgbClr val="CC3300"/>
              </a:solidFill>
            </a:endParaRPr>
          </a:p>
          <a:p>
            <a:pPr algn="just"/>
            <a:r>
              <a:rPr lang="es-MX" sz="1400" dirty="0"/>
              <a:t>Es el/la profesionista que conoce a profundidad las lenguas y las literaturas griega y latina, en su contexto histórico-social, lo que le permite analizar y difundir su influencia en la cultura occidental, en especial, en la mexicana.</a:t>
            </a:r>
          </a:p>
        </p:txBody>
      </p:sp>
      <p:sp>
        <p:nvSpPr>
          <p:cNvPr id="6" name="CuadroTexto 5">
            <a:extLst>
              <a:ext uri="{FF2B5EF4-FFF2-40B4-BE49-F238E27FC236}">
                <a16:creationId xmlns:a16="http://schemas.microsoft.com/office/drawing/2014/main" id="{66BE08A3-C843-47D6-9FF3-CC83BA35B7A0}"/>
              </a:ext>
            </a:extLst>
          </p:cNvPr>
          <p:cNvSpPr txBox="1"/>
          <p:nvPr/>
        </p:nvSpPr>
        <p:spPr>
          <a:xfrm>
            <a:off x="1270670" y="1892965"/>
            <a:ext cx="10081120" cy="1061829"/>
          </a:xfrm>
          <a:prstGeom prst="rect">
            <a:avLst/>
          </a:prstGeom>
          <a:noFill/>
        </p:spPr>
        <p:txBody>
          <a:bodyPr wrap="square" rtlCol="0">
            <a:spAutoFit/>
          </a:bodyPr>
          <a:lstStyle/>
          <a:p>
            <a:pPr algn="just"/>
            <a:r>
              <a:rPr lang="es-MX" sz="1400" b="1" spc="300" dirty="0">
                <a:solidFill>
                  <a:srgbClr val="CC3300"/>
                </a:solidFill>
              </a:rPr>
              <a:t>¿Qué hace?</a:t>
            </a:r>
          </a:p>
          <a:p>
            <a:pPr algn="just"/>
            <a:br>
              <a:rPr lang="es-MX" b="1" spc="300" dirty="0">
                <a:solidFill>
                  <a:srgbClr val="CC3300"/>
                </a:solidFill>
                <a:effectLst>
                  <a:outerShdw blurRad="38100" dist="38100" dir="2700000" algn="tl">
                    <a:srgbClr val="000000">
                      <a:alpha val="43137"/>
                    </a:srgbClr>
                  </a:outerShdw>
                </a:effectLst>
              </a:rPr>
            </a:br>
            <a:r>
              <a:rPr lang="es-MX" sz="1400" dirty="0"/>
              <a:t>El licenciado/a en letras clásicas investiga y difunde la cultura, la lengua, la literatura y la historia grecolatinas. Su actividad profesional puede desarrollarse en la docencia, la investigación, la traducción o el campo editorial.</a:t>
            </a:r>
          </a:p>
        </p:txBody>
      </p:sp>
      <p:sp>
        <p:nvSpPr>
          <p:cNvPr id="7" name="CuadroTexto 6">
            <a:extLst>
              <a:ext uri="{FF2B5EF4-FFF2-40B4-BE49-F238E27FC236}">
                <a16:creationId xmlns:a16="http://schemas.microsoft.com/office/drawing/2014/main" id="{2A5DC95B-E1F3-4F50-9A97-8C469D4D5D0A}"/>
              </a:ext>
            </a:extLst>
          </p:cNvPr>
          <p:cNvSpPr txBox="1"/>
          <p:nvPr/>
        </p:nvSpPr>
        <p:spPr>
          <a:xfrm>
            <a:off x="1630710" y="3122775"/>
            <a:ext cx="9721080" cy="1061829"/>
          </a:xfrm>
          <a:prstGeom prst="rect">
            <a:avLst/>
          </a:prstGeom>
          <a:noFill/>
        </p:spPr>
        <p:txBody>
          <a:bodyPr wrap="square" rtlCol="0">
            <a:spAutoFit/>
          </a:bodyPr>
          <a:lstStyle/>
          <a:p>
            <a:r>
              <a:rPr lang="es-MX" sz="1400" b="1" spc="300" dirty="0">
                <a:solidFill>
                  <a:srgbClr val="CC3300"/>
                </a:solidFill>
              </a:rPr>
              <a:t>¿​Dónde es su campo de trabajo?</a:t>
            </a:r>
            <a:br>
              <a:rPr lang="es-MX" dirty="0">
                <a:solidFill>
                  <a:srgbClr val="CC3300"/>
                </a:solidFill>
              </a:rPr>
            </a:br>
            <a:endParaRPr lang="es-MX" dirty="0">
              <a:solidFill>
                <a:srgbClr val="CC3300"/>
              </a:solidFill>
            </a:endParaRPr>
          </a:p>
          <a:p>
            <a:pPr algn="just"/>
            <a:r>
              <a:rPr lang="es-MX" sz="1400" dirty="0"/>
              <a:t>Ejerce la docencia e investigación en instituciones educativas públicas o privadas. También realiza trabajo de catalogación de textos en bibliotecas, o de redacción, traducción o corrección de estilo en el campo editorial.</a:t>
            </a:r>
          </a:p>
        </p:txBody>
      </p:sp>
      <p:sp>
        <p:nvSpPr>
          <p:cNvPr id="8" name="CuadroTexto 7">
            <a:extLst>
              <a:ext uri="{FF2B5EF4-FFF2-40B4-BE49-F238E27FC236}">
                <a16:creationId xmlns:a16="http://schemas.microsoft.com/office/drawing/2014/main" id="{D8D6407C-90FB-4D84-9CFD-86519DC9C44B}"/>
              </a:ext>
            </a:extLst>
          </p:cNvPr>
          <p:cNvSpPr txBox="1"/>
          <p:nvPr/>
        </p:nvSpPr>
        <p:spPr>
          <a:xfrm>
            <a:off x="3204366" y="4444974"/>
            <a:ext cx="3349165" cy="846386"/>
          </a:xfrm>
          <a:prstGeom prst="rect">
            <a:avLst/>
          </a:prstGeom>
          <a:noFill/>
        </p:spPr>
        <p:txBody>
          <a:bodyPr wrap="square" rtlCol="0">
            <a:spAutoFit/>
          </a:bodyPr>
          <a:lstStyle/>
          <a:p>
            <a:r>
              <a:rPr lang="es-MX" sz="1400" b="1" spc="300" dirty="0">
                <a:solidFill>
                  <a:srgbClr val="CC3300"/>
                </a:solidFill>
              </a:rPr>
              <a:t>¿​Dónde se estudia?</a:t>
            </a:r>
          </a:p>
          <a:p>
            <a:endParaRPr lang="es-MX" dirty="0">
              <a:solidFill>
                <a:srgbClr val="CC3300"/>
              </a:solidFill>
            </a:endParaRPr>
          </a:p>
          <a:p>
            <a:r>
              <a:rPr lang="es-MX" sz="1400" dirty="0"/>
              <a:t>Facultad de Filosofía y Letras</a:t>
            </a:r>
          </a:p>
        </p:txBody>
      </p:sp>
      <p:grpSp>
        <p:nvGrpSpPr>
          <p:cNvPr id="10" name="Grupo 9">
            <a:extLst>
              <a:ext uri="{FF2B5EF4-FFF2-40B4-BE49-F238E27FC236}">
                <a16:creationId xmlns:a16="http://schemas.microsoft.com/office/drawing/2014/main" id="{56BC472F-977B-4FFA-8658-09847022F90A}"/>
              </a:ext>
            </a:extLst>
          </p:cNvPr>
          <p:cNvGrpSpPr/>
          <p:nvPr/>
        </p:nvGrpSpPr>
        <p:grpSpPr>
          <a:xfrm>
            <a:off x="9438582" y="4574078"/>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29D24442-225C-445F-944A-9B2D2072C3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9FC82841-33A3-492E-9499-2568FE6472C4}"/>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C9925B"/>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761031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96F45F2-8522-40C5-9A31-BC18C25EAAC7}"/>
              </a:ext>
            </a:extLst>
          </p:cNvPr>
          <p:cNvPicPr>
            <a:picLocks noChangeAspect="1"/>
          </p:cNvPicPr>
          <p:nvPr/>
        </p:nvPicPr>
        <p:blipFill rotWithShape="1">
          <a:blip r:embed="rId2"/>
          <a:srcRect l="41904" t="33257" r="11481" b="20362"/>
          <a:stretch/>
        </p:blipFill>
        <p:spPr>
          <a:xfrm>
            <a:off x="0" y="0"/>
            <a:ext cx="12192000" cy="6858000"/>
          </a:xfrm>
          <a:prstGeom prst="rect">
            <a:avLst/>
          </a:prstGeom>
        </p:spPr>
      </p:pic>
      <p:sp>
        <p:nvSpPr>
          <p:cNvPr id="2" name="Título 1">
            <a:extLst>
              <a:ext uri="{FF2B5EF4-FFF2-40B4-BE49-F238E27FC236}">
                <a16:creationId xmlns:a16="http://schemas.microsoft.com/office/drawing/2014/main" id="{64CF36FB-A74F-45BE-93F7-E3228C83FDDA}"/>
              </a:ext>
            </a:extLst>
          </p:cNvPr>
          <p:cNvSpPr>
            <a:spLocks noGrp="1"/>
          </p:cNvSpPr>
          <p:nvPr>
            <p:ph type="title"/>
          </p:nvPr>
        </p:nvSpPr>
        <p:spPr>
          <a:xfrm>
            <a:off x="0" y="5732865"/>
            <a:ext cx="6781831" cy="1143265"/>
          </a:xfrm>
        </p:spPr>
        <p:txBody>
          <a:bodyPr>
            <a:normAutofit/>
          </a:bodyPr>
          <a:lstStyle/>
          <a:p>
            <a:r>
              <a:rPr lang="es-MX" sz="6000" i="1" dirty="0">
                <a:latin typeface="Book Antiqua" panose="02040602050305030304" pitchFamily="18" charset="0"/>
                <a:cs typeface="Aharoni" panose="02010803020104030203" pitchFamily="2" charset="-79"/>
              </a:rPr>
              <a:t>Lingüística aplicada</a:t>
            </a:r>
          </a:p>
        </p:txBody>
      </p:sp>
      <p:sp>
        <p:nvSpPr>
          <p:cNvPr id="4" name="CuadroTexto 3">
            <a:extLst>
              <a:ext uri="{FF2B5EF4-FFF2-40B4-BE49-F238E27FC236}">
                <a16:creationId xmlns:a16="http://schemas.microsoft.com/office/drawing/2014/main" id="{38034A82-095B-449E-92A6-2136419BDE0F}"/>
              </a:ext>
            </a:extLst>
          </p:cNvPr>
          <p:cNvSpPr txBox="1"/>
          <p:nvPr/>
        </p:nvSpPr>
        <p:spPr>
          <a:xfrm>
            <a:off x="4295006" y="189434"/>
            <a:ext cx="6721193" cy="1384995"/>
          </a:xfrm>
          <a:prstGeom prst="rect">
            <a:avLst/>
          </a:prstGeom>
          <a:noFill/>
        </p:spPr>
        <p:txBody>
          <a:bodyPr wrap="square" rtlCol="0">
            <a:spAutoFit/>
          </a:bodyPr>
          <a:lstStyle/>
          <a:p>
            <a:r>
              <a:rPr lang="es-MX" sz="1400" b="1" spc="300" dirty="0">
                <a:solidFill>
                  <a:srgbClr val="7030A0"/>
                </a:solidFill>
              </a:rPr>
              <a:t>¿Qué es?</a:t>
            </a:r>
            <a:br>
              <a:rPr lang="es-MX" sz="1400" dirty="0">
                <a:solidFill>
                  <a:srgbClr val="7030A0"/>
                </a:solidFill>
              </a:rPr>
            </a:br>
            <a:endParaRPr lang="es-MX" sz="1400" dirty="0">
              <a:solidFill>
                <a:srgbClr val="7030A0"/>
              </a:solidFill>
            </a:endParaRPr>
          </a:p>
          <a:p>
            <a:pPr algn="just"/>
            <a:r>
              <a:rPr lang="es-MX" sz="1400" dirty="0"/>
              <a:t>Es el/la profesionista indispensable para cubrir las necesidades de las instituciones educativas del país, proporcionándole una base sólida de conocimientos sobre docencia presencial y en línea, diseño de materiales, evaluación de cursos y programas de alemán, francés e inglés, con fines académicos y profesionales.</a:t>
            </a:r>
          </a:p>
        </p:txBody>
      </p:sp>
      <p:sp>
        <p:nvSpPr>
          <p:cNvPr id="5" name="CuadroTexto 4">
            <a:extLst>
              <a:ext uri="{FF2B5EF4-FFF2-40B4-BE49-F238E27FC236}">
                <a16:creationId xmlns:a16="http://schemas.microsoft.com/office/drawing/2014/main" id="{F5654BC1-418D-45DD-BD96-DD86D4EAC923}"/>
              </a:ext>
            </a:extLst>
          </p:cNvPr>
          <p:cNvSpPr txBox="1"/>
          <p:nvPr/>
        </p:nvSpPr>
        <p:spPr>
          <a:xfrm>
            <a:off x="4321625" y="1796907"/>
            <a:ext cx="6721193" cy="1708160"/>
          </a:xfrm>
          <a:prstGeom prst="rect">
            <a:avLst/>
          </a:prstGeom>
          <a:noFill/>
        </p:spPr>
        <p:txBody>
          <a:bodyPr wrap="square" rtlCol="0">
            <a:spAutoFit/>
          </a:bodyPr>
          <a:lstStyle/>
          <a:p>
            <a:pPr algn="just"/>
            <a:r>
              <a:rPr lang="es-MX" sz="1400" b="1" spc="300" dirty="0">
                <a:solidFill>
                  <a:srgbClr val="7030A0"/>
                </a:solidFill>
              </a:rPr>
              <a:t>¿Qué hace?</a:t>
            </a:r>
          </a:p>
          <a:p>
            <a:pPr algn="just"/>
            <a:br>
              <a:rPr lang="es-MX" b="1" spc="300" dirty="0">
                <a:solidFill>
                  <a:srgbClr val="7030A0"/>
                </a:solidFill>
                <a:effectLst>
                  <a:outerShdw blurRad="38100" dist="38100" dir="2700000" algn="tl">
                    <a:srgbClr val="000000">
                      <a:alpha val="43137"/>
                    </a:srgbClr>
                  </a:outerShdw>
                </a:effectLst>
              </a:rPr>
            </a:br>
            <a:r>
              <a:rPr lang="es-MX" sz="1400" dirty="0"/>
              <a:t>Brinda las nociones teóricas y metodológicas apropiadas para la enseñanza de lenguas en ámbitos académicos y profesionales, dotándolo de una visión integral del funcionamiento, la didáctica y el conocimiento de la cultura de la que será su lengua objeto de estudio, permitiéndole así identificar y analizar problemáticas relacionadas con el aprendizaje de lenguas, planear estrategias y conducir los procesos necesarios para resolverlas.</a:t>
            </a:r>
          </a:p>
        </p:txBody>
      </p:sp>
      <p:sp>
        <p:nvSpPr>
          <p:cNvPr id="6" name="CuadroTexto 5">
            <a:extLst>
              <a:ext uri="{FF2B5EF4-FFF2-40B4-BE49-F238E27FC236}">
                <a16:creationId xmlns:a16="http://schemas.microsoft.com/office/drawing/2014/main" id="{99403A22-35B7-4013-9CE5-13FA84913D56}"/>
              </a:ext>
            </a:extLst>
          </p:cNvPr>
          <p:cNvSpPr txBox="1"/>
          <p:nvPr/>
        </p:nvSpPr>
        <p:spPr>
          <a:xfrm>
            <a:off x="4291174" y="3727545"/>
            <a:ext cx="6751644" cy="1492716"/>
          </a:xfrm>
          <a:prstGeom prst="rect">
            <a:avLst/>
          </a:prstGeom>
          <a:noFill/>
        </p:spPr>
        <p:txBody>
          <a:bodyPr wrap="square" rtlCol="0">
            <a:spAutoFit/>
          </a:bodyPr>
          <a:lstStyle/>
          <a:p>
            <a:r>
              <a:rPr lang="es-MX" sz="1400" b="1" spc="300" dirty="0">
                <a:solidFill>
                  <a:srgbClr val="7030A0"/>
                </a:solidFill>
              </a:rPr>
              <a:t>¿​Dónde es su campo de trabajo?</a:t>
            </a:r>
            <a:br>
              <a:rPr lang="es-MX" dirty="0">
                <a:solidFill>
                  <a:srgbClr val="7030A0"/>
                </a:solidFill>
              </a:rPr>
            </a:br>
            <a:endParaRPr lang="es-MX" dirty="0">
              <a:solidFill>
                <a:srgbClr val="7030A0"/>
              </a:solidFill>
            </a:endParaRPr>
          </a:p>
          <a:p>
            <a:pPr algn="just"/>
            <a:r>
              <a:rPr lang="es-MX" sz="1400" dirty="0"/>
              <a:t>Esencialmente en el ámbito educativo, como: Docente de lenguas en ámbitos académicos y profesionales en instituciones públicas y privadas de educación media y superior, y en empresas, en modalidades presencial, mixta y en línea, y en centros de enseñanza de lenguas o empresas privadas.</a:t>
            </a:r>
          </a:p>
        </p:txBody>
      </p:sp>
      <p:sp>
        <p:nvSpPr>
          <p:cNvPr id="7" name="CuadroTexto 6">
            <a:extLst>
              <a:ext uri="{FF2B5EF4-FFF2-40B4-BE49-F238E27FC236}">
                <a16:creationId xmlns:a16="http://schemas.microsoft.com/office/drawing/2014/main" id="{8DDBC021-ACF1-4C6A-95EA-A8C2D36E1F57}"/>
              </a:ext>
            </a:extLst>
          </p:cNvPr>
          <p:cNvSpPr txBox="1"/>
          <p:nvPr/>
        </p:nvSpPr>
        <p:spPr>
          <a:xfrm>
            <a:off x="6997163" y="5442739"/>
            <a:ext cx="2986475" cy="1061829"/>
          </a:xfrm>
          <a:prstGeom prst="rect">
            <a:avLst/>
          </a:prstGeom>
          <a:noFill/>
        </p:spPr>
        <p:txBody>
          <a:bodyPr wrap="square" rtlCol="0">
            <a:spAutoFit/>
          </a:bodyPr>
          <a:lstStyle/>
          <a:p>
            <a:r>
              <a:rPr lang="es-MX" sz="1400" b="1" spc="300" dirty="0">
                <a:solidFill>
                  <a:srgbClr val="7030A0"/>
                </a:solidFill>
              </a:rPr>
              <a:t>¿​Dónde se estudia?</a:t>
            </a:r>
          </a:p>
          <a:p>
            <a:endParaRPr lang="es-MX" dirty="0">
              <a:solidFill>
                <a:srgbClr val="7030A0"/>
              </a:solidFill>
            </a:endParaRPr>
          </a:p>
          <a:p>
            <a:r>
              <a:rPr lang="es-MX" sz="1400" dirty="0"/>
              <a:t>Escuela Nacional de Lenguas, </a:t>
            </a:r>
            <a:r>
              <a:rPr lang="es-MX" sz="1400" dirty="0" err="1"/>
              <a:t>Lingüistica</a:t>
            </a:r>
            <a:r>
              <a:rPr lang="es-MX" sz="1400" dirty="0"/>
              <a:t> y Traducción</a:t>
            </a:r>
          </a:p>
        </p:txBody>
      </p:sp>
      <p:sp>
        <p:nvSpPr>
          <p:cNvPr id="8" name="Rectángulo 7">
            <a:extLst>
              <a:ext uri="{FF2B5EF4-FFF2-40B4-BE49-F238E27FC236}">
                <a16:creationId xmlns:a16="http://schemas.microsoft.com/office/drawing/2014/main" id="{B903FCC1-6E10-4A0D-BA11-19A08574D415}"/>
              </a:ext>
            </a:extLst>
          </p:cNvPr>
          <p:cNvSpPr/>
          <p:nvPr/>
        </p:nvSpPr>
        <p:spPr>
          <a:xfrm>
            <a:off x="-440664" y="4380910"/>
            <a:ext cx="4264555" cy="1061829"/>
          </a:xfrm>
          <a:prstGeom prst="rect">
            <a:avLst/>
          </a:prstGeom>
        </p:spPr>
        <p:txBody>
          <a:bodyPr wrap="square">
            <a:spAutoFit/>
          </a:bodyPr>
          <a:lstStyle/>
          <a:p>
            <a:pPr algn="ctr"/>
            <a:r>
              <a:rPr lang="es-MX" b="1" u="sng" spc="300" dirty="0">
                <a:solidFill>
                  <a:srgbClr val="993366"/>
                </a:solidFill>
              </a:rPr>
              <a:t>IMPORTANTE</a:t>
            </a:r>
          </a:p>
          <a:p>
            <a:endParaRPr lang="es-MX" dirty="0">
              <a:solidFill>
                <a:srgbClr val="993366"/>
              </a:solidFill>
            </a:endParaRPr>
          </a:p>
          <a:p>
            <a:pPr marL="285750" indent="-285750" algn="ctr">
              <a:buFont typeface="Calibri" panose="020F0502020204030204" pitchFamily="34" charset="0"/>
              <a:buChar char="→"/>
            </a:pPr>
            <a:r>
              <a:rPr lang="es-MX" dirty="0">
                <a:solidFill>
                  <a:srgbClr val="993366"/>
                </a:solidFill>
              </a:rPr>
              <a:t>Carrera con prerrequisitos</a:t>
            </a:r>
          </a:p>
        </p:txBody>
      </p:sp>
      <p:grpSp>
        <p:nvGrpSpPr>
          <p:cNvPr id="9" name="Grupo 8">
            <a:extLst>
              <a:ext uri="{FF2B5EF4-FFF2-40B4-BE49-F238E27FC236}">
                <a16:creationId xmlns:a16="http://schemas.microsoft.com/office/drawing/2014/main" id="{5D6EBFD8-49ED-4039-B0C8-F63D0BFFDEC8}"/>
              </a:ext>
            </a:extLst>
          </p:cNvPr>
          <p:cNvGrpSpPr/>
          <p:nvPr/>
        </p:nvGrpSpPr>
        <p:grpSpPr>
          <a:xfrm>
            <a:off x="10305364" y="5256371"/>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58CBC698-E11C-41DC-A1D8-0F715F9580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592B15FB-B569-4EDD-A2A1-C1D48D28E346}"/>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5">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168726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244844-ABFC-4BFC-BA15-33A22BCACBB6}"/>
              </a:ext>
            </a:extLst>
          </p:cNvPr>
          <p:cNvPicPr>
            <a:picLocks noChangeAspect="1"/>
          </p:cNvPicPr>
          <p:nvPr/>
        </p:nvPicPr>
        <p:blipFill rotWithShape="1">
          <a:blip r:embed="rId2"/>
          <a:srcRect l="42321" t="32139" r="11604" b="22683"/>
          <a:stretch/>
        </p:blipFill>
        <p:spPr>
          <a:xfrm>
            <a:off x="0" y="0"/>
            <a:ext cx="12190413" cy="6857739"/>
          </a:xfrm>
          <a:prstGeom prst="rect">
            <a:avLst/>
          </a:prstGeom>
        </p:spPr>
      </p:pic>
      <p:sp>
        <p:nvSpPr>
          <p:cNvPr id="2" name="Título 1">
            <a:extLst>
              <a:ext uri="{FF2B5EF4-FFF2-40B4-BE49-F238E27FC236}">
                <a16:creationId xmlns:a16="http://schemas.microsoft.com/office/drawing/2014/main" id="{3061F346-F5A3-445E-80B4-9F3FE3438B71}"/>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Literatura dramática y teatro</a:t>
            </a:r>
          </a:p>
        </p:txBody>
      </p:sp>
      <p:sp>
        <p:nvSpPr>
          <p:cNvPr id="4" name="CuadroTexto 3">
            <a:extLst>
              <a:ext uri="{FF2B5EF4-FFF2-40B4-BE49-F238E27FC236}">
                <a16:creationId xmlns:a16="http://schemas.microsoft.com/office/drawing/2014/main" id="{BCA4D969-81E7-44E6-BC40-D5C03114F66B}"/>
              </a:ext>
            </a:extLst>
          </p:cNvPr>
          <p:cNvSpPr txBox="1"/>
          <p:nvPr/>
        </p:nvSpPr>
        <p:spPr>
          <a:xfrm>
            <a:off x="190553" y="1710975"/>
            <a:ext cx="3744414" cy="1384995"/>
          </a:xfrm>
          <a:prstGeom prst="rect">
            <a:avLst/>
          </a:prstGeom>
          <a:noFill/>
        </p:spPr>
        <p:txBody>
          <a:bodyPr wrap="square" rtlCol="0">
            <a:spAutoFit/>
          </a:bodyPr>
          <a:lstStyle/>
          <a:p>
            <a:r>
              <a:rPr lang="es-MX" sz="1400" b="1" spc="300" dirty="0">
                <a:solidFill>
                  <a:schemeClr val="accent5">
                    <a:lumMod val="75000"/>
                  </a:schemeClr>
                </a:solidFill>
              </a:rPr>
              <a:t>¿Qué es?</a:t>
            </a:r>
            <a:br>
              <a:rPr lang="es-MX" sz="1400" dirty="0">
                <a:solidFill>
                  <a:schemeClr val="accent5">
                    <a:lumMod val="75000"/>
                  </a:schemeClr>
                </a:solidFill>
              </a:rPr>
            </a:br>
            <a:endParaRPr lang="es-MX" sz="1400" dirty="0">
              <a:solidFill>
                <a:schemeClr val="accent5">
                  <a:lumMod val="75000"/>
                </a:schemeClr>
              </a:solidFill>
            </a:endParaRPr>
          </a:p>
          <a:p>
            <a:pPr algn="just"/>
            <a:r>
              <a:rPr lang="es-MX" sz="1400" dirty="0"/>
              <a:t>Es el/la profesionista experto en el arte teatral, quien se puede especializar en la actuación, dirección de escena, dramaturgia, docencia o crítica dramática.</a:t>
            </a:r>
          </a:p>
        </p:txBody>
      </p:sp>
      <p:sp>
        <p:nvSpPr>
          <p:cNvPr id="5" name="CuadroTexto 4">
            <a:extLst>
              <a:ext uri="{FF2B5EF4-FFF2-40B4-BE49-F238E27FC236}">
                <a16:creationId xmlns:a16="http://schemas.microsoft.com/office/drawing/2014/main" id="{4F8BF2E1-286F-4C64-8177-A17921AC2EC8}"/>
              </a:ext>
            </a:extLst>
          </p:cNvPr>
          <p:cNvSpPr txBox="1"/>
          <p:nvPr/>
        </p:nvSpPr>
        <p:spPr>
          <a:xfrm>
            <a:off x="4125520" y="1704784"/>
            <a:ext cx="4429706" cy="1923604"/>
          </a:xfrm>
          <a:prstGeom prst="rect">
            <a:avLst/>
          </a:prstGeom>
          <a:noFill/>
        </p:spPr>
        <p:txBody>
          <a:bodyPr wrap="square" rtlCol="0">
            <a:spAutoFit/>
          </a:bodyPr>
          <a:lstStyle/>
          <a:p>
            <a:pPr algn="just"/>
            <a:r>
              <a:rPr lang="es-MX" sz="1400" b="1" spc="300" dirty="0">
                <a:solidFill>
                  <a:schemeClr val="accent5">
                    <a:lumMod val="75000"/>
                  </a:schemeClr>
                </a:solidFill>
              </a:rPr>
              <a:t>¿Qué hace?</a:t>
            </a:r>
          </a:p>
          <a:p>
            <a:pPr algn="just"/>
            <a:br>
              <a:rPr lang="es-MX" b="1" spc="300" dirty="0">
                <a:solidFill>
                  <a:schemeClr val="accent5">
                    <a:lumMod val="75000"/>
                  </a:schemeClr>
                </a:solidFill>
                <a:effectLst>
                  <a:outerShdw blurRad="38100" dist="38100" dir="2700000" algn="tl">
                    <a:srgbClr val="000000">
                      <a:alpha val="43137"/>
                    </a:srgbClr>
                  </a:outerShdw>
                </a:effectLst>
              </a:rPr>
            </a:br>
            <a:r>
              <a:rPr lang="es-MX" sz="1400" dirty="0"/>
              <a:t>Puede desempeñarse en el ámbito educativo, como docente e investigador. En el ámbito cultural, como administrador y gestor en casas de la cultura, museos o instancias gubernamentales. En el ámbito artístico, como actor, dramaturgo, productor, locutor, crítico o conductor en diferentes medios de comunicación.</a:t>
            </a:r>
          </a:p>
        </p:txBody>
      </p:sp>
      <p:sp>
        <p:nvSpPr>
          <p:cNvPr id="6" name="CuadroTexto 5">
            <a:extLst>
              <a:ext uri="{FF2B5EF4-FFF2-40B4-BE49-F238E27FC236}">
                <a16:creationId xmlns:a16="http://schemas.microsoft.com/office/drawing/2014/main" id="{28557389-215F-44F1-A27B-F17D0C931E68}"/>
              </a:ext>
            </a:extLst>
          </p:cNvPr>
          <p:cNvSpPr txBox="1"/>
          <p:nvPr/>
        </p:nvSpPr>
        <p:spPr>
          <a:xfrm>
            <a:off x="8745025" y="1653689"/>
            <a:ext cx="3263025" cy="3216265"/>
          </a:xfrm>
          <a:prstGeom prst="rect">
            <a:avLst/>
          </a:prstGeom>
          <a:noFill/>
        </p:spPr>
        <p:txBody>
          <a:bodyPr wrap="square" rtlCol="0">
            <a:spAutoFit/>
          </a:bodyPr>
          <a:lstStyle/>
          <a:p>
            <a:r>
              <a:rPr lang="es-MX" sz="1400" b="1" spc="300" dirty="0">
                <a:solidFill>
                  <a:schemeClr val="accent5">
                    <a:lumMod val="75000"/>
                  </a:schemeClr>
                </a:solidFill>
              </a:rPr>
              <a:t>¿​Dónde es su campo de trabajo?</a:t>
            </a:r>
            <a:br>
              <a:rPr lang="es-MX" dirty="0">
                <a:solidFill>
                  <a:schemeClr val="accent5">
                    <a:lumMod val="75000"/>
                  </a:schemeClr>
                </a:solidFill>
              </a:rPr>
            </a:br>
            <a:endParaRPr lang="es-MX" dirty="0">
              <a:solidFill>
                <a:schemeClr val="accent5">
                  <a:lumMod val="75000"/>
                </a:schemeClr>
              </a:solidFill>
            </a:endParaRPr>
          </a:p>
          <a:p>
            <a:pPr algn="just"/>
            <a:r>
              <a:rPr lang="es-MX" sz="1400" dirty="0"/>
              <a:t>Su principal labor la realiza en el teatro, como actor, creador de textos, adaptador, director, etc. Pero también puede incursionar en diferentes medios de comunicación, como cine, televisión, radio y medios impresos. Tiene la posibilidad de trabajar en la difusión de la cultura en museos o casas de la cultura. Además, puede ejercer la docencia e investigación en instituciones educativas públicas o privadas.</a:t>
            </a:r>
          </a:p>
        </p:txBody>
      </p:sp>
      <p:sp>
        <p:nvSpPr>
          <p:cNvPr id="7" name="CuadroTexto 6">
            <a:extLst>
              <a:ext uri="{FF2B5EF4-FFF2-40B4-BE49-F238E27FC236}">
                <a16:creationId xmlns:a16="http://schemas.microsoft.com/office/drawing/2014/main" id="{E0CB679B-7B7B-49D5-9C7F-2F9911E11263}"/>
              </a:ext>
            </a:extLst>
          </p:cNvPr>
          <p:cNvSpPr txBox="1"/>
          <p:nvPr/>
        </p:nvSpPr>
        <p:spPr>
          <a:xfrm>
            <a:off x="192111" y="3379461"/>
            <a:ext cx="3349165" cy="846386"/>
          </a:xfrm>
          <a:prstGeom prst="rect">
            <a:avLst/>
          </a:prstGeom>
          <a:noFill/>
        </p:spPr>
        <p:txBody>
          <a:bodyPr wrap="square" rtlCol="0">
            <a:spAutoFit/>
          </a:bodyPr>
          <a:lstStyle/>
          <a:p>
            <a:r>
              <a:rPr lang="es-MX" sz="1400" b="1" spc="300" dirty="0">
                <a:solidFill>
                  <a:schemeClr val="accent5">
                    <a:lumMod val="75000"/>
                  </a:schemeClr>
                </a:solidFill>
              </a:rPr>
              <a:t>¿​Dónde se estudia?</a:t>
            </a:r>
          </a:p>
          <a:p>
            <a:endParaRPr lang="es-MX" dirty="0">
              <a:solidFill>
                <a:schemeClr val="accent5">
                  <a:lumMod val="75000"/>
                </a:schemeClr>
              </a:solidFill>
            </a:endParaRPr>
          </a:p>
          <a:p>
            <a:r>
              <a:rPr lang="es-MX" sz="1400" dirty="0"/>
              <a:t>Facultad de Filosofía y Letras</a:t>
            </a:r>
          </a:p>
        </p:txBody>
      </p:sp>
      <p:sp>
        <p:nvSpPr>
          <p:cNvPr id="8" name="Rectángulo 7">
            <a:extLst>
              <a:ext uri="{FF2B5EF4-FFF2-40B4-BE49-F238E27FC236}">
                <a16:creationId xmlns:a16="http://schemas.microsoft.com/office/drawing/2014/main" id="{334FFE99-769F-45E4-B335-E6A9B03A5087}"/>
              </a:ext>
            </a:extLst>
          </p:cNvPr>
          <p:cNvSpPr/>
          <p:nvPr/>
        </p:nvSpPr>
        <p:spPr>
          <a:xfrm>
            <a:off x="2415530" y="4786141"/>
            <a:ext cx="4429706" cy="1061829"/>
          </a:xfrm>
          <a:prstGeom prst="rect">
            <a:avLst/>
          </a:prstGeom>
        </p:spPr>
        <p:txBody>
          <a:bodyPr wrap="square">
            <a:spAutoFit/>
          </a:bodyPr>
          <a:lstStyle/>
          <a:p>
            <a:pPr algn="ctr"/>
            <a:r>
              <a:rPr lang="es-MX" b="1" u="sng" spc="300" dirty="0">
                <a:solidFill>
                  <a:schemeClr val="accent3">
                    <a:lumMod val="50000"/>
                  </a:schemeClr>
                </a:solidFill>
              </a:rPr>
              <a:t>IMPORTANTE</a:t>
            </a:r>
          </a:p>
          <a:p>
            <a:endParaRPr lang="es-MX" dirty="0">
              <a:solidFill>
                <a:schemeClr val="accent3">
                  <a:lumMod val="50000"/>
                </a:schemeClr>
              </a:solidFill>
            </a:endParaRPr>
          </a:p>
          <a:p>
            <a:pPr marL="285750" indent="-285750" algn="ctr">
              <a:buFont typeface="Calibri" panose="020F0502020204030204" pitchFamily="34" charset="0"/>
              <a:buChar char="→"/>
            </a:pPr>
            <a:r>
              <a:rPr lang="es-MX" dirty="0">
                <a:solidFill>
                  <a:schemeClr val="accent3">
                    <a:lumMod val="50000"/>
                  </a:schemeClr>
                </a:solidFill>
              </a:rPr>
              <a:t>Carrera de alta demanda</a:t>
            </a:r>
          </a:p>
        </p:txBody>
      </p:sp>
      <p:grpSp>
        <p:nvGrpSpPr>
          <p:cNvPr id="9" name="Grupo 8">
            <a:extLst>
              <a:ext uri="{FF2B5EF4-FFF2-40B4-BE49-F238E27FC236}">
                <a16:creationId xmlns:a16="http://schemas.microsoft.com/office/drawing/2014/main" id="{90A6482A-2117-4746-9009-77FFADCE2B6D}"/>
              </a:ext>
            </a:extLst>
          </p:cNvPr>
          <p:cNvGrpSpPr/>
          <p:nvPr/>
        </p:nvGrpSpPr>
        <p:grpSpPr>
          <a:xfrm>
            <a:off x="6486254" y="4415849"/>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568347DD-1D40-40E1-B0B5-A60A1E7E129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DC0931A9-EA30-4DCB-81DE-14DE2C520094}"/>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C9925B"/>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062930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B82BB7-406F-481C-83BF-492F9A615EFA}"/>
              </a:ext>
            </a:extLst>
          </p:cNvPr>
          <p:cNvPicPr>
            <a:picLocks noChangeAspect="1"/>
          </p:cNvPicPr>
          <p:nvPr/>
        </p:nvPicPr>
        <p:blipFill rotWithShape="1">
          <a:blip r:embed="rId2"/>
          <a:srcRect l="42321" t="34241" r="11604" b="20582"/>
          <a:stretch/>
        </p:blipFill>
        <p:spPr>
          <a:xfrm>
            <a:off x="0" y="0"/>
            <a:ext cx="12190413" cy="6859588"/>
          </a:xfrm>
          <a:prstGeom prst="rect">
            <a:avLst/>
          </a:prstGeom>
        </p:spPr>
      </p:pic>
      <p:sp>
        <p:nvSpPr>
          <p:cNvPr id="2" name="Título 1">
            <a:extLst>
              <a:ext uri="{FF2B5EF4-FFF2-40B4-BE49-F238E27FC236}">
                <a16:creationId xmlns:a16="http://schemas.microsoft.com/office/drawing/2014/main" id="{1A27BB91-2A0C-44F0-BBE7-E770CB883F6B}"/>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Literatura intercultural</a:t>
            </a:r>
          </a:p>
        </p:txBody>
      </p:sp>
      <p:sp>
        <p:nvSpPr>
          <p:cNvPr id="4" name="CuadroTexto 3">
            <a:extLst>
              <a:ext uri="{FF2B5EF4-FFF2-40B4-BE49-F238E27FC236}">
                <a16:creationId xmlns:a16="http://schemas.microsoft.com/office/drawing/2014/main" id="{9596B102-6411-47C3-829F-1E0200BD2CAD}"/>
              </a:ext>
            </a:extLst>
          </p:cNvPr>
          <p:cNvSpPr txBox="1"/>
          <p:nvPr/>
        </p:nvSpPr>
        <p:spPr>
          <a:xfrm>
            <a:off x="478582" y="1417966"/>
            <a:ext cx="11305256" cy="1384995"/>
          </a:xfrm>
          <a:prstGeom prst="rect">
            <a:avLst/>
          </a:prstGeom>
          <a:noFill/>
        </p:spPr>
        <p:txBody>
          <a:bodyPr wrap="square" rtlCol="0">
            <a:spAutoFit/>
          </a:bodyPr>
          <a:lstStyle/>
          <a:p>
            <a:r>
              <a:rPr lang="es-MX" sz="1400" b="1" spc="300" dirty="0">
                <a:solidFill>
                  <a:schemeClr val="accent3">
                    <a:lumMod val="50000"/>
                  </a:schemeClr>
                </a:solidFill>
              </a:rPr>
              <a:t>¿Qué es?</a:t>
            </a:r>
            <a:br>
              <a:rPr lang="es-MX" sz="1400" dirty="0">
                <a:solidFill>
                  <a:schemeClr val="accent3">
                    <a:lumMod val="50000"/>
                  </a:schemeClr>
                </a:solidFill>
              </a:rPr>
            </a:br>
            <a:endParaRPr lang="es-MX" sz="1400" dirty="0">
              <a:solidFill>
                <a:schemeClr val="accent3">
                  <a:lumMod val="50000"/>
                </a:schemeClr>
              </a:solidFill>
            </a:endParaRPr>
          </a:p>
          <a:p>
            <a:pPr algn="just"/>
            <a:r>
              <a:rPr lang="es-MX" sz="1400" dirty="0"/>
              <a:t>Es el/la profesionista que estudia los procesos interculturales que conforman la cultura mexicana, mediante el conocimiento profundo de la literatura, tanto oral como escrita. Se basa en el análisis de las literaturas hispánicas (mexicana, española e iberoamericana), clásica y neolatina (griega y romana), e indígena (en especial náhuatl y purépecha), con una visión humanista, que busca identificar y ofrecer respuestas a problemas socioculturales de México y ayudar a preservar nuestro patrimonio e identidad cultural.</a:t>
            </a:r>
          </a:p>
        </p:txBody>
      </p:sp>
      <p:sp>
        <p:nvSpPr>
          <p:cNvPr id="5" name="CuadroTexto 4">
            <a:extLst>
              <a:ext uri="{FF2B5EF4-FFF2-40B4-BE49-F238E27FC236}">
                <a16:creationId xmlns:a16="http://schemas.microsoft.com/office/drawing/2014/main" id="{984AD4C6-C8E2-46BD-B35F-E9762490086C}"/>
              </a:ext>
            </a:extLst>
          </p:cNvPr>
          <p:cNvSpPr txBox="1"/>
          <p:nvPr/>
        </p:nvSpPr>
        <p:spPr>
          <a:xfrm>
            <a:off x="475948" y="2896623"/>
            <a:ext cx="11305256" cy="1277273"/>
          </a:xfrm>
          <a:prstGeom prst="rect">
            <a:avLst/>
          </a:prstGeom>
          <a:noFill/>
        </p:spPr>
        <p:txBody>
          <a:bodyPr wrap="square" rtlCol="0">
            <a:spAutoFit/>
          </a:bodyPr>
          <a:lstStyle/>
          <a:p>
            <a:pPr algn="just"/>
            <a:r>
              <a:rPr lang="es-MX" sz="1400" b="1" spc="300" dirty="0">
                <a:solidFill>
                  <a:schemeClr val="accent3">
                    <a:lumMod val="50000"/>
                  </a:schemeClr>
                </a:solidFill>
              </a:rPr>
              <a:t>¿Qué hace?</a:t>
            </a:r>
          </a:p>
          <a:p>
            <a:pPr algn="just"/>
            <a:br>
              <a:rPr lang="es-MX" b="1" spc="300" dirty="0">
                <a:solidFill>
                  <a:schemeClr val="accent3">
                    <a:lumMod val="50000"/>
                  </a:schemeClr>
                </a:solidFill>
                <a:effectLst>
                  <a:outerShdw blurRad="38100" dist="38100" dir="2700000" algn="tl">
                    <a:srgbClr val="000000">
                      <a:alpha val="43137"/>
                    </a:srgbClr>
                  </a:outerShdw>
                </a:effectLst>
              </a:rPr>
            </a:br>
            <a:r>
              <a:rPr lang="es-MX" sz="1400" dirty="0"/>
              <a:t>Se ocupa de la investigación y estudio de las tradiciones orales y escritas de nuestro país (algunas en peligro de extinción), con el fin de rescatarlas y entenderlas. En la industria editorial puede realizar elaboración, análisis, traducción y redacción de textos. También se dedica a la crítica literaria; a la difusión de la cultura y a la docencia.</a:t>
            </a:r>
          </a:p>
        </p:txBody>
      </p:sp>
      <p:sp>
        <p:nvSpPr>
          <p:cNvPr id="6" name="CuadroTexto 5">
            <a:extLst>
              <a:ext uri="{FF2B5EF4-FFF2-40B4-BE49-F238E27FC236}">
                <a16:creationId xmlns:a16="http://schemas.microsoft.com/office/drawing/2014/main" id="{ADA2C5D4-3F54-476E-BF88-78D8ABBF4DF8}"/>
              </a:ext>
            </a:extLst>
          </p:cNvPr>
          <p:cNvSpPr txBox="1"/>
          <p:nvPr/>
        </p:nvSpPr>
        <p:spPr>
          <a:xfrm>
            <a:off x="475947" y="4349305"/>
            <a:ext cx="11305255" cy="1061829"/>
          </a:xfrm>
          <a:prstGeom prst="rect">
            <a:avLst/>
          </a:prstGeom>
          <a:noFill/>
        </p:spPr>
        <p:txBody>
          <a:bodyPr wrap="square" rtlCol="0">
            <a:spAutoFit/>
          </a:bodyPr>
          <a:lstStyle/>
          <a:p>
            <a:r>
              <a:rPr lang="es-MX" sz="1400" b="1" spc="300" dirty="0">
                <a:solidFill>
                  <a:schemeClr val="accent3">
                    <a:lumMod val="50000"/>
                  </a:schemeClr>
                </a:solidFill>
              </a:rPr>
              <a:t>¿​Dónde es su campo de trabajo?</a:t>
            </a:r>
            <a:br>
              <a:rPr lang="es-MX" dirty="0">
                <a:solidFill>
                  <a:schemeClr val="accent3">
                    <a:lumMod val="50000"/>
                  </a:schemeClr>
                </a:solidFill>
              </a:rPr>
            </a:br>
            <a:endParaRPr lang="es-MX" dirty="0">
              <a:solidFill>
                <a:schemeClr val="accent3">
                  <a:lumMod val="50000"/>
                </a:schemeClr>
              </a:solidFill>
            </a:endParaRPr>
          </a:p>
          <a:p>
            <a:pPr algn="just"/>
            <a:r>
              <a:rPr lang="es-MX" sz="1400" dirty="0"/>
              <a:t>La docencia e investigación la ejerce en instituciones educativas de diversos niveles. Sus actividades en la difusión de la cultura puede desarrollarlas en medios masivos de comunicación e instancias gubernamentales. También trabaja en la industria editorial.</a:t>
            </a:r>
          </a:p>
        </p:txBody>
      </p:sp>
      <p:sp>
        <p:nvSpPr>
          <p:cNvPr id="7" name="CuadroTexto 6">
            <a:extLst>
              <a:ext uri="{FF2B5EF4-FFF2-40B4-BE49-F238E27FC236}">
                <a16:creationId xmlns:a16="http://schemas.microsoft.com/office/drawing/2014/main" id="{57143158-D763-417D-97A7-14B1F3854788}"/>
              </a:ext>
            </a:extLst>
          </p:cNvPr>
          <p:cNvSpPr txBox="1"/>
          <p:nvPr/>
        </p:nvSpPr>
        <p:spPr>
          <a:xfrm>
            <a:off x="475947" y="5586543"/>
            <a:ext cx="3349165" cy="1061829"/>
          </a:xfrm>
          <a:prstGeom prst="rect">
            <a:avLst/>
          </a:prstGeom>
          <a:noFill/>
        </p:spPr>
        <p:txBody>
          <a:bodyPr wrap="square" rtlCol="0">
            <a:spAutoFit/>
          </a:bodyPr>
          <a:lstStyle/>
          <a:p>
            <a:r>
              <a:rPr lang="es-MX" sz="1400" b="1" spc="300" dirty="0">
                <a:solidFill>
                  <a:schemeClr val="accent3">
                    <a:lumMod val="50000"/>
                  </a:schemeClr>
                </a:solidFill>
              </a:rPr>
              <a:t>¿​Dónde se estudia?</a:t>
            </a:r>
          </a:p>
          <a:p>
            <a:endParaRPr lang="es-MX" dirty="0">
              <a:solidFill>
                <a:schemeClr val="accent3">
                  <a:lumMod val="50000"/>
                </a:schemeClr>
              </a:solidFill>
            </a:endParaRPr>
          </a:p>
          <a:p>
            <a:r>
              <a:rPr lang="es-MX" sz="1400" dirty="0"/>
              <a:t>Escuela Nacional de Estudios Superiores, Unidad Morelia</a:t>
            </a:r>
          </a:p>
        </p:txBody>
      </p:sp>
      <p:sp>
        <p:nvSpPr>
          <p:cNvPr id="8" name="Rectángulo 7">
            <a:extLst>
              <a:ext uri="{FF2B5EF4-FFF2-40B4-BE49-F238E27FC236}">
                <a16:creationId xmlns:a16="http://schemas.microsoft.com/office/drawing/2014/main" id="{B45F8965-56C5-4D5A-A69E-395F6EC210DC}"/>
              </a:ext>
            </a:extLst>
          </p:cNvPr>
          <p:cNvSpPr/>
          <p:nvPr/>
        </p:nvSpPr>
        <p:spPr>
          <a:xfrm>
            <a:off x="4727054" y="5680333"/>
            <a:ext cx="4429706" cy="1061829"/>
          </a:xfrm>
          <a:prstGeom prst="rect">
            <a:avLst/>
          </a:prstGeom>
        </p:spPr>
        <p:txBody>
          <a:bodyPr wrap="square">
            <a:spAutoFit/>
          </a:bodyPr>
          <a:lstStyle/>
          <a:p>
            <a:pPr algn="ctr"/>
            <a:r>
              <a:rPr lang="es-MX" b="1" u="sng" spc="300" dirty="0">
                <a:solidFill>
                  <a:srgbClr val="002060"/>
                </a:solidFill>
              </a:rPr>
              <a:t>IMPORTANTE</a:t>
            </a:r>
          </a:p>
          <a:p>
            <a:endParaRPr lang="es-MX" dirty="0">
              <a:solidFill>
                <a:srgbClr val="002060"/>
              </a:solidFill>
            </a:endParaRPr>
          </a:p>
          <a:p>
            <a:pPr marL="285750" indent="-285750" algn="ctr">
              <a:buFont typeface="Calibri" panose="020F0502020204030204" pitchFamily="34" charset="0"/>
              <a:buChar char="→"/>
            </a:pPr>
            <a:r>
              <a:rPr lang="es-MX" dirty="0">
                <a:solidFill>
                  <a:srgbClr val="002060"/>
                </a:solidFill>
              </a:rPr>
              <a:t>Carrera de alta demanda</a:t>
            </a:r>
          </a:p>
        </p:txBody>
      </p:sp>
      <p:grpSp>
        <p:nvGrpSpPr>
          <p:cNvPr id="9" name="Grupo 8">
            <a:extLst>
              <a:ext uri="{FF2B5EF4-FFF2-40B4-BE49-F238E27FC236}">
                <a16:creationId xmlns:a16="http://schemas.microsoft.com/office/drawing/2014/main" id="{1E068EA8-0819-4351-AA35-BD00E69E7739}"/>
              </a:ext>
            </a:extLst>
          </p:cNvPr>
          <p:cNvGrpSpPr/>
          <p:nvPr/>
        </p:nvGrpSpPr>
        <p:grpSpPr>
          <a:xfrm>
            <a:off x="10094842" y="5399081"/>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907DE820-C626-4BE4-8BC6-D7E138B482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063F7024-7DF1-4FB8-8167-864A524894B3}"/>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6">
                      <a:lumMod val="40000"/>
                      <a:lumOff val="6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332269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88436A2-A3AA-4481-9290-9486E4B59132}"/>
              </a:ext>
            </a:extLst>
          </p:cNvPr>
          <p:cNvPicPr>
            <a:picLocks noChangeAspect="1"/>
          </p:cNvPicPr>
          <p:nvPr/>
        </p:nvPicPr>
        <p:blipFill rotWithShape="1">
          <a:blip r:embed="rId2"/>
          <a:srcRect l="41730" t="33190" r="11605" b="20582"/>
          <a:stretch/>
        </p:blipFill>
        <p:spPr>
          <a:xfrm>
            <a:off x="3408" y="0"/>
            <a:ext cx="12187005" cy="6859588"/>
          </a:xfrm>
          <a:prstGeom prst="rect">
            <a:avLst/>
          </a:prstGeom>
        </p:spPr>
      </p:pic>
      <p:sp>
        <p:nvSpPr>
          <p:cNvPr id="2" name="Título 1">
            <a:extLst>
              <a:ext uri="{FF2B5EF4-FFF2-40B4-BE49-F238E27FC236}">
                <a16:creationId xmlns:a16="http://schemas.microsoft.com/office/drawing/2014/main" id="{FA3385A5-E629-446E-A743-F73893291031}"/>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Música-canto</a:t>
            </a:r>
          </a:p>
        </p:txBody>
      </p:sp>
      <p:sp>
        <p:nvSpPr>
          <p:cNvPr id="5" name="CuadroTexto 4">
            <a:extLst>
              <a:ext uri="{FF2B5EF4-FFF2-40B4-BE49-F238E27FC236}">
                <a16:creationId xmlns:a16="http://schemas.microsoft.com/office/drawing/2014/main" id="{A1990500-6E9C-4430-AA96-CEE792AD8139}"/>
              </a:ext>
            </a:extLst>
          </p:cNvPr>
          <p:cNvSpPr txBox="1"/>
          <p:nvPr/>
        </p:nvSpPr>
        <p:spPr>
          <a:xfrm>
            <a:off x="3178284" y="1433824"/>
            <a:ext cx="3527087" cy="1384995"/>
          </a:xfrm>
          <a:prstGeom prst="rect">
            <a:avLst/>
          </a:prstGeom>
          <a:noFill/>
        </p:spPr>
        <p:txBody>
          <a:bodyPr wrap="square" rtlCol="0">
            <a:spAutoFit/>
          </a:bodyPr>
          <a:lstStyle/>
          <a:p>
            <a:r>
              <a:rPr lang="es-MX" sz="1400" b="1" spc="300" dirty="0">
                <a:solidFill>
                  <a:srgbClr val="215663"/>
                </a:solidFill>
              </a:rPr>
              <a:t>¿Qué es?</a:t>
            </a:r>
            <a:br>
              <a:rPr lang="es-MX" sz="1400" dirty="0">
                <a:solidFill>
                  <a:srgbClr val="215663"/>
                </a:solidFill>
              </a:rPr>
            </a:br>
            <a:endParaRPr lang="es-MX" sz="1400" dirty="0">
              <a:solidFill>
                <a:srgbClr val="215663"/>
              </a:solidFill>
            </a:endParaRPr>
          </a:p>
          <a:p>
            <a:pPr algn="just"/>
            <a:r>
              <a:rPr lang="es-MX" sz="1400" dirty="0"/>
              <a:t>Esta carrera prepara intérpretes de música clásica vocal, provistos de recursos teóricos y prácticos para abordar obras de diferentes períodos y escuelas de composición.</a:t>
            </a:r>
          </a:p>
        </p:txBody>
      </p:sp>
      <p:sp>
        <p:nvSpPr>
          <p:cNvPr id="6" name="CuadroTexto 5">
            <a:extLst>
              <a:ext uri="{FF2B5EF4-FFF2-40B4-BE49-F238E27FC236}">
                <a16:creationId xmlns:a16="http://schemas.microsoft.com/office/drawing/2014/main" id="{E4C8C907-D1E4-4745-8EAD-302FA79D6467}"/>
              </a:ext>
            </a:extLst>
          </p:cNvPr>
          <p:cNvSpPr txBox="1"/>
          <p:nvPr/>
        </p:nvSpPr>
        <p:spPr>
          <a:xfrm>
            <a:off x="6959302" y="1433824"/>
            <a:ext cx="4824536" cy="1923604"/>
          </a:xfrm>
          <a:prstGeom prst="rect">
            <a:avLst/>
          </a:prstGeom>
          <a:noFill/>
        </p:spPr>
        <p:txBody>
          <a:bodyPr wrap="square" rtlCol="0">
            <a:spAutoFit/>
          </a:bodyPr>
          <a:lstStyle/>
          <a:p>
            <a:pPr algn="just"/>
            <a:r>
              <a:rPr lang="es-MX" sz="1400" b="1" spc="300" dirty="0">
                <a:solidFill>
                  <a:srgbClr val="215663"/>
                </a:solidFill>
              </a:rPr>
              <a:t>¿Qué hace?</a:t>
            </a:r>
          </a:p>
          <a:p>
            <a:pPr algn="just"/>
            <a:br>
              <a:rPr lang="es-MX" b="1" spc="300" dirty="0">
                <a:solidFill>
                  <a:srgbClr val="215663"/>
                </a:solidFill>
                <a:effectLst>
                  <a:outerShdw blurRad="38100" dist="38100" dir="2700000" algn="tl">
                    <a:srgbClr val="000000">
                      <a:alpha val="43137"/>
                    </a:srgbClr>
                  </a:outerShdw>
                </a:effectLst>
              </a:rPr>
            </a:br>
            <a:r>
              <a:rPr lang="es-MX" sz="1400" dirty="0"/>
              <a:t>Las actividades principales que realiza son: participar como solista o miembro de un conjunto (grupo de cámara, coro sinfónico o coro de ópera) en conciertos, recitales y grabaciones, así como en actividades afines en teatro, cine, radio y televisión. También puede participar en la  enseñanza, la dirección de coros, la investigación y la crítica musical.</a:t>
            </a:r>
          </a:p>
        </p:txBody>
      </p:sp>
      <p:sp>
        <p:nvSpPr>
          <p:cNvPr id="7" name="CuadroTexto 6">
            <a:extLst>
              <a:ext uri="{FF2B5EF4-FFF2-40B4-BE49-F238E27FC236}">
                <a16:creationId xmlns:a16="http://schemas.microsoft.com/office/drawing/2014/main" id="{E8F28566-8151-4C19-A167-A551DF5FFF9B}"/>
              </a:ext>
            </a:extLst>
          </p:cNvPr>
          <p:cNvSpPr txBox="1"/>
          <p:nvPr/>
        </p:nvSpPr>
        <p:spPr>
          <a:xfrm>
            <a:off x="694606" y="3088625"/>
            <a:ext cx="10734661" cy="1277273"/>
          </a:xfrm>
          <a:prstGeom prst="rect">
            <a:avLst/>
          </a:prstGeom>
          <a:noFill/>
        </p:spPr>
        <p:txBody>
          <a:bodyPr wrap="square" rtlCol="0">
            <a:spAutoFit/>
          </a:bodyPr>
          <a:lstStyle/>
          <a:p>
            <a:r>
              <a:rPr lang="es-MX" sz="1400" b="1" spc="300" dirty="0">
                <a:solidFill>
                  <a:srgbClr val="215663"/>
                </a:solidFill>
              </a:rPr>
              <a:t>¿​Dónde es su campo de trabajo?</a:t>
            </a:r>
            <a:br>
              <a:rPr lang="es-MX" dirty="0">
                <a:solidFill>
                  <a:srgbClr val="215663"/>
                </a:solidFill>
              </a:rPr>
            </a:br>
            <a:endParaRPr lang="es-MX" dirty="0">
              <a:solidFill>
                <a:srgbClr val="215663"/>
              </a:solidFill>
            </a:endParaRPr>
          </a:p>
          <a:p>
            <a:pPr algn="just"/>
            <a:r>
              <a:rPr lang="es-MX" sz="1400" dirty="0"/>
              <a:t>Generalmente se ejerce la carrera de forma independiente, interviniendo en espectáculos musicales y teatrales. También puede participar en servicios religiosos. Puede laborar en el área educativa, en la docencia o en la formación y dirección de grupos corales, preparación de conciertos, etc. Además colabora en la difusión cultural, dirigiendo espectáculos y conciertos.</a:t>
            </a:r>
          </a:p>
        </p:txBody>
      </p:sp>
      <p:sp>
        <p:nvSpPr>
          <p:cNvPr id="8" name="CuadroTexto 7">
            <a:extLst>
              <a:ext uri="{FF2B5EF4-FFF2-40B4-BE49-F238E27FC236}">
                <a16:creationId xmlns:a16="http://schemas.microsoft.com/office/drawing/2014/main" id="{0C74CB93-D766-4FE9-A562-BFE8B4CD09D5}"/>
              </a:ext>
            </a:extLst>
          </p:cNvPr>
          <p:cNvSpPr txBox="1"/>
          <p:nvPr/>
        </p:nvSpPr>
        <p:spPr>
          <a:xfrm>
            <a:off x="694606" y="4663527"/>
            <a:ext cx="3349165" cy="846386"/>
          </a:xfrm>
          <a:prstGeom prst="rect">
            <a:avLst/>
          </a:prstGeom>
          <a:noFill/>
        </p:spPr>
        <p:txBody>
          <a:bodyPr wrap="square" rtlCol="0">
            <a:spAutoFit/>
          </a:bodyPr>
          <a:lstStyle/>
          <a:p>
            <a:r>
              <a:rPr lang="es-MX" sz="1400" b="1" spc="300" dirty="0">
                <a:solidFill>
                  <a:srgbClr val="215663"/>
                </a:solidFill>
              </a:rPr>
              <a:t>¿​Dónde se estudia?</a:t>
            </a:r>
          </a:p>
          <a:p>
            <a:endParaRPr lang="es-MX" dirty="0">
              <a:solidFill>
                <a:srgbClr val="215663"/>
              </a:solidFill>
            </a:endParaRPr>
          </a:p>
          <a:p>
            <a:r>
              <a:rPr lang="es-MX" sz="1400" dirty="0"/>
              <a:t>Facultad de Música</a:t>
            </a:r>
          </a:p>
        </p:txBody>
      </p:sp>
      <p:sp>
        <p:nvSpPr>
          <p:cNvPr id="9" name="Rectángulo 8">
            <a:extLst>
              <a:ext uri="{FF2B5EF4-FFF2-40B4-BE49-F238E27FC236}">
                <a16:creationId xmlns:a16="http://schemas.microsoft.com/office/drawing/2014/main" id="{8C329778-2498-4E0B-9AAC-682537A087A7}"/>
              </a:ext>
            </a:extLst>
          </p:cNvPr>
          <p:cNvSpPr/>
          <p:nvPr/>
        </p:nvSpPr>
        <p:spPr>
          <a:xfrm>
            <a:off x="2601604" y="4663527"/>
            <a:ext cx="4429706" cy="1061829"/>
          </a:xfrm>
          <a:prstGeom prst="rect">
            <a:avLst/>
          </a:prstGeom>
        </p:spPr>
        <p:txBody>
          <a:bodyPr wrap="square">
            <a:spAutoFit/>
          </a:bodyPr>
          <a:lstStyle/>
          <a:p>
            <a:pPr algn="ctr"/>
            <a:r>
              <a:rPr lang="es-MX" b="1" u="sng" spc="300" dirty="0">
                <a:solidFill>
                  <a:srgbClr val="00B0F0"/>
                </a:solidFill>
              </a:rPr>
              <a:t>IMPORTANTE</a:t>
            </a:r>
          </a:p>
          <a:p>
            <a:endParaRPr lang="es-MX" dirty="0">
              <a:solidFill>
                <a:srgbClr val="00B0F0"/>
              </a:solidFill>
            </a:endParaRPr>
          </a:p>
          <a:p>
            <a:pPr marL="285750" indent="-285750" algn="ctr">
              <a:buFont typeface="Calibri" panose="020F0502020204030204" pitchFamily="34" charset="0"/>
              <a:buChar char="→"/>
            </a:pPr>
            <a:r>
              <a:rPr lang="es-MX" dirty="0">
                <a:solidFill>
                  <a:srgbClr val="00B0F0"/>
                </a:solidFill>
              </a:rPr>
              <a:t>Carrera con prerrequisitos</a:t>
            </a:r>
          </a:p>
        </p:txBody>
      </p:sp>
      <p:grpSp>
        <p:nvGrpSpPr>
          <p:cNvPr id="10" name="Grupo 9">
            <a:extLst>
              <a:ext uri="{FF2B5EF4-FFF2-40B4-BE49-F238E27FC236}">
                <a16:creationId xmlns:a16="http://schemas.microsoft.com/office/drawing/2014/main" id="{C79B8ECC-2C8B-4073-A472-7C0D82A264FF}"/>
              </a:ext>
            </a:extLst>
          </p:cNvPr>
          <p:cNvGrpSpPr/>
          <p:nvPr/>
        </p:nvGrpSpPr>
        <p:grpSpPr>
          <a:xfrm>
            <a:off x="7065249" y="4477159"/>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B656CE89-4784-44FD-9356-528284FDEE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1012" y="5173119"/>
              <a:ext cx="1011305" cy="914400"/>
            </a:xfrm>
            <a:prstGeom prst="rect">
              <a:avLst/>
            </a:prstGeom>
          </p:spPr>
        </p:pic>
        <p:sp>
          <p:nvSpPr>
            <p:cNvPr id="12" name="CuadroTexto 11">
              <a:hlinkClick r:id="rId3" action="ppaction://hlinksldjump"/>
              <a:extLst>
                <a:ext uri="{FF2B5EF4-FFF2-40B4-BE49-F238E27FC236}">
                  <a16:creationId xmlns:a16="http://schemas.microsoft.com/office/drawing/2014/main" id="{A6807A88-4696-4C2B-A938-70B336786B9F}"/>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966FF"/>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573238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E4DE1D2-218F-4059-884A-CD61F5F07DBF}"/>
              </a:ext>
            </a:extLst>
          </p:cNvPr>
          <p:cNvPicPr>
            <a:picLocks noChangeAspect="1"/>
          </p:cNvPicPr>
          <p:nvPr/>
        </p:nvPicPr>
        <p:blipFill rotWithShape="1">
          <a:blip r:embed="rId2">
            <a:alphaModFix amt="35000"/>
          </a:blip>
          <a:srcRect l="42321" t="33190" r="11743" b="19531"/>
          <a:stretch/>
        </p:blipFill>
        <p:spPr>
          <a:xfrm>
            <a:off x="-1" y="0"/>
            <a:ext cx="12190414" cy="6859587"/>
          </a:xfrm>
          <a:prstGeom prst="rect">
            <a:avLst/>
          </a:prstGeom>
        </p:spPr>
      </p:pic>
      <p:sp>
        <p:nvSpPr>
          <p:cNvPr id="2" name="Título 1">
            <a:extLst>
              <a:ext uri="{FF2B5EF4-FFF2-40B4-BE49-F238E27FC236}">
                <a16:creationId xmlns:a16="http://schemas.microsoft.com/office/drawing/2014/main" id="{7D5AE3DF-1301-4258-AAE4-0AA127567E28}"/>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Música-composición</a:t>
            </a:r>
          </a:p>
        </p:txBody>
      </p:sp>
      <p:sp>
        <p:nvSpPr>
          <p:cNvPr id="4" name="CuadroTexto 3">
            <a:extLst>
              <a:ext uri="{FF2B5EF4-FFF2-40B4-BE49-F238E27FC236}">
                <a16:creationId xmlns:a16="http://schemas.microsoft.com/office/drawing/2014/main" id="{26B54C1A-3A4D-4A67-8EC7-D5A6B843D3C0}"/>
              </a:ext>
            </a:extLst>
          </p:cNvPr>
          <p:cNvSpPr txBox="1"/>
          <p:nvPr/>
        </p:nvSpPr>
        <p:spPr>
          <a:xfrm>
            <a:off x="670157" y="1285362"/>
            <a:ext cx="9745529" cy="954107"/>
          </a:xfrm>
          <a:prstGeom prst="rect">
            <a:avLst/>
          </a:prstGeom>
          <a:noFill/>
        </p:spPr>
        <p:txBody>
          <a:bodyPr wrap="square" rtlCol="0">
            <a:spAutoFit/>
          </a:bodyPr>
          <a:lstStyle/>
          <a:p>
            <a:r>
              <a:rPr lang="es-MX" sz="1400" b="1" spc="300" dirty="0">
                <a:solidFill>
                  <a:srgbClr val="00B0F0"/>
                </a:solidFill>
              </a:rPr>
              <a:t>¿Qué es?</a:t>
            </a:r>
            <a:br>
              <a:rPr lang="es-MX" sz="1400" dirty="0">
                <a:solidFill>
                  <a:srgbClr val="00B0F0"/>
                </a:solidFill>
              </a:rPr>
            </a:br>
            <a:endParaRPr lang="es-MX" sz="1400" dirty="0">
              <a:solidFill>
                <a:srgbClr val="00B0F0"/>
              </a:solidFill>
            </a:endParaRPr>
          </a:p>
          <a:p>
            <a:pPr algn="just"/>
            <a:r>
              <a:rPr lang="es-MX" sz="1400" dirty="0"/>
              <a:t>Es el/la profesionista con habilidades para la creación musical, capaz de realizar obras originales de alto valor estético, enriqueciendo la cultura nacional y universal.</a:t>
            </a:r>
          </a:p>
        </p:txBody>
      </p:sp>
      <p:sp>
        <p:nvSpPr>
          <p:cNvPr id="5" name="CuadroTexto 4">
            <a:extLst>
              <a:ext uri="{FF2B5EF4-FFF2-40B4-BE49-F238E27FC236}">
                <a16:creationId xmlns:a16="http://schemas.microsoft.com/office/drawing/2014/main" id="{DE567B1F-1961-496B-BF5F-6D70C6124C12}"/>
              </a:ext>
            </a:extLst>
          </p:cNvPr>
          <p:cNvSpPr txBox="1"/>
          <p:nvPr/>
        </p:nvSpPr>
        <p:spPr>
          <a:xfrm>
            <a:off x="674062" y="2292758"/>
            <a:ext cx="9741624" cy="1061829"/>
          </a:xfrm>
          <a:prstGeom prst="rect">
            <a:avLst/>
          </a:prstGeom>
          <a:noFill/>
        </p:spPr>
        <p:txBody>
          <a:bodyPr wrap="square" rtlCol="0">
            <a:spAutoFit/>
          </a:bodyPr>
          <a:lstStyle/>
          <a:p>
            <a:pPr algn="just"/>
            <a:r>
              <a:rPr lang="es-MX" sz="1400" b="1" spc="300" dirty="0">
                <a:solidFill>
                  <a:srgbClr val="00B0F0"/>
                </a:solidFill>
              </a:rPr>
              <a:t>¿Qué hace?</a:t>
            </a:r>
          </a:p>
          <a:p>
            <a:pPr algn="just"/>
            <a:br>
              <a:rPr lang="es-MX" b="1" spc="300" dirty="0">
                <a:solidFill>
                  <a:srgbClr val="00B0F0"/>
                </a:solidFill>
                <a:effectLst>
                  <a:outerShdw blurRad="38100" dist="38100" dir="2700000" algn="tl">
                    <a:srgbClr val="000000">
                      <a:alpha val="43137"/>
                    </a:srgbClr>
                  </a:outerShdw>
                </a:effectLst>
              </a:rPr>
            </a:br>
            <a:r>
              <a:rPr lang="es-MX" sz="1400" dirty="0"/>
              <a:t>Se dedica a la creación musical para instituciones o para teatro, cine, radio, danza, multimedia o televisión. También realiza edición de partituras, arreglos musicales, producción, crítica musical, docencia e investigación en el área.</a:t>
            </a:r>
          </a:p>
        </p:txBody>
      </p:sp>
      <p:sp>
        <p:nvSpPr>
          <p:cNvPr id="6" name="CuadroTexto 5">
            <a:extLst>
              <a:ext uri="{FF2B5EF4-FFF2-40B4-BE49-F238E27FC236}">
                <a16:creationId xmlns:a16="http://schemas.microsoft.com/office/drawing/2014/main" id="{7282F998-B537-4A7E-B96C-192FA231B85C}"/>
              </a:ext>
            </a:extLst>
          </p:cNvPr>
          <p:cNvSpPr txBox="1"/>
          <p:nvPr/>
        </p:nvSpPr>
        <p:spPr>
          <a:xfrm>
            <a:off x="670156" y="3514915"/>
            <a:ext cx="9741623" cy="1277273"/>
          </a:xfrm>
          <a:prstGeom prst="rect">
            <a:avLst/>
          </a:prstGeom>
          <a:noFill/>
        </p:spPr>
        <p:txBody>
          <a:bodyPr wrap="square" rtlCol="0">
            <a:spAutoFit/>
          </a:bodyPr>
          <a:lstStyle/>
          <a:p>
            <a:r>
              <a:rPr lang="es-MX" sz="1400" b="1" spc="300" dirty="0">
                <a:solidFill>
                  <a:srgbClr val="00B0F0"/>
                </a:solidFill>
              </a:rPr>
              <a:t>¿Dónde es su campo de trabajo?</a:t>
            </a:r>
            <a:br>
              <a:rPr lang="es-MX" dirty="0">
                <a:solidFill>
                  <a:srgbClr val="00B0F0"/>
                </a:solidFill>
              </a:rPr>
            </a:br>
            <a:endParaRPr lang="es-MX" dirty="0">
              <a:solidFill>
                <a:srgbClr val="00B0F0"/>
              </a:solidFill>
            </a:endParaRPr>
          </a:p>
          <a:p>
            <a:pPr algn="just"/>
            <a:r>
              <a:rPr lang="es-MX" sz="1400" dirty="0"/>
              <a:t>Puede desarrollarse profesionalmente en el área privada, en la creación de obras musicales para teatro, cine, radio, danza, multimedia, televisión. En el ámbito público puede laborar en diferentes instituciones y desarrollarse en la docencia o investigación musical.</a:t>
            </a:r>
          </a:p>
        </p:txBody>
      </p:sp>
      <p:sp>
        <p:nvSpPr>
          <p:cNvPr id="7" name="CuadroTexto 6">
            <a:extLst>
              <a:ext uri="{FF2B5EF4-FFF2-40B4-BE49-F238E27FC236}">
                <a16:creationId xmlns:a16="http://schemas.microsoft.com/office/drawing/2014/main" id="{6F660140-4B1B-4603-B096-40810B6CA51A}"/>
              </a:ext>
            </a:extLst>
          </p:cNvPr>
          <p:cNvSpPr txBox="1"/>
          <p:nvPr/>
        </p:nvSpPr>
        <p:spPr>
          <a:xfrm>
            <a:off x="609521" y="4974482"/>
            <a:ext cx="3349165" cy="846386"/>
          </a:xfrm>
          <a:prstGeom prst="rect">
            <a:avLst/>
          </a:prstGeom>
          <a:noFill/>
        </p:spPr>
        <p:txBody>
          <a:bodyPr wrap="square" rtlCol="0">
            <a:spAutoFit/>
          </a:bodyPr>
          <a:lstStyle/>
          <a:p>
            <a:r>
              <a:rPr lang="es-MX" sz="1400" b="1" spc="300" dirty="0">
                <a:solidFill>
                  <a:srgbClr val="00B0F0"/>
                </a:solidFill>
              </a:rPr>
              <a:t>¿​Dónde se estudia?</a:t>
            </a:r>
          </a:p>
          <a:p>
            <a:endParaRPr lang="es-MX" dirty="0">
              <a:solidFill>
                <a:srgbClr val="00B0F0"/>
              </a:solidFill>
            </a:endParaRPr>
          </a:p>
          <a:p>
            <a:r>
              <a:rPr lang="es-MX" sz="1400" dirty="0"/>
              <a:t>Facultad de Música</a:t>
            </a:r>
          </a:p>
        </p:txBody>
      </p:sp>
      <p:sp>
        <p:nvSpPr>
          <p:cNvPr id="8" name="Rectángulo 7">
            <a:extLst>
              <a:ext uri="{FF2B5EF4-FFF2-40B4-BE49-F238E27FC236}">
                <a16:creationId xmlns:a16="http://schemas.microsoft.com/office/drawing/2014/main" id="{929D49EC-E4CE-45AE-B18F-7FA51C36D3F2}"/>
              </a:ext>
            </a:extLst>
          </p:cNvPr>
          <p:cNvSpPr/>
          <p:nvPr/>
        </p:nvSpPr>
        <p:spPr>
          <a:xfrm>
            <a:off x="3802022" y="5070882"/>
            <a:ext cx="4429706" cy="1061829"/>
          </a:xfrm>
          <a:prstGeom prst="rect">
            <a:avLst/>
          </a:prstGeom>
        </p:spPr>
        <p:txBody>
          <a:bodyPr wrap="square">
            <a:spAutoFit/>
          </a:bodyPr>
          <a:lstStyle/>
          <a:p>
            <a:pPr algn="ctr"/>
            <a:r>
              <a:rPr lang="es-MX" b="1" u="sng" spc="300" dirty="0">
                <a:solidFill>
                  <a:srgbClr val="00B050"/>
                </a:solidFill>
              </a:rPr>
              <a:t>IMPORTANTE</a:t>
            </a:r>
          </a:p>
          <a:p>
            <a:endParaRPr lang="es-MX" dirty="0">
              <a:solidFill>
                <a:srgbClr val="00B050"/>
              </a:solidFill>
            </a:endParaRPr>
          </a:p>
          <a:p>
            <a:pPr marL="285750" indent="-285750" algn="ctr">
              <a:buFont typeface="Calibri" panose="020F0502020204030204" pitchFamily="34" charset="0"/>
              <a:buChar char="→"/>
            </a:pPr>
            <a:r>
              <a:rPr lang="es-MX" dirty="0">
                <a:solidFill>
                  <a:srgbClr val="00B050"/>
                </a:solidFill>
              </a:rPr>
              <a:t>Carrera con prerrequisitos</a:t>
            </a:r>
          </a:p>
        </p:txBody>
      </p:sp>
      <p:grpSp>
        <p:nvGrpSpPr>
          <p:cNvPr id="9" name="Grupo 8">
            <a:extLst>
              <a:ext uri="{FF2B5EF4-FFF2-40B4-BE49-F238E27FC236}">
                <a16:creationId xmlns:a16="http://schemas.microsoft.com/office/drawing/2014/main" id="{3948F89A-0F34-4287-A272-593CD21706B1}"/>
              </a:ext>
            </a:extLst>
          </p:cNvPr>
          <p:cNvGrpSpPr/>
          <p:nvPr/>
        </p:nvGrpSpPr>
        <p:grpSpPr>
          <a:xfrm>
            <a:off x="8831510" y="4884514"/>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265EA2B5-3326-49D9-9F23-729A31D3EE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F1ED8725-E171-4630-A481-05325170A80B}"/>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93366"/>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274821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1252ED-A0E8-4007-B208-2E02017EB159}"/>
              </a:ext>
            </a:extLst>
          </p:cNvPr>
          <p:cNvPicPr>
            <a:picLocks noChangeAspect="1"/>
          </p:cNvPicPr>
          <p:nvPr/>
        </p:nvPicPr>
        <p:blipFill rotWithShape="1">
          <a:blip r:embed="rId2"/>
          <a:srcRect l="42321" t="34241" r="11604" b="20582"/>
          <a:stretch/>
        </p:blipFill>
        <p:spPr>
          <a:xfrm>
            <a:off x="-1" y="1"/>
            <a:ext cx="12190413" cy="6859588"/>
          </a:xfrm>
          <a:prstGeom prst="rect">
            <a:avLst/>
          </a:prstGeom>
        </p:spPr>
      </p:pic>
      <p:sp>
        <p:nvSpPr>
          <p:cNvPr id="2" name="Título 1">
            <a:extLst>
              <a:ext uri="{FF2B5EF4-FFF2-40B4-BE49-F238E27FC236}">
                <a16:creationId xmlns:a16="http://schemas.microsoft.com/office/drawing/2014/main" id="{7C07DC64-A258-40DF-A9FC-49F589564C8F}"/>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Música-educación musical</a:t>
            </a:r>
          </a:p>
        </p:txBody>
      </p:sp>
      <p:sp>
        <p:nvSpPr>
          <p:cNvPr id="4" name="CuadroTexto 3">
            <a:extLst>
              <a:ext uri="{FF2B5EF4-FFF2-40B4-BE49-F238E27FC236}">
                <a16:creationId xmlns:a16="http://schemas.microsoft.com/office/drawing/2014/main" id="{C5A8415C-EEAD-4398-88D7-1D17D003C662}"/>
              </a:ext>
            </a:extLst>
          </p:cNvPr>
          <p:cNvSpPr txBox="1"/>
          <p:nvPr/>
        </p:nvSpPr>
        <p:spPr>
          <a:xfrm>
            <a:off x="514344" y="1312835"/>
            <a:ext cx="4155844" cy="1169551"/>
          </a:xfrm>
          <a:prstGeom prst="rect">
            <a:avLst/>
          </a:prstGeom>
          <a:noFill/>
        </p:spPr>
        <p:txBody>
          <a:bodyPr wrap="square" rtlCol="0">
            <a:spAutoFit/>
          </a:bodyPr>
          <a:lstStyle/>
          <a:p>
            <a:r>
              <a:rPr lang="es-MX" sz="1400" b="1" spc="300" dirty="0">
                <a:solidFill>
                  <a:srgbClr val="993366"/>
                </a:solidFill>
              </a:rPr>
              <a:t>¿Qué es?</a:t>
            </a:r>
            <a:br>
              <a:rPr lang="es-MX" sz="1400" dirty="0">
                <a:solidFill>
                  <a:srgbClr val="993366"/>
                </a:solidFill>
              </a:rPr>
            </a:br>
            <a:endParaRPr lang="es-MX" sz="1400" dirty="0">
              <a:solidFill>
                <a:srgbClr val="993366"/>
              </a:solidFill>
            </a:endParaRPr>
          </a:p>
          <a:p>
            <a:r>
              <a:rPr lang="es-MX" sz="1400" dirty="0"/>
              <a:t>Es el/la docente capaz de formar alumnos sensibles ante la música, de difundir y promover la cultura musical mexicana y de otros países occidentales.</a:t>
            </a:r>
          </a:p>
        </p:txBody>
      </p:sp>
      <p:sp>
        <p:nvSpPr>
          <p:cNvPr id="5" name="CuadroTexto 4">
            <a:extLst>
              <a:ext uri="{FF2B5EF4-FFF2-40B4-BE49-F238E27FC236}">
                <a16:creationId xmlns:a16="http://schemas.microsoft.com/office/drawing/2014/main" id="{036D2F20-DD78-4F2A-B297-1046B7822B4C}"/>
              </a:ext>
            </a:extLst>
          </p:cNvPr>
          <p:cNvSpPr txBox="1"/>
          <p:nvPr/>
        </p:nvSpPr>
        <p:spPr>
          <a:xfrm>
            <a:off x="5242482" y="1312835"/>
            <a:ext cx="4429706" cy="1708160"/>
          </a:xfrm>
          <a:prstGeom prst="rect">
            <a:avLst/>
          </a:prstGeom>
          <a:noFill/>
        </p:spPr>
        <p:txBody>
          <a:bodyPr wrap="square" rtlCol="0">
            <a:spAutoFit/>
          </a:bodyPr>
          <a:lstStyle/>
          <a:p>
            <a:pPr algn="just"/>
            <a:r>
              <a:rPr lang="es-MX" sz="1400" b="1" spc="300" dirty="0">
                <a:solidFill>
                  <a:srgbClr val="993366"/>
                </a:solidFill>
              </a:rPr>
              <a:t>¿Qué hace?</a:t>
            </a:r>
          </a:p>
          <a:p>
            <a:pPr algn="just"/>
            <a:br>
              <a:rPr lang="es-MX" b="1" spc="300" dirty="0">
                <a:solidFill>
                  <a:srgbClr val="993366"/>
                </a:solidFill>
                <a:effectLst>
                  <a:outerShdw blurRad="38100" dist="38100" dir="2700000" algn="tl">
                    <a:srgbClr val="000000">
                      <a:alpha val="43137"/>
                    </a:srgbClr>
                  </a:outerShdw>
                </a:effectLst>
              </a:rPr>
            </a:br>
            <a:r>
              <a:rPr lang="es-MX" sz="1400" dirty="0"/>
              <a:t>Las actividades que realiza en su ejercicio profesional son: ser docente en diferentes niveles educativos, dirigir conjuntos corales e instrumentales, promover y difundir la cultura musical, diseñar programas de estudio en su área, formar cuadros docentes e investigación musical.</a:t>
            </a:r>
          </a:p>
        </p:txBody>
      </p:sp>
      <p:sp>
        <p:nvSpPr>
          <p:cNvPr id="6" name="CuadroTexto 5">
            <a:extLst>
              <a:ext uri="{FF2B5EF4-FFF2-40B4-BE49-F238E27FC236}">
                <a16:creationId xmlns:a16="http://schemas.microsoft.com/office/drawing/2014/main" id="{95B730D3-8EE3-494E-ACEC-052E5EDF7FCB}"/>
              </a:ext>
            </a:extLst>
          </p:cNvPr>
          <p:cNvSpPr txBox="1"/>
          <p:nvPr/>
        </p:nvSpPr>
        <p:spPr>
          <a:xfrm>
            <a:off x="514343" y="3180345"/>
            <a:ext cx="4155844" cy="1708160"/>
          </a:xfrm>
          <a:prstGeom prst="rect">
            <a:avLst/>
          </a:prstGeom>
          <a:noFill/>
        </p:spPr>
        <p:txBody>
          <a:bodyPr wrap="square" rtlCol="0">
            <a:spAutoFit/>
          </a:bodyPr>
          <a:lstStyle/>
          <a:p>
            <a:r>
              <a:rPr lang="es-MX" sz="1400" b="1" spc="300" dirty="0">
                <a:solidFill>
                  <a:srgbClr val="993366"/>
                </a:solidFill>
              </a:rPr>
              <a:t>¿​Dónde es su campo de trabajo?</a:t>
            </a:r>
            <a:br>
              <a:rPr lang="es-MX" dirty="0">
                <a:solidFill>
                  <a:srgbClr val="993366"/>
                </a:solidFill>
              </a:rPr>
            </a:br>
            <a:endParaRPr lang="es-MX" dirty="0">
              <a:solidFill>
                <a:srgbClr val="993366"/>
              </a:solidFill>
            </a:endParaRPr>
          </a:p>
          <a:p>
            <a:pPr algn="just"/>
            <a:r>
              <a:rPr lang="es-MX" sz="1400" dirty="0"/>
              <a:t>Ejerce su actividad profesional en instituciones públicas y privadas de educación preescolar, primaria, secundaria, bachillerato y escuelas privadas de música, así como en universidades y escuelas de música a nivel superior.</a:t>
            </a:r>
          </a:p>
        </p:txBody>
      </p:sp>
      <p:sp>
        <p:nvSpPr>
          <p:cNvPr id="7" name="CuadroTexto 6">
            <a:extLst>
              <a:ext uri="{FF2B5EF4-FFF2-40B4-BE49-F238E27FC236}">
                <a16:creationId xmlns:a16="http://schemas.microsoft.com/office/drawing/2014/main" id="{21C75939-32A5-463E-B558-F2D5307C93C0}"/>
              </a:ext>
            </a:extLst>
          </p:cNvPr>
          <p:cNvSpPr txBox="1"/>
          <p:nvPr/>
        </p:nvSpPr>
        <p:spPr>
          <a:xfrm>
            <a:off x="5242482" y="3184670"/>
            <a:ext cx="3349165" cy="846386"/>
          </a:xfrm>
          <a:prstGeom prst="rect">
            <a:avLst/>
          </a:prstGeom>
          <a:noFill/>
        </p:spPr>
        <p:txBody>
          <a:bodyPr wrap="square" rtlCol="0">
            <a:spAutoFit/>
          </a:bodyPr>
          <a:lstStyle/>
          <a:p>
            <a:r>
              <a:rPr lang="es-MX" sz="1400" b="1" spc="300" dirty="0">
                <a:solidFill>
                  <a:srgbClr val="993366"/>
                </a:solidFill>
              </a:rPr>
              <a:t>¿​Dónde se estudia?</a:t>
            </a:r>
          </a:p>
          <a:p>
            <a:endParaRPr lang="es-MX" dirty="0"/>
          </a:p>
          <a:p>
            <a:r>
              <a:rPr lang="es-MX" sz="1400" dirty="0"/>
              <a:t>Facultad de Música</a:t>
            </a:r>
          </a:p>
        </p:txBody>
      </p:sp>
      <p:sp>
        <p:nvSpPr>
          <p:cNvPr id="8" name="Rectángulo 7">
            <a:extLst>
              <a:ext uri="{FF2B5EF4-FFF2-40B4-BE49-F238E27FC236}">
                <a16:creationId xmlns:a16="http://schemas.microsoft.com/office/drawing/2014/main" id="{2BFEA101-6BE9-4B15-A23B-6CDE30D35914}"/>
              </a:ext>
            </a:extLst>
          </p:cNvPr>
          <p:cNvSpPr/>
          <p:nvPr/>
        </p:nvSpPr>
        <p:spPr>
          <a:xfrm>
            <a:off x="1846734" y="5275805"/>
            <a:ext cx="4429706" cy="1061829"/>
          </a:xfrm>
          <a:prstGeom prst="rect">
            <a:avLst/>
          </a:prstGeom>
        </p:spPr>
        <p:txBody>
          <a:bodyPr wrap="square">
            <a:spAutoFit/>
          </a:bodyPr>
          <a:lstStyle/>
          <a:p>
            <a:pPr algn="ctr"/>
            <a:r>
              <a:rPr lang="es-MX" b="1" u="sng" spc="300" dirty="0">
                <a:solidFill>
                  <a:srgbClr val="C00000"/>
                </a:solidFill>
              </a:rPr>
              <a:t>IMPORTANTE</a:t>
            </a:r>
          </a:p>
          <a:p>
            <a:endParaRPr lang="es-MX" dirty="0">
              <a:solidFill>
                <a:srgbClr val="C00000"/>
              </a:solidFill>
            </a:endParaRPr>
          </a:p>
          <a:p>
            <a:pPr marL="285750" indent="-285750" algn="ctr">
              <a:buFont typeface="Calibri" panose="020F0502020204030204" pitchFamily="34" charset="0"/>
              <a:buChar char="→"/>
            </a:pPr>
            <a:r>
              <a:rPr lang="es-MX" dirty="0">
                <a:solidFill>
                  <a:srgbClr val="C00000"/>
                </a:solidFill>
              </a:rPr>
              <a:t>Carrera con prerrequisitos</a:t>
            </a:r>
          </a:p>
        </p:txBody>
      </p:sp>
      <p:grpSp>
        <p:nvGrpSpPr>
          <p:cNvPr id="9" name="Grupo 8">
            <a:extLst>
              <a:ext uri="{FF2B5EF4-FFF2-40B4-BE49-F238E27FC236}">
                <a16:creationId xmlns:a16="http://schemas.microsoft.com/office/drawing/2014/main" id="{836315E8-56FF-4F75-98BD-FBB335944BDA}"/>
              </a:ext>
            </a:extLst>
          </p:cNvPr>
          <p:cNvGrpSpPr/>
          <p:nvPr/>
        </p:nvGrpSpPr>
        <p:grpSpPr>
          <a:xfrm>
            <a:off x="6500731" y="5089437"/>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7BFB0F32-4808-403D-90E9-374C1EF5E8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CC0628F3-759F-419D-85E7-AB8040921E0B}"/>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6">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66269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8260F45-34FD-4051-9510-ECACCDE536A6}"/>
              </a:ext>
            </a:extLst>
          </p:cNvPr>
          <p:cNvPicPr>
            <a:picLocks noChangeAspect="1"/>
          </p:cNvPicPr>
          <p:nvPr/>
        </p:nvPicPr>
        <p:blipFill rotWithShape="1">
          <a:blip r:embed="rId2">
            <a:alphaModFix amt="50000"/>
          </a:blip>
          <a:srcRect l="42321" t="33190" r="11604" b="20582"/>
          <a:stretch/>
        </p:blipFill>
        <p:spPr>
          <a:xfrm>
            <a:off x="-1" y="-17055"/>
            <a:ext cx="12190413" cy="6876643"/>
          </a:xfrm>
          <a:prstGeom prst="rect">
            <a:avLst/>
          </a:prstGeom>
        </p:spPr>
      </p:pic>
      <p:sp>
        <p:nvSpPr>
          <p:cNvPr id="2" name="Título 1">
            <a:extLst>
              <a:ext uri="{FF2B5EF4-FFF2-40B4-BE49-F238E27FC236}">
                <a16:creationId xmlns:a16="http://schemas.microsoft.com/office/drawing/2014/main" id="{8C7C3DF0-AEBE-415F-B01D-E0FA7558E149}"/>
              </a:ext>
            </a:extLst>
          </p:cNvPr>
          <p:cNvSpPr>
            <a:spLocks noGrp="1"/>
          </p:cNvSpPr>
          <p:nvPr>
            <p:ph type="title"/>
          </p:nvPr>
        </p:nvSpPr>
        <p:spPr/>
        <p:txBody>
          <a:bodyPr>
            <a:normAutofit/>
          </a:bodyPr>
          <a:lstStyle/>
          <a:p>
            <a:r>
              <a:rPr lang="es-MX" sz="6700" i="1" dirty="0">
                <a:latin typeface="Book Antiqua" panose="02040602050305030304" pitchFamily="18" charset="0"/>
                <a:cs typeface="Aharoni" panose="02010803020104030203" pitchFamily="2" charset="-79"/>
              </a:rPr>
              <a:t>Música instrumentista</a:t>
            </a:r>
          </a:p>
        </p:txBody>
      </p:sp>
      <p:sp>
        <p:nvSpPr>
          <p:cNvPr id="4" name="CuadroTexto 3">
            <a:extLst>
              <a:ext uri="{FF2B5EF4-FFF2-40B4-BE49-F238E27FC236}">
                <a16:creationId xmlns:a16="http://schemas.microsoft.com/office/drawing/2014/main" id="{19885392-9B71-4372-AC83-CED167AC2864}"/>
              </a:ext>
            </a:extLst>
          </p:cNvPr>
          <p:cNvSpPr txBox="1"/>
          <p:nvPr/>
        </p:nvSpPr>
        <p:spPr>
          <a:xfrm>
            <a:off x="454133" y="1285362"/>
            <a:ext cx="4632961" cy="1384995"/>
          </a:xfrm>
          <a:prstGeom prst="rect">
            <a:avLst/>
          </a:prstGeom>
          <a:noFill/>
        </p:spPr>
        <p:txBody>
          <a:bodyPr wrap="square" rtlCol="0">
            <a:spAutoFit/>
          </a:bodyPr>
          <a:lstStyle/>
          <a:p>
            <a:r>
              <a:rPr lang="es-MX" sz="1400" b="1" spc="300" dirty="0">
                <a:solidFill>
                  <a:schemeClr val="accent2">
                    <a:lumMod val="75000"/>
                  </a:schemeClr>
                </a:solidFill>
              </a:rPr>
              <a:t>¿Qué es?</a:t>
            </a:r>
            <a:br>
              <a:rPr lang="es-MX" sz="1400" dirty="0">
                <a:solidFill>
                  <a:schemeClr val="accent2">
                    <a:lumMod val="75000"/>
                  </a:schemeClr>
                </a:solidFill>
              </a:rPr>
            </a:br>
            <a:endParaRPr lang="es-MX" sz="1400" dirty="0">
              <a:solidFill>
                <a:schemeClr val="accent2">
                  <a:lumMod val="75000"/>
                </a:schemeClr>
              </a:solidFill>
            </a:endParaRPr>
          </a:p>
          <a:p>
            <a:pPr algn="just"/>
            <a:r>
              <a:rPr lang="es-MX" sz="1400" dirty="0"/>
              <a:t>Esta carrera forma especialistas en la técnica, repertorio y estilística de la música instrumental, </a:t>
            </a:r>
            <a:r>
              <a:rPr lang="es-MX" sz="1400" dirty="0" err="1"/>
              <a:t>preparándol@s</a:t>
            </a:r>
            <a:r>
              <a:rPr lang="es-MX" sz="1400" dirty="0"/>
              <a:t> para la interpretación musical y para ser un enlace entre el compositor y el público.</a:t>
            </a:r>
          </a:p>
        </p:txBody>
      </p:sp>
      <p:sp>
        <p:nvSpPr>
          <p:cNvPr id="5" name="CuadroTexto 4">
            <a:extLst>
              <a:ext uri="{FF2B5EF4-FFF2-40B4-BE49-F238E27FC236}">
                <a16:creationId xmlns:a16="http://schemas.microsoft.com/office/drawing/2014/main" id="{B100D21F-BE99-4D3F-8EB7-9F69BC08ED39}"/>
              </a:ext>
            </a:extLst>
          </p:cNvPr>
          <p:cNvSpPr txBox="1"/>
          <p:nvPr/>
        </p:nvSpPr>
        <p:spPr>
          <a:xfrm>
            <a:off x="5654510" y="1286529"/>
            <a:ext cx="4429706" cy="1277273"/>
          </a:xfrm>
          <a:prstGeom prst="rect">
            <a:avLst/>
          </a:prstGeom>
          <a:noFill/>
        </p:spPr>
        <p:txBody>
          <a:bodyPr wrap="square" rtlCol="0">
            <a:spAutoFit/>
          </a:bodyPr>
          <a:lstStyle/>
          <a:p>
            <a:pPr algn="just"/>
            <a:r>
              <a:rPr lang="es-MX" sz="1400" b="1" spc="300" dirty="0">
                <a:solidFill>
                  <a:schemeClr val="accent2">
                    <a:lumMod val="75000"/>
                  </a:schemeClr>
                </a:solidFill>
              </a:rPr>
              <a:t>¿Qué hace?</a:t>
            </a:r>
          </a:p>
          <a:p>
            <a:pPr algn="just"/>
            <a:br>
              <a:rPr lang="es-MX" b="1" spc="300" dirty="0">
                <a:solidFill>
                  <a:schemeClr val="accent2">
                    <a:lumMod val="75000"/>
                  </a:schemeClr>
                </a:solidFill>
                <a:effectLst>
                  <a:outerShdw blurRad="38100" dist="38100" dir="2700000" algn="tl">
                    <a:srgbClr val="000000">
                      <a:alpha val="43137"/>
                    </a:srgbClr>
                  </a:outerShdw>
                </a:effectLst>
              </a:rPr>
            </a:br>
            <a:r>
              <a:rPr lang="es-MX" sz="1400" dirty="0"/>
              <a:t>Se desempeña tanto en recitales, conciertos como solista o como miembro de una orquesta, así como en la investigación, crítica musical y docencia. </a:t>
            </a:r>
          </a:p>
        </p:txBody>
      </p:sp>
      <p:sp>
        <p:nvSpPr>
          <p:cNvPr id="6" name="CuadroTexto 5">
            <a:extLst>
              <a:ext uri="{FF2B5EF4-FFF2-40B4-BE49-F238E27FC236}">
                <a16:creationId xmlns:a16="http://schemas.microsoft.com/office/drawing/2014/main" id="{3EB702A3-AD58-4EEB-AE40-19497EE6542F}"/>
              </a:ext>
            </a:extLst>
          </p:cNvPr>
          <p:cNvSpPr txBox="1"/>
          <p:nvPr/>
        </p:nvSpPr>
        <p:spPr>
          <a:xfrm>
            <a:off x="454133" y="2720383"/>
            <a:ext cx="4155844" cy="2139047"/>
          </a:xfrm>
          <a:prstGeom prst="rect">
            <a:avLst/>
          </a:prstGeom>
          <a:noFill/>
        </p:spPr>
        <p:txBody>
          <a:bodyPr wrap="square" rtlCol="0">
            <a:spAutoFit/>
          </a:bodyPr>
          <a:lstStyle/>
          <a:p>
            <a:r>
              <a:rPr lang="es-MX" sz="1400" b="1" spc="300" dirty="0">
                <a:solidFill>
                  <a:schemeClr val="accent2">
                    <a:lumMod val="75000"/>
                  </a:schemeClr>
                </a:solidFill>
              </a:rPr>
              <a:t>¿​Dónde es su campo de trabajo?</a:t>
            </a:r>
            <a:br>
              <a:rPr lang="es-MX" dirty="0">
                <a:solidFill>
                  <a:schemeClr val="accent2">
                    <a:lumMod val="75000"/>
                  </a:schemeClr>
                </a:solidFill>
              </a:rPr>
            </a:br>
            <a:endParaRPr lang="es-MX" dirty="0">
              <a:solidFill>
                <a:schemeClr val="accent2">
                  <a:lumMod val="75000"/>
                </a:schemeClr>
              </a:solidFill>
            </a:endParaRPr>
          </a:p>
          <a:p>
            <a:pPr algn="just"/>
            <a:r>
              <a:rPr lang="es-MX" sz="1400" dirty="0"/>
              <a:t>Puede integrarse a todo tipo de formaciones orquestales o camerísticas, así como en espectáculos musicales. También puede desempeñarse en empresas de teatro, radio, cine, televisión, comerciales, salas de conciertos y estudios de grabación. Además, puede laborar en instituciones educativas de todos los niveles.</a:t>
            </a:r>
          </a:p>
        </p:txBody>
      </p:sp>
      <p:sp>
        <p:nvSpPr>
          <p:cNvPr id="7" name="CuadroTexto 6">
            <a:extLst>
              <a:ext uri="{FF2B5EF4-FFF2-40B4-BE49-F238E27FC236}">
                <a16:creationId xmlns:a16="http://schemas.microsoft.com/office/drawing/2014/main" id="{FF55872D-CE8D-418F-A8FF-EC6D0B856DA7}"/>
              </a:ext>
            </a:extLst>
          </p:cNvPr>
          <p:cNvSpPr txBox="1"/>
          <p:nvPr/>
        </p:nvSpPr>
        <p:spPr>
          <a:xfrm>
            <a:off x="5654510" y="2683887"/>
            <a:ext cx="3349165" cy="846386"/>
          </a:xfrm>
          <a:prstGeom prst="rect">
            <a:avLst/>
          </a:prstGeom>
          <a:noFill/>
        </p:spPr>
        <p:txBody>
          <a:bodyPr wrap="square" rtlCol="0">
            <a:spAutoFit/>
          </a:bodyPr>
          <a:lstStyle/>
          <a:p>
            <a:r>
              <a:rPr lang="es-MX" sz="1400" b="1" spc="300" dirty="0">
                <a:solidFill>
                  <a:schemeClr val="accent2">
                    <a:lumMod val="75000"/>
                  </a:schemeClr>
                </a:solidFill>
              </a:rPr>
              <a:t>¿​Dónde se estudia?</a:t>
            </a:r>
          </a:p>
          <a:p>
            <a:endParaRPr lang="es-MX" dirty="0">
              <a:solidFill>
                <a:schemeClr val="accent2">
                  <a:lumMod val="75000"/>
                </a:schemeClr>
              </a:solidFill>
            </a:endParaRPr>
          </a:p>
          <a:p>
            <a:r>
              <a:rPr lang="es-MX" sz="1400" dirty="0"/>
              <a:t>Facultad de Música</a:t>
            </a:r>
          </a:p>
        </p:txBody>
      </p:sp>
      <p:sp>
        <p:nvSpPr>
          <p:cNvPr id="8" name="Rectángulo 7">
            <a:extLst>
              <a:ext uri="{FF2B5EF4-FFF2-40B4-BE49-F238E27FC236}">
                <a16:creationId xmlns:a16="http://schemas.microsoft.com/office/drawing/2014/main" id="{8E041F20-C275-4E09-A764-97A613B2687D}"/>
              </a:ext>
            </a:extLst>
          </p:cNvPr>
          <p:cNvSpPr/>
          <p:nvPr/>
        </p:nvSpPr>
        <p:spPr>
          <a:xfrm>
            <a:off x="5114239" y="3697545"/>
            <a:ext cx="4429706" cy="1061829"/>
          </a:xfrm>
          <a:prstGeom prst="rect">
            <a:avLst/>
          </a:prstGeom>
        </p:spPr>
        <p:txBody>
          <a:bodyPr wrap="square">
            <a:spAutoFit/>
          </a:bodyPr>
          <a:lstStyle/>
          <a:p>
            <a:pPr algn="ctr"/>
            <a:r>
              <a:rPr lang="es-MX" b="1" u="sng" spc="300" dirty="0">
                <a:solidFill>
                  <a:srgbClr val="7030A0"/>
                </a:solidFill>
              </a:rPr>
              <a:t>IMPORTANTE</a:t>
            </a:r>
          </a:p>
          <a:p>
            <a:endParaRPr lang="es-MX" dirty="0">
              <a:solidFill>
                <a:srgbClr val="7030A0"/>
              </a:solidFill>
            </a:endParaRPr>
          </a:p>
          <a:p>
            <a:pPr marL="285750" indent="-285750" algn="ctr">
              <a:buFont typeface="Calibri" panose="020F0502020204030204" pitchFamily="34" charset="0"/>
              <a:buChar char="→"/>
            </a:pPr>
            <a:r>
              <a:rPr lang="es-MX" dirty="0">
                <a:solidFill>
                  <a:srgbClr val="7030A0"/>
                </a:solidFill>
              </a:rPr>
              <a:t>Carrera con prerrequisitos</a:t>
            </a:r>
          </a:p>
        </p:txBody>
      </p:sp>
      <p:grpSp>
        <p:nvGrpSpPr>
          <p:cNvPr id="9" name="Grupo 8">
            <a:extLst>
              <a:ext uri="{FF2B5EF4-FFF2-40B4-BE49-F238E27FC236}">
                <a16:creationId xmlns:a16="http://schemas.microsoft.com/office/drawing/2014/main" id="{AEB441A3-6243-4FE5-9C1D-E6CD28661EA8}"/>
              </a:ext>
            </a:extLst>
          </p:cNvPr>
          <p:cNvGrpSpPr/>
          <p:nvPr/>
        </p:nvGrpSpPr>
        <p:grpSpPr>
          <a:xfrm>
            <a:off x="580246" y="5150323"/>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72D084B4-6959-4162-AE75-68966BD568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7" y="5173119"/>
              <a:ext cx="1005443" cy="914400"/>
            </a:xfrm>
            <a:prstGeom prst="rect">
              <a:avLst/>
            </a:prstGeom>
          </p:spPr>
        </p:pic>
        <p:sp>
          <p:nvSpPr>
            <p:cNvPr id="11" name="CuadroTexto 10">
              <a:hlinkClick r:id="rId3" action="ppaction://hlinksldjump"/>
              <a:extLst>
                <a:ext uri="{FF2B5EF4-FFF2-40B4-BE49-F238E27FC236}">
                  <a16:creationId xmlns:a16="http://schemas.microsoft.com/office/drawing/2014/main" id="{8DE4C42B-841B-43E1-B428-500A569EE027}"/>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5">
                      <a:lumMod val="40000"/>
                      <a:lumOff val="6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76546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srcRect l="41758" t="33398" r="11572" b="20703"/>
          <a:stretch>
            <a:fillRect/>
          </a:stretch>
        </p:blipFill>
        <p:spPr bwMode="auto">
          <a:xfrm>
            <a:off x="0" y="0"/>
            <a:ext cx="12190412" cy="6858000"/>
          </a:xfrm>
          <a:prstGeom prst="rect">
            <a:avLst/>
          </a:prstGeom>
          <a:noFill/>
          <a:ln w="9525">
            <a:noFill/>
            <a:miter lim="800000"/>
            <a:headEnd/>
            <a:tailEnd/>
          </a:ln>
          <a:effectLst/>
        </p:spPr>
      </p:pic>
      <p:sp>
        <p:nvSpPr>
          <p:cNvPr id="5" name="4 CuadroTexto"/>
          <p:cNvSpPr txBox="1"/>
          <p:nvPr/>
        </p:nvSpPr>
        <p:spPr>
          <a:xfrm>
            <a:off x="2710830" y="471071"/>
            <a:ext cx="2796895" cy="5262979"/>
          </a:xfrm>
          <a:prstGeom prst="rect">
            <a:avLst/>
          </a:prstGeom>
          <a:noFill/>
        </p:spPr>
        <p:txBody>
          <a:bodyPr wrap="square" rtlCol="0">
            <a:spAutoFit/>
          </a:bodyPr>
          <a:lstStyle/>
          <a:p>
            <a:pPr marL="285750" indent="-285750" defTabSz="914400">
              <a:buClr>
                <a:srgbClr val="CFA50B"/>
              </a:buClr>
              <a:buFont typeface="Wingdings" panose="05000000000000000000" pitchFamily="2" charset="2"/>
              <a:buChar char="v"/>
            </a:pPr>
            <a:r>
              <a:rPr lang="es-MX" sz="1600" dirty="0">
                <a:solidFill>
                  <a:schemeClr val="bg1"/>
                </a:solidFill>
                <a:hlinkClick r:id="rId3" action="ppaction://hlinksldjump">
                  <a:extLst>
                    <a:ext uri="{A12FA001-AC4F-418D-AE19-62706E023703}">
                      <ahyp:hlinkClr xmlns:ahyp="http://schemas.microsoft.com/office/drawing/2018/hyperlinkcolor" val="tx"/>
                    </a:ext>
                  </a:extLst>
                </a:hlinkClick>
              </a:rPr>
              <a:t>Administración de archivos y gestión documental</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4" action="ppaction://hlinksldjump">
                  <a:extLst>
                    <a:ext uri="{A12FA001-AC4F-418D-AE19-62706E023703}">
                      <ahyp:hlinkClr xmlns:ahyp="http://schemas.microsoft.com/office/drawing/2018/hyperlinkcolor" val="tx"/>
                    </a:ext>
                  </a:extLst>
                </a:hlinkClick>
              </a:rPr>
              <a:t>Arte y Diseño</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5" action="ppaction://hlinksldjump">
                  <a:extLst>
                    <a:ext uri="{A12FA001-AC4F-418D-AE19-62706E023703}">
                      <ahyp:hlinkClr xmlns:ahyp="http://schemas.microsoft.com/office/drawing/2018/hyperlinkcolor" val="tx"/>
                    </a:ext>
                  </a:extLst>
                </a:hlinkClick>
              </a:rPr>
              <a:t>Artes Visuales</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6" action="ppaction://hlinksldjump">
                  <a:extLst>
                    <a:ext uri="{A12FA001-AC4F-418D-AE19-62706E023703}">
                      <ahyp:hlinkClr xmlns:ahyp="http://schemas.microsoft.com/office/drawing/2018/hyperlinkcolor" val="tx"/>
                    </a:ext>
                  </a:extLst>
                </a:hlinkClick>
              </a:rPr>
              <a:t>Bibliotecología y estudios de la información</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7" action="ppaction://hlinksldjump">
                  <a:extLst>
                    <a:ext uri="{A12FA001-AC4F-418D-AE19-62706E023703}">
                      <ahyp:hlinkClr xmlns:ahyp="http://schemas.microsoft.com/office/drawing/2018/hyperlinkcolor" val="tx"/>
                    </a:ext>
                  </a:extLst>
                </a:hlinkClick>
              </a:rPr>
              <a:t>Cinematografía</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8" action="ppaction://hlinksldjump">
                  <a:extLst>
                    <a:ext uri="{A12FA001-AC4F-418D-AE19-62706E023703}">
                      <ahyp:hlinkClr xmlns:ahyp="http://schemas.microsoft.com/office/drawing/2018/hyperlinkcolor" val="tx"/>
                    </a:ext>
                  </a:extLst>
                </a:hlinkClick>
              </a:rPr>
              <a:t>Desarrollo y gestión interculturales</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9" action="ppaction://hlinksldjump">
                  <a:extLst>
                    <a:ext uri="{A12FA001-AC4F-418D-AE19-62706E023703}">
                      <ahyp:hlinkClr xmlns:ahyp="http://schemas.microsoft.com/office/drawing/2018/hyperlinkcolor" val="tx"/>
                    </a:ext>
                  </a:extLst>
                </a:hlinkClick>
              </a:rPr>
              <a:t>Diseño gráfico</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10" action="ppaction://hlinksldjump">
                  <a:extLst>
                    <a:ext uri="{A12FA001-AC4F-418D-AE19-62706E023703}">
                      <ahyp:hlinkClr xmlns:ahyp="http://schemas.microsoft.com/office/drawing/2018/hyperlinkcolor" val="tx"/>
                    </a:ext>
                  </a:extLst>
                </a:hlinkClick>
              </a:rPr>
              <a:t>Diseño y comunicación visual</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11" action="ppaction://hlinksldjump">
                  <a:extLst>
                    <a:ext uri="{A12FA001-AC4F-418D-AE19-62706E023703}">
                      <ahyp:hlinkClr xmlns:ahyp="http://schemas.microsoft.com/office/drawing/2018/hyperlinkcolor" val="tx"/>
                    </a:ext>
                  </a:extLst>
                </a:hlinkClick>
              </a:rPr>
              <a:t>Enseñanza de inglés</a:t>
            </a:r>
            <a:endParaRPr lang="es-MX" sz="1600" dirty="0">
              <a:solidFill>
                <a:schemeClr val="bg1"/>
              </a:solidFill>
            </a:endParaRPr>
          </a:p>
        </p:txBody>
      </p:sp>
      <p:sp>
        <p:nvSpPr>
          <p:cNvPr id="8" name="7 Rectángulo"/>
          <p:cNvSpPr/>
          <p:nvPr/>
        </p:nvSpPr>
        <p:spPr>
          <a:xfrm>
            <a:off x="0" y="2017443"/>
            <a:ext cx="2926854" cy="2554545"/>
          </a:xfrm>
          <a:prstGeom prst="rect">
            <a:avLst/>
          </a:prstGeom>
        </p:spPr>
        <p:txBody>
          <a:bodyPr wrap="square">
            <a:spAutoFit/>
          </a:bodyPr>
          <a:lstStyle/>
          <a:p>
            <a:pPr algn="ctr"/>
            <a:r>
              <a:rPr lang="es-MX" sz="2200" b="1" spc="50" dirty="0">
                <a:ln w="0"/>
                <a:solidFill>
                  <a:schemeClr val="bg2"/>
                </a:solidFill>
                <a:effectLst>
                  <a:innerShdw blurRad="63500" dist="50800" dir="13500000">
                    <a:srgbClr val="000000">
                      <a:alpha val="50000"/>
                    </a:srgbClr>
                  </a:innerShdw>
                </a:effectLst>
                <a:latin typeface="Californian FB" pitchFamily="18" charset="0"/>
              </a:rPr>
              <a:t>Área  de las Humanidades</a:t>
            </a:r>
          </a:p>
          <a:p>
            <a:pPr algn="ctr"/>
            <a:r>
              <a:rPr lang="es-MX" sz="2200" b="1" spc="50" dirty="0">
                <a:ln w="0"/>
                <a:solidFill>
                  <a:schemeClr val="bg2"/>
                </a:solidFill>
                <a:effectLst>
                  <a:innerShdw blurRad="63500" dist="50800" dir="13500000">
                    <a:srgbClr val="000000">
                      <a:alpha val="50000"/>
                    </a:srgbClr>
                  </a:innerShdw>
                </a:effectLst>
                <a:latin typeface="Californian FB" pitchFamily="18" charset="0"/>
              </a:rPr>
              <a:t>y de las Artes</a:t>
            </a:r>
          </a:p>
          <a:p>
            <a:pPr algn="ctr"/>
            <a:endParaRPr lang="es-MX" sz="2200" b="1" spc="50" dirty="0">
              <a:ln w="0"/>
              <a:solidFill>
                <a:schemeClr val="bg2"/>
              </a:solidFill>
              <a:effectLst>
                <a:innerShdw blurRad="63500" dist="50800" dir="13500000">
                  <a:srgbClr val="000000">
                    <a:alpha val="50000"/>
                  </a:srgbClr>
                </a:innerShdw>
              </a:effectLst>
              <a:latin typeface="Californian FB" pitchFamily="18" charset="0"/>
            </a:endParaRPr>
          </a:p>
          <a:p>
            <a:pPr algn="ctr"/>
            <a:r>
              <a:rPr lang="es-MX" sz="2400" spc="300" dirty="0">
                <a:ln w="0"/>
                <a:solidFill>
                  <a:schemeClr val="bg2"/>
                </a:solidFill>
                <a:effectLst>
                  <a:innerShdw blurRad="63500" dist="50800" dir="13500000">
                    <a:srgbClr val="000000">
                      <a:alpha val="50000"/>
                    </a:srgbClr>
                  </a:innerShdw>
                </a:effectLst>
                <a:latin typeface="Californian FB" pitchFamily="18" charset="0"/>
              </a:rPr>
              <a:t>Da clic en la carrera de tu interés </a:t>
            </a:r>
            <a:r>
              <a:rPr lang="es-MX" sz="2400" b="1" i="1" spc="300" dirty="0">
                <a:ln w="0"/>
                <a:solidFill>
                  <a:schemeClr val="bg2"/>
                </a:solidFill>
                <a:effectLst>
                  <a:innerShdw blurRad="63500" dist="50800" dir="13500000">
                    <a:srgbClr val="000000">
                      <a:alpha val="50000"/>
                    </a:srgbClr>
                  </a:innerShdw>
                </a:effectLst>
                <a:latin typeface="Californian FB" pitchFamily="18" charset="0"/>
              </a:rPr>
              <a:t>​</a:t>
            </a:r>
          </a:p>
        </p:txBody>
      </p:sp>
      <p:grpSp>
        <p:nvGrpSpPr>
          <p:cNvPr id="6" name="Grupo 9">
            <a:extLst>
              <a:ext uri="{FF2B5EF4-FFF2-40B4-BE49-F238E27FC236}">
                <a16:creationId xmlns:a16="http://schemas.microsoft.com/office/drawing/2014/main" id="{D12B643C-FDB9-444C-8035-0F8870E28BC2}"/>
              </a:ext>
            </a:extLst>
          </p:cNvPr>
          <p:cNvGrpSpPr/>
          <p:nvPr/>
        </p:nvGrpSpPr>
        <p:grpSpPr>
          <a:xfrm>
            <a:off x="0" y="5684111"/>
            <a:ext cx="1472855" cy="1174707"/>
            <a:chOff x="698189" y="5330041"/>
            <a:chExt cx="1473047" cy="1174436"/>
          </a:xfrm>
        </p:grpSpPr>
        <p:pic>
          <p:nvPicPr>
            <p:cNvPr id="4" name="Gráfico 3" descr="Huellas de animal">
              <a:hlinkClick r:id="rId3" action="ppaction://hlinksldjump"/>
              <a:extLst>
                <a:ext uri="{FF2B5EF4-FFF2-40B4-BE49-F238E27FC236}">
                  <a16:creationId xmlns:a16="http://schemas.microsoft.com/office/drawing/2014/main" id="{3D322697-E223-41F6-807D-80BD580310F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7918" y="5330041"/>
              <a:ext cx="914400" cy="914401"/>
            </a:xfrm>
            <a:prstGeom prst="rect">
              <a:avLst/>
            </a:prstGeom>
          </p:spPr>
        </p:pic>
        <p:sp>
          <p:nvSpPr>
            <p:cNvPr id="9" name="CuadroTexto 8">
              <a:hlinkClick r:id="rId3" action="ppaction://hlinksldjump"/>
              <a:extLst>
                <a:ext uri="{FF2B5EF4-FFF2-40B4-BE49-F238E27FC236}">
                  <a16:creationId xmlns:a16="http://schemas.microsoft.com/office/drawing/2014/main" id="{3F0F8AD2-EC55-42C5-BC71-DCF6228BBB5F}"/>
                </a:ext>
              </a:extLst>
            </p:cNvPr>
            <p:cNvSpPr txBox="1"/>
            <p:nvPr/>
          </p:nvSpPr>
          <p:spPr>
            <a:xfrm>
              <a:off x="698189" y="6042812"/>
              <a:ext cx="1473047" cy="461665"/>
            </a:xfrm>
            <a:prstGeom prst="rect">
              <a:avLst/>
            </a:prstGeom>
            <a:noFill/>
          </p:spPr>
          <p:txBody>
            <a:bodyPr wrap="square" rtlCol="0">
              <a:spAutoFit/>
            </a:bodyPr>
            <a:lstStyle/>
            <a:p>
              <a:r>
                <a:rPr lang="es-MX" sz="2400" b="1" spc="300" dirty="0">
                  <a:effectLst>
                    <a:outerShdw blurRad="38100" dist="38100" dir="2700000" algn="tl">
                      <a:srgbClr val="000000">
                        <a:alpha val="43137"/>
                      </a:srgbClr>
                    </a:outerShdw>
                  </a:effectLst>
                </a:rPr>
                <a:t>INICIO</a:t>
              </a:r>
            </a:p>
          </p:txBody>
        </p:sp>
      </p:grpSp>
      <p:sp>
        <p:nvSpPr>
          <p:cNvPr id="3" name="Rectángulo 2">
            <a:extLst>
              <a:ext uri="{FF2B5EF4-FFF2-40B4-BE49-F238E27FC236}">
                <a16:creationId xmlns:a16="http://schemas.microsoft.com/office/drawing/2014/main" id="{71157F13-BC66-4E22-9AD8-7FC9CBC95DA5}"/>
              </a:ext>
            </a:extLst>
          </p:cNvPr>
          <p:cNvSpPr/>
          <p:nvPr/>
        </p:nvSpPr>
        <p:spPr>
          <a:xfrm>
            <a:off x="5735521" y="538388"/>
            <a:ext cx="3286723" cy="6247864"/>
          </a:xfrm>
          <a:prstGeom prst="rect">
            <a:avLst/>
          </a:prstGeom>
        </p:spPr>
        <p:txBody>
          <a:bodyPr wrap="square">
            <a:spAutoFit/>
          </a:bodyPr>
          <a:lstStyle/>
          <a:p>
            <a:pPr marL="285750" lvl="0" indent="-285750" defTabSz="914400">
              <a:buClr>
                <a:srgbClr val="CFA50B"/>
              </a:buClr>
              <a:buFont typeface="Wingdings" panose="05000000000000000000" pitchFamily="2" charset="2"/>
              <a:buChar char="v"/>
            </a:pPr>
            <a:r>
              <a:rPr lang="es-MX" sz="1600" dirty="0">
                <a:solidFill>
                  <a:schemeClr val="bg1"/>
                </a:solidFill>
                <a:hlinkClick r:id="rId14" action="ppaction://hlinksldjump">
                  <a:extLst>
                    <a:ext uri="{A12FA001-AC4F-418D-AE19-62706E023703}">
                      <ahyp:hlinkClr xmlns:ahyp="http://schemas.microsoft.com/office/drawing/2018/hyperlinkcolor" val="tx"/>
                    </a:ext>
                  </a:extLst>
                </a:hlinkClick>
              </a:rPr>
              <a:t>Enseñanza de (alemán), (español), (francés), (inglés) o (italiano) como lengua extranjera</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15" action="ppaction://hlinksldjump">
                  <a:extLst>
                    <a:ext uri="{A12FA001-AC4F-418D-AE19-62706E023703}">
                      <ahyp:hlinkClr xmlns:ahyp="http://schemas.microsoft.com/office/drawing/2018/hyperlinkcolor" val="tx"/>
                    </a:ext>
                  </a:extLst>
                </a:hlinkClick>
              </a:rPr>
              <a:t>Estudios latinoamericanos</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16" action="ppaction://hlinksldjump">
                  <a:extLst>
                    <a:ext uri="{A12FA001-AC4F-418D-AE19-62706E023703}">
                      <ahyp:hlinkClr xmlns:ahyp="http://schemas.microsoft.com/office/drawing/2018/hyperlinkcolor" val="tx"/>
                    </a:ext>
                  </a:extLst>
                </a:hlinkClick>
              </a:rPr>
              <a:t>Etnomusicología</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17" action="ppaction://hlinksldjump">
                  <a:extLst>
                    <a:ext uri="{A12FA001-AC4F-418D-AE19-62706E023703}">
                      <ahyp:hlinkClr xmlns:ahyp="http://schemas.microsoft.com/office/drawing/2018/hyperlinkcolor" val="tx"/>
                    </a:ext>
                  </a:extLst>
                </a:hlinkClick>
              </a:rPr>
              <a:t>Filosofía</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18" action="ppaction://hlinksldjump">
                  <a:extLst>
                    <a:ext uri="{A12FA001-AC4F-418D-AE19-62706E023703}">
                      <ahyp:hlinkClr xmlns:ahyp="http://schemas.microsoft.com/office/drawing/2018/hyperlinkcolor" val="tx"/>
                    </a:ext>
                  </a:extLst>
                </a:hlinkClick>
              </a:rPr>
              <a:t>Geohistoria</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19" action="ppaction://hlinksldjump">
                  <a:extLst>
                    <a:ext uri="{A12FA001-AC4F-418D-AE19-62706E023703}">
                      <ahyp:hlinkClr xmlns:ahyp="http://schemas.microsoft.com/office/drawing/2018/hyperlinkcolor" val="tx"/>
                    </a:ext>
                  </a:extLst>
                </a:hlinkClick>
              </a:rPr>
              <a:t>Historia</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20" action="ppaction://hlinksldjump">
                  <a:extLst>
                    <a:ext uri="{A12FA001-AC4F-418D-AE19-62706E023703}">
                      <ahyp:hlinkClr xmlns:ahyp="http://schemas.microsoft.com/office/drawing/2018/hyperlinkcolor" val="tx"/>
                    </a:ext>
                  </a:extLst>
                </a:hlinkClick>
              </a:rPr>
              <a:t>Historia del arte</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21" action="ppaction://hlinksldjump">
                  <a:extLst>
                    <a:ext uri="{A12FA001-AC4F-418D-AE19-62706E023703}">
                      <ahyp:hlinkClr xmlns:ahyp="http://schemas.microsoft.com/office/drawing/2018/hyperlinkcolor" val="tx"/>
                    </a:ext>
                  </a:extLst>
                </a:hlinkClick>
              </a:rPr>
              <a:t>Lengua y literaturas hispánicas</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22" action="ppaction://hlinksldjump">
                  <a:extLst>
                    <a:ext uri="{A12FA001-AC4F-418D-AE19-62706E023703}">
                      <ahyp:hlinkClr xmlns:ahyp="http://schemas.microsoft.com/office/drawing/2018/hyperlinkcolor" val="tx"/>
                    </a:ext>
                  </a:extLst>
                </a:hlinkClick>
              </a:rPr>
              <a:t>Lengua y literaturas modernas</a:t>
            </a:r>
            <a:r>
              <a:rPr lang="es-MX" sz="1600" dirty="0">
                <a:solidFill>
                  <a:schemeClr val="bg1"/>
                </a:solidFill>
              </a:rPr>
              <a:t> </a:t>
            </a:r>
            <a:r>
              <a:rPr lang="es-MX" sz="1600" dirty="0">
                <a:solidFill>
                  <a:schemeClr val="bg1"/>
                </a:solidFill>
                <a:hlinkClick r:id="rId22" action="ppaction://hlinksldjump"/>
              </a:rPr>
              <a:t>(alemanas, francesas, inglesas, italianas, portuguesas)</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23" action="ppaction://hlinksldjump">
                  <a:extLst>
                    <a:ext uri="{A12FA001-AC4F-418D-AE19-62706E023703}">
                      <ahyp:hlinkClr xmlns:ahyp="http://schemas.microsoft.com/office/drawing/2018/hyperlinkcolor" val="tx"/>
                    </a:ext>
                  </a:extLst>
                </a:hlinkClick>
              </a:rPr>
              <a:t>Letras clásicas</a:t>
            </a:r>
            <a:endParaRPr lang="es-MX" sz="1600" dirty="0">
              <a:solidFill>
                <a:schemeClr val="bg1"/>
              </a:solidFill>
            </a:endParaRPr>
          </a:p>
          <a:p>
            <a:pPr marL="285750" lvl="0" indent="-285750" defTabSz="914400">
              <a:buClr>
                <a:srgbClr val="CFA50B"/>
              </a:buClr>
              <a:buFont typeface="Wingdings" panose="05000000000000000000" pitchFamily="2" charset="2"/>
              <a:buChar char="v"/>
            </a:pPr>
            <a:endParaRPr lang="es-MX" sz="1600" dirty="0">
              <a:solidFill>
                <a:schemeClr val="bg1"/>
              </a:solidFill>
            </a:endParaRPr>
          </a:p>
          <a:p>
            <a:pPr marL="285750" lvl="0" indent="-285750" defTabSz="914400">
              <a:buClr>
                <a:srgbClr val="CFA50B"/>
              </a:buClr>
              <a:buFont typeface="Wingdings" panose="05000000000000000000" pitchFamily="2" charset="2"/>
              <a:buChar char="v"/>
            </a:pPr>
            <a:r>
              <a:rPr lang="es-MX" sz="1600" dirty="0">
                <a:solidFill>
                  <a:schemeClr val="bg1"/>
                </a:solidFill>
                <a:hlinkClick r:id="rId24" action="ppaction://hlinksldjump">
                  <a:extLst>
                    <a:ext uri="{A12FA001-AC4F-418D-AE19-62706E023703}">
                      <ahyp:hlinkClr xmlns:ahyp="http://schemas.microsoft.com/office/drawing/2018/hyperlinkcolor" val="tx"/>
                    </a:ext>
                  </a:extLst>
                </a:hlinkClick>
              </a:rPr>
              <a:t>Lingüística aplicada</a:t>
            </a:r>
            <a:endParaRPr lang="es-MX" sz="1600" dirty="0">
              <a:solidFill>
                <a:schemeClr val="bg1"/>
              </a:solidFill>
            </a:endParaRPr>
          </a:p>
        </p:txBody>
      </p:sp>
      <p:sp>
        <p:nvSpPr>
          <p:cNvPr id="12" name="Rectángulo 11">
            <a:extLst>
              <a:ext uri="{FF2B5EF4-FFF2-40B4-BE49-F238E27FC236}">
                <a16:creationId xmlns:a16="http://schemas.microsoft.com/office/drawing/2014/main" id="{1DDA3DBC-1C19-40A8-8B48-D0D299CC2273}"/>
              </a:ext>
            </a:extLst>
          </p:cNvPr>
          <p:cNvSpPr/>
          <p:nvPr/>
        </p:nvSpPr>
        <p:spPr>
          <a:xfrm>
            <a:off x="9093897" y="910832"/>
            <a:ext cx="3021179" cy="5262979"/>
          </a:xfrm>
          <a:prstGeom prst="rect">
            <a:avLst/>
          </a:prstGeom>
        </p:spPr>
        <p:txBody>
          <a:bodyPr wrap="square">
            <a:spAutoFit/>
          </a:bodyPr>
          <a:lstStyle/>
          <a:p>
            <a:pPr marL="285750" indent="-285750" defTabSz="914400">
              <a:buClr>
                <a:srgbClr val="CFA50B"/>
              </a:buClr>
              <a:buFont typeface="Wingdings" panose="05000000000000000000" pitchFamily="2" charset="2"/>
              <a:buChar char="v"/>
            </a:pPr>
            <a:r>
              <a:rPr lang="es-MX" sz="1600" dirty="0">
                <a:solidFill>
                  <a:schemeClr val="bg1"/>
                </a:solidFill>
                <a:hlinkClick r:id="rId25" action="ppaction://hlinksldjump">
                  <a:extLst>
                    <a:ext uri="{A12FA001-AC4F-418D-AE19-62706E023703}">
                      <ahyp:hlinkClr xmlns:ahyp="http://schemas.microsoft.com/office/drawing/2018/hyperlinkcolor" val="tx"/>
                    </a:ext>
                  </a:extLst>
                </a:hlinkClick>
              </a:rPr>
              <a:t>Literatura dramática y teatro</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26" action="ppaction://hlinksldjump">
                  <a:extLst>
                    <a:ext uri="{A12FA001-AC4F-418D-AE19-62706E023703}">
                      <ahyp:hlinkClr xmlns:ahyp="http://schemas.microsoft.com/office/drawing/2018/hyperlinkcolor" val="tx"/>
                    </a:ext>
                  </a:extLst>
                </a:hlinkClick>
              </a:rPr>
              <a:t>Literatura intercultural</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27" action="ppaction://hlinksldjump">
                  <a:extLst>
                    <a:ext uri="{A12FA001-AC4F-418D-AE19-62706E023703}">
                      <ahyp:hlinkClr xmlns:ahyp="http://schemas.microsoft.com/office/drawing/2018/hyperlinkcolor" val="tx"/>
                    </a:ext>
                  </a:extLst>
                </a:hlinkClick>
              </a:rPr>
              <a:t>Música-canto</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28" action="ppaction://hlinksldjump">
                  <a:extLst>
                    <a:ext uri="{A12FA001-AC4F-418D-AE19-62706E023703}">
                      <ahyp:hlinkClr xmlns:ahyp="http://schemas.microsoft.com/office/drawing/2018/hyperlinkcolor" val="tx"/>
                    </a:ext>
                  </a:extLst>
                </a:hlinkClick>
              </a:rPr>
              <a:t>Música-composición</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29" action="ppaction://hlinksldjump">
                  <a:extLst>
                    <a:ext uri="{A12FA001-AC4F-418D-AE19-62706E023703}">
                      <ahyp:hlinkClr xmlns:ahyp="http://schemas.microsoft.com/office/drawing/2018/hyperlinkcolor" val="tx"/>
                    </a:ext>
                  </a:extLst>
                </a:hlinkClick>
              </a:rPr>
              <a:t>Música-educación musical</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30" action="ppaction://hlinksldjump">
                  <a:extLst>
                    <a:ext uri="{A12FA001-AC4F-418D-AE19-62706E023703}">
                      <ahyp:hlinkClr xmlns:ahyp="http://schemas.microsoft.com/office/drawing/2018/hyperlinkcolor" val="tx"/>
                    </a:ext>
                  </a:extLst>
                </a:hlinkClick>
              </a:rPr>
              <a:t>Música instrumentista</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31" action="ppaction://hlinksldjump">
                  <a:extLst>
                    <a:ext uri="{A12FA001-AC4F-418D-AE19-62706E023703}">
                      <ahyp:hlinkClr xmlns:ahyp="http://schemas.microsoft.com/office/drawing/2018/hyperlinkcolor" val="tx"/>
                    </a:ext>
                  </a:extLst>
                </a:hlinkClick>
              </a:rPr>
              <a:t>Música piano</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32" action="ppaction://hlinksldjump">
                  <a:extLst>
                    <a:ext uri="{A12FA001-AC4F-418D-AE19-62706E023703}">
                      <ahyp:hlinkClr xmlns:ahyp="http://schemas.microsoft.com/office/drawing/2018/hyperlinkcolor" val="tx"/>
                    </a:ext>
                  </a:extLst>
                </a:hlinkClick>
              </a:rPr>
              <a:t>Música y Tecnología artística</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33" action="ppaction://hlinksldjump">
                  <a:extLst>
                    <a:ext uri="{A12FA001-AC4F-418D-AE19-62706E023703}">
                      <ahyp:hlinkClr xmlns:ahyp="http://schemas.microsoft.com/office/drawing/2018/hyperlinkcolor" val="tx"/>
                    </a:ext>
                  </a:extLst>
                </a:hlinkClick>
              </a:rPr>
              <a:t>Pedagogía</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34" action="ppaction://hlinksldjump">
                  <a:extLst>
                    <a:ext uri="{A12FA001-AC4F-418D-AE19-62706E023703}">
                      <ahyp:hlinkClr xmlns:ahyp="http://schemas.microsoft.com/office/drawing/2018/hyperlinkcolor" val="tx"/>
                    </a:ext>
                  </a:extLst>
                </a:hlinkClick>
              </a:rPr>
              <a:t>Teatro y actuación</a:t>
            </a:r>
            <a:endParaRPr lang="es-MX" sz="1600" dirty="0">
              <a:solidFill>
                <a:schemeClr val="bg1"/>
              </a:solidFill>
            </a:endParaRPr>
          </a:p>
          <a:p>
            <a:pPr marL="285750" indent="-285750" defTabSz="914400">
              <a:buClr>
                <a:srgbClr val="CFA50B"/>
              </a:buClr>
              <a:buFont typeface="Wingdings" panose="05000000000000000000" pitchFamily="2" charset="2"/>
              <a:buChar char="v"/>
            </a:pPr>
            <a:endParaRPr lang="es-MX" sz="1600" dirty="0">
              <a:solidFill>
                <a:schemeClr val="bg1"/>
              </a:solidFill>
            </a:endParaRPr>
          </a:p>
          <a:p>
            <a:pPr marL="285750" indent="-285750" defTabSz="914400">
              <a:buClr>
                <a:srgbClr val="CFA50B"/>
              </a:buClr>
              <a:buFont typeface="Wingdings" panose="05000000000000000000" pitchFamily="2" charset="2"/>
              <a:buChar char="v"/>
            </a:pPr>
            <a:r>
              <a:rPr lang="es-MX" sz="1600" dirty="0">
                <a:solidFill>
                  <a:schemeClr val="bg1"/>
                </a:solidFill>
                <a:hlinkClick r:id="rId35" action="ppaction://hlinksldjump">
                  <a:extLst>
                    <a:ext uri="{A12FA001-AC4F-418D-AE19-62706E023703}">
                      <ahyp:hlinkClr xmlns:ahyp="http://schemas.microsoft.com/office/drawing/2018/hyperlinkcolor" val="tx"/>
                    </a:ext>
                  </a:extLst>
                </a:hlinkClick>
              </a:rPr>
              <a:t>Traducción</a:t>
            </a:r>
            <a:endParaRPr lang="es-MX" sz="16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94F3B29-D96D-4D4F-8BCF-7D80B62B215D}"/>
              </a:ext>
            </a:extLst>
          </p:cNvPr>
          <p:cNvPicPr>
            <a:picLocks noChangeAspect="1"/>
          </p:cNvPicPr>
          <p:nvPr/>
        </p:nvPicPr>
        <p:blipFill rotWithShape="1">
          <a:blip r:embed="rId2"/>
          <a:srcRect l="41730" t="34241" r="11605" b="20582"/>
          <a:stretch/>
        </p:blipFill>
        <p:spPr>
          <a:xfrm>
            <a:off x="-1" y="-1"/>
            <a:ext cx="12190413" cy="6859589"/>
          </a:xfrm>
          <a:prstGeom prst="rect">
            <a:avLst/>
          </a:prstGeom>
        </p:spPr>
      </p:pic>
      <p:sp>
        <p:nvSpPr>
          <p:cNvPr id="2" name="Título 1">
            <a:extLst>
              <a:ext uri="{FF2B5EF4-FFF2-40B4-BE49-F238E27FC236}">
                <a16:creationId xmlns:a16="http://schemas.microsoft.com/office/drawing/2014/main" id="{7A0B2856-C4BD-458F-BEF5-8296B1401FFE}"/>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Música piano</a:t>
            </a:r>
          </a:p>
        </p:txBody>
      </p:sp>
      <p:sp>
        <p:nvSpPr>
          <p:cNvPr id="4" name="CuadroTexto 3">
            <a:extLst>
              <a:ext uri="{FF2B5EF4-FFF2-40B4-BE49-F238E27FC236}">
                <a16:creationId xmlns:a16="http://schemas.microsoft.com/office/drawing/2014/main" id="{741B302E-BB62-4A21-9CF8-879A35C8F7CD}"/>
              </a:ext>
            </a:extLst>
          </p:cNvPr>
          <p:cNvSpPr txBox="1"/>
          <p:nvPr/>
        </p:nvSpPr>
        <p:spPr>
          <a:xfrm>
            <a:off x="763506" y="2054159"/>
            <a:ext cx="3024334" cy="1384995"/>
          </a:xfrm>
          <a:prstGeom prst="rect">
            <a:avLst/>
          </a:prstGeom>
          <a:noFill/>
        </p:spPr>
        <p:txBody>
          <a:bodyPr wrap="square" rtlCol="0">
            <a:spAutoFit/>
          </a:bodyPr>
          <a:lstStyle/>
          <a:p>
            <a:r>
              <a:rPr lang="es-MX" sz="1400" b="1" spc="300" dirty="0">
                <a:solidFill>
                  <a:schemeClr val="bg2">
                    <a:lumMod val="25000"/>
                  </a:schemeClr>
                </a:solidFill>
              </a:rPr>
              <a:t>¿Qué es?</a:t>
            </a:r>
            <a:br>
              <a:rPr lang="es-MX" sz="1400" dirty="0">
                <a:solidFill>
                  <a:schemeClr val="bg2">
                    <a:lumMod val="25000"/>
                  </a:schemeClr>
                </a:solidFill>
              </a:rPr>
            </a:br>
            <a:endParaRPr lang="es-MX" sz="1400" dirty="0">
              <a:solidFill>
                <a:schemeClr val="bg2">
                  <a:lumMod val="25000"/>
                </a:schemeClr>
              </a:solidFill>
            </a:endParaRPr>
          </a:p>
          <a:p>
            <a:pPr algn="just"/>
            <a:r>
              <a:rPr lang="es-MX" sz="1400" dirty="0"/>
              <a:t>Este/a profesionista cuenta con una preparación y dominio técnico que le permiten realizar interpretaciones de gran calidad en la ejecución del piano.</a:t>
            </a:r>
          </a:p>
        </p:txBody>
      </p:sp>
      <p:sp>
        <p:nvSpPr>
          <p:cNvPr id="5" name="CuadroTexto 4">
            <a:extLst>
              <a:ext uri="{FF2B5EF4-FFF2-40B4-BE49-F238E27FC236}">
                <a16:creationId xmlns:a16="http://schemas.microsoft.com/office/drawing/2014/main" id="{89056A38-BEF5-48B2-AE21-BDEB431496FF}"/>
              </a:ext>
            </a:extLst>
          </p:cNvPr>
          <p:cNvSpPr txBox="1"/>
          <p:nvPr/>
        </p:nvSpPr>
        <p:spPr>
          <a:xfrm>
            <a:off x="4523344" y="2054159"/>
            <a:ext cx="3024334" cy="1708160"/>
          </a:xfrm>
          <a:prstGeom prst="rect">
            <a:avLst/>
          </a:prstGeom>
          <a:noFill/>
        </p:spPr>
        <p:txBody>
          <a:bodyPr wrap="square" rtlCol="0">
            <a:spAutoFit/>
          </a:bodyPr>
          <a:lstStyle/>
          <a:p>
            <a:pPr algn="just"/>
            <a:r>
              <a:rPr lang="es-MX" sz="1400" b="1" spc="300" dirty="0">
                <a:solidFill>
                  <a:schemeClr val="bg2">
                    <a:lumMod val="25000"/>
                  </a:schemeClr>
                </a:solidFill>
              </a:rPr>
              <a:t>¿Qué hace?</a:t>
            </a:r>
          </a:p>
          <a:p>
            <a:pPr algn="just"/>
            <a:br>
              <a:rPr lang="es-MX" b="1" spc="300" dirty="0">
                <a:solidFill>
                  <a:schemeClr val="bg2">
                    <a:lumMod val="25000"/>
                  </a:schemeClr>
                </a:solidFill>
                <a:effectLst>
                  <a:outerShdw blurRad="38100" dist="38100" dir="2700000" algn="tl">
                    <a:srgbClr val="000000">
                      <a:alpha val="43137"/>
                    </a:srgbClr>
                  </a:outerShdw>
                </a:effectLst>
              </a:rPr>
            </a:br>
            <a:r>
              <a:rPr lang="es-MX" sz="1400" dirty="0"/>
              <a:t>Puede interpretar como solista, </a:t>
            </a:r>
            <a:r>
              <a:rPr lang="es-MX" sz="1400" dirty="0" err="1"/>
              <a:t>repertorista</a:t>
            </a:r>
            <a:r>
              <a:rPr lang="es-MX" sz="1400" dirty="0"/>
              <a:t>, integrante de ensambles o de orquesta. Asimismo, puede desempeñarse como investigador(a), docente o asesor(a).</a:t>
            </a:r>
          </a:p>
        </p:txBody>
      </p:sp>
      <p:sp>
        <p:nvSpPr>
          <p:cNvPr id="6" name="CuadroTexto 5">
            <a:extLst>
              <a:ext uri="{FF2B5EF4-FFF2-40B4-BE49-F238E27FC236}">
                <a16:creationId xmlns:a16="http://schemas.microsoft.com/office/drawing/2014/main" id="{A81822B3-321E-4583-8C9F-5ABCBACA7D45}"/>
              </a:ext>
            </a:extLst>
          </p:cNvPr>
          <p:cNvSpPr txBox="1"/>
          <p:nvPr/>
        </p:nvSpPr>
        <p:spPr>
          <a:xfrm>
            <a:off x="8183440" y="1912139"/>
            <a:ext cx="3024334" cy="2569934"/>
          </a:xfrm>
          <a:prstGeom prst="rect">
            <a:avLst/>
          </a:prstGeom>
          <a:noFill/>
        </p:spPr>
        <p:txBody>
          <a:bodyPr wrap="square" rtlCol="0">
            <a:spAutoFit/>
          </a:bodyPr>
          <a:lstStyle/>
          <a:p>
            <a:r>
              <a:rPr lang="es-MX" sz="1400" b="1" spc="300" dirty="0">
                <a:solidFill>
                  <a:schemeClr val="bg2">
                    <a:lumMod val="25000"/>
                  </a:schemeClr>
                </a:solidFill>
              </a:rPr>
              <a:t>¿​Dónde es su campo de trabajo?</a:t>
            </a:r>
            <a:br>
              <a:rPr lang="es-MX" dirty="0">
                <a:solidFill>
                  <a:schemeClr val="bg2">
                    <a:lumMod val="25000"/>
                  </a:schemeClr>
                </a:solidFill>
              </a:rPr>
            </a:br>
            <a:endParaRPr lang="es-MX" dirty="0">
              <a:solidFill>
                <a:schemeClr val="bg2">
                  <a:lumMod val="25000"/>
                </a:schemeClr>
              </a:solidFill>
            </a:endParaRPr>
          </a:p>
          <a:p>
            <a:pPr algn="just"/>
            <a:r>
              <a:rPr lang="es-MX" sz="1400" dirty="0"/>
              <a:t>Realiza su labor profesional en instituciones públicas y privadas, en el ejercicio libre de la profesión, en instituciones educativas, en centros culturales, compañías grabadoras, funciones teatrales, filmaciones, compañías de ballet y ópera, entre otros.</a:t>
            </a:r>
          </a:p>
        </p:txBody>
      </p:sp>
      <p:sp>
        <p:nvSpPr>
          <p:cNvPr id="7" name="CuadroTexto 6">
            <a:extLst>
              <a:ext uri="{FF2B5EF4-FFF2-40B4-BE49-F238E27FC236}">
                <a16:creationId xmlns:a16="http://schemas.microsoft.com/office/drawing/2014/main" id="{AC4AE78F-A817-4012-96EA-208D781C802A}"/>
              </a:ext>
            </a:extLst>
          </p:cNvPr>
          <p:cNvSpPr txBox="1"/>
          <p:nvPr/>
        </p:nvSpPr>
        <p:spPr>
          <a:xfrm>
            <a:off x="763506" y="3731361"/>
            <a:ext cx="3349165" cy="846386"/>
          </a:xfrm>
          <a:prstGeom prst="rect">
            <a:avLst/>
          </a:prstGeom>
          <a:noFill/>
        </p:spPr>
        <p:txBody>
          <a:bodyPr wrap="square" rtlCol="0">
            <a:spAutoFit/>
          </a:bodyPr>
          <a:lstStyle/>
          <a:p>
            <a:r>
              <a:rPr lang="es-MX" sz="1400" b="1" spc="300" dirty="0">
                <a:solidFill>
                  <a:schemeClr val="bg2">
                    <a:lumMod val="25000"/>
                  </a:schemeClr>
                </a:solidFill>
              </a:rPr>
              <a:t>¿​Dónde se estudia?</a:t>
            </a:r>
          </a:p>
          <a:p>
            <a:endParaRPr lang="es-MX" dirty="0">
              <a:solidFill>
                <a:schemeClr val="bg2">
                  <a:lumMod val="25000"/>
                </a:schemeClr>
              </a:solidFill>
            </a:endParaRPr>
          </a:p>
          <a:p>
            <a:r>
              <a:rPr lang="es-MX" sz="1400" dirty="0"/>
              <a:t>Facultad de Música</a:t>
            </a:r>
          </a:p>
        </p:txBody>
      </p:sp>
      <p:sp>
        <p:nvSpPr>
          <p:cNvPr id="8" name="Rectángulo 7">
            <a:extLst>
              <a:ext uri="{FF2B5EF4-FFF2-40B4-BE49-F238E27FC236}">
                <a16:creationId xmlns:a16="http://schemas.microsoft.com/office/drawing/2014/main" id="{D59B137A-61AE-41EB-8692-35B749B49E5A}"/>
              </a:ext>
            </a:extLst>
          </p:cNvPr>
          <p:cNvSpPr/>
          <p:nvPr/>
        </p:nvSpPr>
        <p:spPr>
          <a:xfrm>
            <a:off x="3820658" y="3808125"/>
            <a:ext cx="4429706" cy="1061829"/>
          </a:xfrm>
          <a:prstGeom prst="rect">
            <a:avLst/>
          </a:prstGeom>
        </p:spPr>
        <p:txBody>
          <a:bodyPr wrap="square">
            <a:spAutoFit/>
          </a:bodyPr>
          <a:lstStyle/>
          <a:p>
            <a:pPr algn="ctr"/>
            <a:r>
              <a:rPr lang="es-MX" b="1" u="sng" spc="300" dirty="0">
                <a:solidFill>
                  <a:schemeClr val="accent6">
                    <a:lumMod val="75000"/>
                  </a:schemeClr>
                </a:solidFill>
              </a:rPr>
              <a:t>IMPORTANTE</a:t>
            </a:r>
          </a:p>
          <a:p>
            <a:endParaRPr lang="es-MX" dirty="0">
              <a:solidFill>
                <a:schemeClr val="accent6">
                  <a:lumMod val="75000"/>
                </a:schemeClr>
              </a:solidFill>
            </a:endParaRPr>
          </a:p>
          <a:p>
            <a:pPr marL="285750" indent="-285750" algn="ctr">
              <a:buFont typeface="Calibri" panose="020F0502020204030204" pitchFamily="34" charset="0"/>
              <a:buChar char="→"/>
            </a:pPr>
            <a:r>
              <a:rPr lang="es-MX" dirty="0">
                <a:solidFill>
                  <a:schemeClr val="accent6">
                    <a:lumMod val="75000"/>
                  </a:schemeClr>
                </a:solidFill>
              </a:rPr>
              <a:t>Carrera con prerrequisitos</a:t>
            </a:r>
          </a:p>
        </p:txBody>
      </p:sp>
      <p:grpSp>
        <p:nvGrpSpPr>
          <p:cNvPr id="9" name="Grupo 8">
            <a:extLst>
              <a:ext uri="{FF2B5EF4-FFF2-40B4-BE49-F238E27FC236}">
                <a16:creationId xmlns:a16="http://schemas.microsoft.com/office/drawing/2014/main" id="{C4E878C5-9F38-4210-A824-568FE386B659}"/>
              </a:ext>
            </a:extLst>
          </p:cNvPr>
          <p:cNvGrpSpPr/>
          <p:nvPr/>
        </p:nvGrpSpPr>
        <p:grpSpPr>
          <a:xfrm>
            <a:off x="9138238" y="5082410"/>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B3CF2340-8E86-4D5E-839E-B3567B7615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BB09A09B-B3B5-49A0-B597-471520B21A22}"/>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96633"/>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821585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D21D045-A112-4E7C-95CB-B9C3D48A5FB4}"/>
              </a:ext>
            </a:extLst>
          </p:cNvPr>
          <p:cNvPicPr>
            <a:picLocks noChangeAspect="1"/>
          </p:cNvPicPr>
          <p:nvPr/>
        </p:nvPicPr>
        <p:blipFill rotWithShape="1">
          <a:blip r:embed="rId2">
            <a:alphaModFix amt="70000"/>
          </a:blip>
          <a:srcRect l="42321" t="33190" r="11604" b="20582"/>
          <a:stretch/>
        </p:blipFill>
        <p:spPr>
          <a:xfrm>
            <a:off x="-1" y="-1"/>
            <a:ext cx="12190413" cy="6876643"/>
          </a:xfrm>
          <a:prstGeom prst="rect">
            <a:avLst/>
          </a:prstGeom>
        </p:spPr>
      </p:pic>
      <p:sp>
        <p:nvSpPr>
          <p:cNvPr id="2" name="Título 1">
            <a:extLst>
              <a:ext uri="{FF2B5EF4-FFF2-40B4-BE49-F238E27FC236}">
                <a16:creationId xmlns:a16="http://schemas.microsoft.com/office/drawing/2014/main" id="{06786862-A1DA-475C-9158-286FB131EB73}"/>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Música y Tecnología artística</a:t>
            </a:r>
          </a:p>
        </p:txBody>
      </p:sp>
      <p:sp>
        <p:nvSpPr>
          <p:cNvPr id="4" name="CuadroTexto 3">
            <a:extLst>
              <a:ext uri="{FF2B5EF4-FFF2-40B4-BE49-F238E27FC236}">
                <a16:creationId xmlns:a16="http://schemas.microsoft.com/office/drawing/2014/main" id="{AC3384AB-3C21-494F-86F4-8A57C63FA581}"/>
              </a:ext>
            </a:extLst>
          </p:cNvPr>
          <p:cNvSpPr txBox="1"/>
          <p:nvPr/>
        </p:nvSpPr>
        <p:spPr>
          <a:xfrm>
            <a:off x="2268474" y="1263304"/>
            <a:ext cx="9443356" cy="1169551"/>
          </a:xfrm>
          <a:prstGeom prst="rect">
            <a:avLst/>
          </a:prstGeom>
          <a:noFill/>
        </p:spPr>
        <p:txBody>
          <a:bodyPr wrap="square" rtlCol="0">
            <a:spAutoFit/>
          </a:bodyPr>
          <a:lstStyle/>
          <a:p>
            <a:r>
              <a:rPr lang="es-MX" sz="1400" b="1" spc="300" dirty="0">
                <a:solidFill>
                  <a:srgbClr val="215663"/>
                </a:solidFill>
              </a:rPr>
              <a:t>¿Qué es?</a:t>
            </a:r>
            <a:br>
              <a:rPr lang="es-MX" sz="1400" dirty="0">
                <a:solidFill>
                  <a:srgbClr val="215663"/>
                </a:solidFill>
              </a:rPr>
            </a:br>
            <a:endParaRPr lang="es-MX" sz="1400" dirty="0">
              <a:solidFill>
                <a:srgbClr val="215663"/>
              </a:solidFill>
            </a:endParaRPr>
          </a:p>
          <a:p>
            <a:pPr algn="just"/>
            <a:r>
              <a:rPr lang="es-MX" sz="1400" dirty="0"/>
              <a:t>Actúa como un agente que refuerza y potencia la identidad nacional, asumiendo las tradiciones culturales a través de la creación e interpretación musical. Crea, además, espacios de reflexión que vinculan, de manera eficiente, las nuevas tecnologías con sus usos y procesos en la composición, interpretación y producción musicales. </a:t>
            </a:r>
          </a:p>
        </p:txBody>
      </p:sp>
      <p:sp>
        <p:nvSpPr>
          <p:cNvPr id="5" name="CuadroTexto 4">
            <a:extLst>
              <a:ext uri="{FF2B5EF4-FFF2-40B4-BE49-F238E27FC236}">
                <a16:creationId xmlns:a16="http://schemas.microsoft.com/office/drawing/2014/main" id="{4FC2EDDA-55C0-4E0F-B02A-7117A2E8E08E}"/>
              </a:ext>
            </a:extLst>
          </p:cNvPr>
          <p:cNvSpPr txBox="1"/>
          <p:nvPr/>
        </p:nvSpPr>
        <p:spPr>
          <a:xfrm>
            <a:off x="2268474" y="2562355"/>
            <a:ext cx="9306423" cy="1061829"/>
          </a:xfrm>
          <a:prstGeom prst="rect">
            <a:avLst/>
          </a:prstGeom>
          <a:noFill/>
        </p:spPr>
        <p:txBody>
          <a:bodyPr wrap="square" rtlCol="0">
            <a:spAutoFit/>
          </a:bodyPr>
          <a:lstStyle/>
          <a:p>
            <a:pPr algn="just"/>
            <a:r>
              <a:rPr lang="es-MX" sz="1400" b="1" spc="300" dirty="0">
                <a:solidFill>
                  <a:srgbClr val="215663"/>
                </a:solidFill>
              </a:rPr>
              <a:t>¿Qué hace?</a:t>
            </a:r>
          </a:p>
          <a:p>
            <a:pPr algn="just"/>
            <a:br>
              <a:rPr lang="es-MX" b="1" spc="300" dirty="0">
                <a:solidFill>
                  <a:srgbClr val="215663"/>
                </a:solidFill>
                <a:effectLst>
                  <a:outerShdw blurRad="38100" dist="38100" dir="2700000" algn="tl">
                    <a:srgbClr val="000000">
                      <a:alpha val="43137"/>
                    </a:srgbClr>
                  </a:outerShdw>
                </a:effectLst>
              </a:rPr>
            </a:br>
            <a:r>
              <a:rPr lang="es-MX" sz="1400" dirty="0"/>
              <a:t>El y la profesionista en Música y Tecnología Artística es un profesional competente para la creación, la interpretación y la producción musical, utilizando diversas tecnologías. </a:t>
            </a:r>
          </a:p>
        </p:txBody>
      </p:sp>
      <p:sp>
        <p:nvSpPr>
          <p:cNvPr id="6" name="CuadroTexto 5">
            <a:extLst>
              <a:ext uri="{FF2B5EF4-FFF2-40B4-BE49-F238E27FC236}">
                <a16:creationId xmlns:a16="http://schemas.microsoft.com/office/drawing/2014/main" id="{3AAF9626-65E8-4D43-B31A-4CA6F66D0FD9}"/>
              </a:ext>
            </a:extLst>
          </p:cNvPr>
          <p:cNvSpPr txBox="1"/>
          <p:nvPr/>
        </p:nvSpPr>
        <p:spPr>
          <a:xfrm>
            <a:off x="2268472" y="3808125"/>
            <a:ext cx="9443357" cy="1061829"/>
          </a:xfrm>
          <a:prstGeom prst="rect">
            <a:avLst/>
          </a:prstGeom>
          <a:noFill/>
        </p:spPr>
        <p:txBody>
          <a:bodyPr wrap="square" rtlCol="0">
            <a:spAutoFit/>
          </a:bodyPr>
          <a:lstStyle/>
          <a:p>
            <a:r>
              <a:rPr lang="es-MX" sz="1400" b="1" spc="300" dirty="0">
                <a:solidFill>
                  <a:srgbClr val="215663"/>
                </a:solidFill>
              </a:rPr>
              <a:t>¿​Dónde es su campo de trabajo?</a:t>
            </a:r>
            <a:br>
              <a:rPr lang="es-MX" dirty="0">
                <a:solidFill>
                  <a:srgbClr val="215663"/>
                </a:solidFill>
              </a:rPr>
            </a:br>
            <a:endParaRPr lang="es-MX" dirty="0">
              <a:solidFill>
                <a:srgbClr val="215663"/>
              </a:solidFill>
            </a:endParaRPr>
          </a:p>
          <a:p>
            <a:pPr algn="just"/>
            <a:r>
              <a:rPr lang="es-MX" sz="1400" dirty="0"/>
              <a:t>Colabora con instituciones, organizaciones culturales y de entretenimiento, como grupos o bandas musicales, compañías productoras de cine, video, publicidad o casas disqueras y medios de comunicación audiovisuales y digitales. </a:t>
            </a:r>
          </a:p>
        </p:txBody>
      </p:sp>
      <p:sp>
        <p:nvSpPr>
          <p:cNvPr id="7" name="CuadroTexto 6">
            <a:extLst>
              <a:ext uri="{FF2B5EF4-FFF2-40B4-BE49-F238E27FC236}">
                <a16:creationId xmlns:a16="http://schemas.microsoft.com/office/drawing/2014/main" id="{F0F25ABA-E2F0-4952-9073-D8468ECD8BA1}"/>
              </a:ext>
            </a:extLst>
          </p:cNvPr>
          <p:cNvSpPr txBox="1"/>
          <p:nvPr/>
        </p:nvSpPr>
        <p:spPr>
          <a:xfrm>
            <a:off x="5860785" y="5032261"/>
            <a:ext cx="3349165" cy="1061829"/>
          </a:xfrm>
          <a:prstGeom prst="rect">
            <a:avLst/>
          </a:prstGeom>
          <a:noFill/>
        </p:spPr>
        <p:txBody>
          <a:bodyPr wrap="square" rtlCol="0">
            <a:spAutoFit/>
          </a:bodyPr>
          <a:lstStyle/>
          <a:p>
            <a:r>
              <a:rPr lang="es-MX" sz="1400" b="1" spc="300" dirty="0">
                <a:solidFill>
                  <a:srgbClr val="215663"/>
                </a:solidFill>
              </a:rPr>
              <a:t>¿​Dónde se estudia?</a:t>
            </a:r>
          </a:p>
          <a:p>
            <a:endParaRPr lang="es-MX" dirty="0">
              <a:solidFill>
                <a:srgbClr val="215663"/>
              </a:solidFill>
            </a:endParaRPr>
          </a:p>
          <a:p>
            <a:r>
              <a:rPr lang="es-MX" sz="1400" dirty="0"/>
              <a:t>Escuela Nacional de Estudios Superiores, Unidad Morelia</a:t>
            </a:r>
          </a:p>
        </p:txBody>
      </p:sp>
      <p:grpSp>
        <p:nvGrpSpPr>
          <p:cNvPr id="9" name="Grupo 8">
            <a:extLst>
              <a:ext uri="{FF2B5EF4-FFF2-40B4-BE49-F238E27FC236}">
                <a16:creationId xmlns:a16="http://schemas.microsoft.com/office/drawing/2014/main" id="{C9DB4279-E0E3-4D48-80D6-A85E85C725A4}"/>
              </a:ext>
            </a:extLst>
          </p:cNvPr>
          <p:cNvGrpSpPr/>
          <p:nvPr/>
        </p:nvGrpSpPr>
        <p:grpSpPr>
          <a:xfrm>
            <a:off x="10094842" y="5399081"/>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ED661751-02FF-4567-A497-89760D918F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A2DF3C79-7676-4B92-841C-F5490F4EE9F2}"/>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92D05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844249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F751A11-5515-41C4-8992-015CEEF9C1B7}"/>
              </a:ext>
            </a:extLst>
          </p:cNvPr>
          <p:cNvPicPr>
            <a:picLocks noChangeAspect="1"/>
          </p:cNvPicPr>
          <p:nvPr/>
        </p:nvPicPr>
        <p:blipFill rotWithShape="1">
          <a:blip r:embed="rId2">
            <a:alphaModFix amt="85000"/>
          </a:blip>
          <a:srcRect l="42321" t="32139" r="12195" b="22683"/>
          <a:stretch/>
        </p:blipFill>
        <p:spPr>
          <a:xfrm>
            <a:off x="-97483" y="-2483"/>
            <a:ext cx="12287895" cy="6862071"/>
          </a:xfrm>
          <a:prstGeom prst="rect">
            <a:avLst/>
          </a:prstGeom>
        </p:spPr>
      </p:pic>
      <p:sp>
        <p:nvSpPr>
          <p:cNvPr id="2" name="Título 1">
            <a:extLst>
              <a:ext uri="{FF2B5EF4-FFF2-40B4-BE49-F238E27FC236}">
                <a16:creationId xmlns:a16="http://schemas.microsoft.com/office/drawing/2014/main" id="{1B35EB5A-1A6C-4D80-9174-B80E9E71E399}"/>
              </a:ext>
            </a:extLst>
          </p:cNvPr>
          <p:cNvSpPr>
            <a:spLocks noGrp="1"/>
          </p:cNvSpPr>
          <p:nvPr>
            <p:ph type="title"/>
          </p:nvPr>
        </p:nvSpPr>
        <p:spPr/>
        <p:txBody>
          <a:bodyPr/>
          <a:lstStyle/>
          <a:p>
            <a:r>
              <a:rPr lang="es-MX" sz="6000" i="1" dirty="0">
                <a:latin typeface="Book Antiqua" panose="02040602050305030304" pitchFamily="18" charset="0"/>
                <a:cs typeface="Aharoni" panose="02010803020104030203" pitchFamily="2" charset="-79"/>
              </a:rPr>
              <a:t>Pedagogía</a:t>
            </a:r>
          </a:p>
        </p:txBody>
      </p:sp>
      <p:sp>
        <p:nvSpPr>
          <p:cNvPr id="4" name="CuadroTexto 3">
            <a:extLst>
              <a:ext uri="{FF2B5EF4-FFF2-40B4-BE49-F238E27FC236}">
                <a16:creationId xmlns:a16="http://schemas.microsoft.com/office/drawing/2014/main" id="{C2871F2C-2C3B-47B7-872B-6937250E8E72}"/>
              </a:ext>
            </a:extLst>
          </p:cNvPr>
          <p:cNvSpPr txBox="1"/>
          <p:nvPr/>
        </p:nvSpPr>
        <p:spPr>
          <a:xfrm>
            <a:off x="271679" y="1489243"/>
            <a:ext cx="5663338" cy="1384995"/>
          </a:xfrm>
          <a:prstGeom prst="rect">
            <a:avLst/>
          </a:prstGeom>
          <a:noFill/>
        </p:spPr>
        <p:txBody>
          <a:bodyPr wrap="square" rtlCol="0">
            <a:spAutoFit/>
          </a:bodyPr>
          <a:lstStyle/>
          <a:p>
            <a:r>
              <a:rPr lang="es-MX" sz="1400" b="1" spc="300" dirty="0">
                <a:solidFill>
                  <a:schemeClr val="tx2">
                    <a:lumMod val="50000"/>
                  </a:schemeClr>
                </a:solidFill>
              </a:rPr>
              <a:t>¿Qué es?</a:t>
            </a:r>
            <a:br>
              <a:rPr lang="es-MX" sz="1400" dirty="0">
                <a:solidFill>
                  <a:schemeClr val="tx2">
                    <a:lumMod val="50000"/>
                  </a:schemeClr>
                </a:solidFill>
              </a:rPr>
            </a:br>
            <a:endParaRPr lang="es-MX" sz="1400" dirty="0">
              <a:solidFill>
                <a:schemeClr val="tx2">
                  <a:lumMod val="50000"/>
                </a:schemeClr>
              </a:solidFill>
            </a:endParaRPr>
          </a:p>
          <a:p>
            <a:pPr algn="just"/>
            <a:r>
              <a:rPr lang="es-MX" sz="1400" dirty="0"/>
              <a:t>Esta licenciatura forma profesionistas capaces de analizar la realidad social, económica, política y cultural en que se encuentra la educación de nuestro país, así como sus bases filosóficas y políticas, para mejorar los sistemas de enseñanza en todos los niveles y modalidades.</a:t>
            </a:r>
          </a:p>
        </p:txBody>
      </p:sp>
      <p:sp>
        <p:nvSpPr>
          <p:cNvPr id="5" name="CuadroTexto 4">
            <a:extLst>
              <a:ext uri="{FF2B5EF4-FFF2-40B4-BE49-F238E27FC236}">
                <a16:creationId xmlns:a16="http://schemas.microsoft.com/office/drawing/2014/main" id="{CAC099DD-D7C9-43B7-AE15-9BA572D04565}"/>
              </a:ext>
            </a:extLst>
          </p:cNvPr>
          <p:cNvSpPr txBox="1"/>
          <p:nvPr/>
        </p:nvSpPr>
        <p:spPr>
          <a:xfrm>
            <a:off x="6197574" y="1413570"/>
            <a:ext cx="5730280" cy="1492716"/>
          </a:xfrm>
          <a:prstGeom prst="rect">
            <a:avLst/>
          </a:prstGeom>
          <a:noFill/>
        </p:spPr>
        <p:txBody>
          <a:bodyPr wrap="square" rtlCol="0">
            <a:spAutoFit/>
          </a:bodyPr>
          <a:lstStyle/>
          <a:p>
            <a:pPr algn="just"/>
            <a:r>
              <a:rPr lang="es-MX" sz="1400" b="1" spc="300" dirty="0">
                <a:solidFill>
                  <a:schemeClr val="tx2">
                    <a:lumMod val="50000"/>
                  </a:schemeClr>
                </a:solidFill>
              </a:rPr>
              <a:t>¿Qué hace?</a:t>
            </a:r>
          </a:p>
          <a:p>
            <a:pPr algn="just"/>
            <a:br>
              <a:rPr lang="es-MX" b="1" spc="300" dirty="0">
                <a:solidFill>
                  <a:schemeClr val="tx2">
                    <a:lumMod val="50000"/>
                  </a:schemeClr>
                </a:solidFill>
                <a:effectLst>
                  <a:outerShdw blurRad="38100" dist="38100" dir="2700000" algn="tl">
                    <a:srgbClr val="000000">
                      <a:alpha val="43137"/>
                    </a:srgbClr>
                  </a:outerShdw>
                </a:effectLst>
              </a:rPr>
            </a:br>
            <a:r>
              <a:rPr lang="es-MX" sz="1400" dirty="0"/>
              <a:t>Puede desarrollar actividades de docencia, investigación, orientación educativa, educación permanente y capacitación, administración educativa, desarrollo curricular, evaluación de sistemas educativos, elaboración de material didáctico, educación especial, servicios de consultoría y asesoría.</a:t>
            </a:r>
          </a:p>
        </p:txBody>
      </p:sp>
      <p:sp>
        <p:nvSpPr>
          <p:cNvPr id="6" name="CuadroTexto 5">
            <a:extLst>
              <a:ext uri="{FF2B5EF4-FFF2-40B4-BE49-F238E27FC236}">
                <a16:creationId xmlns:a16="http://schemas.microsoft.com/office/drawing/2014/main" id="{DEA7AE47-4B14-4ED0-9015-5C03FFAFC19D}"/>
              </a:ext>
            </a:extLst>
          </p:cNvPr>
          <p:cNvSpPr txBox="1"/>
          <p:nvPr/>
        </p:nvSpPr>
        <p:spPr>
          <a:xfrm>
            <a:off x="271679" y="3173147"/>
            <a:ext cx="5376011" cy="1708160"/>
          </a:xfrm>
          <a:prstGeom prst="rect">
            <a:avLst/>
          </a:prstGeom>
          <a:noFill/>
        </p:spPr>
        <p:txBody>
          <a:bodyPr wrap="square" rtlCol="0">
            <a:spAutoFit/>
          </a:bodyPr>
          <a:lstStyle/>
          <a:p>
            <a:r>
              <a:rPr lang="es-MX" sz="1400" b="1" spc="300" dirty="0">
                <a:solidFill>
                  <a:schemeClr val="tx2">
                    <a:lumMod val="50000"/>
                  </a:schemeClr>
                </a:solidFill>
              </a:rPr>
              <a:t>¿Dónde es su campo de trabajo?</a:t>
            </a:r>
            <a:br>
              <a:rPr lang="es-MX" dirty="0">
                <a:solidFill>
                  <a:schemeClr val="tx2">
                    <a:lumMod val="50000"/>
                  </a:schemeClr>
                </a:solidFill>
              </a:rPr>
            </a:br>
            <a:endParaRPr lang="es-MX" dirty="0">
              <a:solidFill>
                <a:schemeClr val="tx2">
                  <a:lumMod val="50000"/>
                </a:schemeClr>
              </a:solidFill>
            </a:endParaRPr>
          </a:p>
          <a:p>
            <a:pPr algn="just"/>
            <a:r>
              <a:rPr lang="es-MX" sz="1400" dirty="0"/>
              <a:t>Principalmente, su labor se desarrolla en instituciones educativas públicas o privadas; aunque también participa en la industria, en el área de capacitación de recursos humanos. Además, puede ejercer en centros culturales, medios de comunicación, así como en consultorios y despachos particulares.</a:t>
            </a:r>
          </a:p>
        </p:txBody>
      </p:sp>
      <p:sp>
        <p:nvSpPr>
          <p:cNvPr id="7" name="CuadroTexto 6">
            <a:extLst>
              <a:ext uri="{FF2B5EF4-FFF2-40B4-BE49-F238E27FC236}">
                <a16:creationId xmlns:a16="http://schemas.microsoft.com/office/drawing/2014/main" id="{955F164B-1200-4D6F-B66A-1638B6E96FC8}"/>
              </a:ext>
            </a:extLst>
          </p:cNvPr>
          <p:cNvSpPr txBox="1"/>
          <p:nvPr/>
        </p:nvSpPr>
        <p:spPr>
          <a:xfrm>
            <a:off x="6246418" y="3173147"/>
            <a:ext cx="3349165" cy="1708160"/>
          </a:xfrm>
          <a:prstGeom prst="rect">
            <a:avLst/>
          </a:prstGeom>
          <a:noFill/>
        </p:spPr>
        <p:txBody>
          <a:bodyPr wrap="square" rtlCol="0">
            <a:spAutoFit/>
          </a:bodyPr>
          <a:lstStyle/>
          <a:p>
            <a:r>
              <a:rPr lang="es-MX" sz="1400" b="1" spc="300" dirty="0">
                <a:solidFill>
                  <a:schemeClr val="tx2">
                    <a:lumMod val="50000"/>
                  </a:schemeClr>
                </a:solidFill>
              </a:rPr>
              <a:t>¿​Dónde se estudia?</a:t>
            </a:r>
          </a:p>
          <a:p>
            <a:endParaRPr lang="es-MX" dirty="0">
              <a:solidFill>
                <a:schemeClr val="tx2">
                  <a:lumMod val="50000"/>
                </a:schemeClr>
              </a:solidFill>
            </a:endParaRPr>
          </a:p>
          <a:p>
            <a:r>
              <a:rPr lang="es-MX" sz="1400" dirty="0"/>
              <a:t>Facultad de Filosofía y Letras</a:t>
            </a:r>
          </a:p>
          <a:p>
            <a:endParaRPr lang="es-MX" sz="1400" dirty="0"/>
          </a:p>
          <a:p>
            <a:r>
              <a:rPr lang="es-MX" sz="1400" dirty="0"/>
              <a:t>Facultad de Estudios Superiores Acatlán</a:t>
            </a:r>
          </a:p>
          <a:p>
            <a:endParaRPr lang="es-MX" sz="1400" dirty="0"/>
          </a:p>
          <a:p>
            <a:r>
              <a:rPr lang="es-MX" sz="1400" dirty="0"/>
              <a:t>Facultad de Estudios Superiores Aragón</a:t>
            </a:r>
          </a:p>
        </p:txBody>
      </p:sp>
      <p:sp>
        <p:nvSpPr>
          <p:cNvPr id="8" name="Rectángulo 7">
            <a:extLst>
              <a:ext uri="{FF2B5EF4-FFF2-40B4-BE49-F238E27FC236}">
                <a16:creationId xmlns:a16="http://schemas.microsoft.com/office/drawing/2014/main" id="{659D7B11-41D3-4187-B8A7-D18129390BA6}"/>
              </a:ext>
            </a:extLst>
          </p:cNvPr>
          <p:cNvSpPr/>
          <p:nvPr/>
        </p:nvSpPr>
        <p:spPr>
          <a:xfrm>
            <a:off x="158337" y="5523058"/>
            <a:ext cx="7333292" cy="1061829"/>
          </a:xfrm>
          <a:prstGeom prst="rect">
            <a:avLst/>
          </a:prstGeom>
        </p:spPr>
        <p:txBody>
          <a:bodyPr wrap="square">
            <a:spAutoFit/>
          </a:bodyPr>
          <a:lstStyle/>
          <a:p>
            <a:pPr algn="ctr"/>
            <a:r>
              <a:rPr lang="es-MX" b="1" u="sng" spc="300" dirty="0">
                <a:solidFill>
                  <a:srgbClr val="215663"/>
                </a:solidFill>
              </a:rPr>
              <a:t>IMPORTANTE</a:t>
            </a:r>
          </a:p>
          <a:p>
            <a:endParaRPr lang="es-MX" dirty="0">
              <a:solidFill>
                <a:srgbClr val="215663"/>
              </a:solidFill>
            </a:endParaRPr>
          </a:p>
          <a:p>
            <a:pPr marL="285750" indent="-285750" algn="ctr">
              <a:buFont typeface="Calibri" panose="020F0502020204030204" pitchFamily="34" charset="0"/>
              <a:buChar char="→"/>
            </a:pPr>
            <a:r>
              <a:rPr lang="es-MX" dirty="0">
                <a:solidFill>
                  <a:srgbClr val="215663"/>
                </a:solidFill>
              </a:rPr>
              <a:t>Cuenta también con modalidad a distancia y/o abierta</a:t>
            </a:r>
          </a:p>
        </p:txBody>
      </p:sp>
      <p:grpSp>
        <p:nvGrpSpPr>
          <p:cNvPr id="9" name="Grupo 8">
            <a:extLst>
              <a:ext uri="{FF2B5EF4-FFF2-40B4-BE49-F238E27FC236}">
                <a16:creationId xmlns:a16="http://schemas.microsoft.com/office/drawing/2014/main" id="{BA633163-2806-4453-A7BF-F73EB8ED025D}"/>
              </a:ext>
            </a:extLst>
          </p:cNvPr>
          <p:cNvGrpSpPr/>
          <p:nvPr/>
        </p:nvGrpSpPr>
        <p:grpSpPr>
          <a:xfrm>
            <a:off x="9911630" y="5150323"/>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C6610F24-B8B5-4A9F-91B7-A4451A749A9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513" y="5173119"/>
              <a:ext cx="976805" cy="914400"/>
            </a:xfrm>
            <a:prstGeom prst="rect">
              <a:avLst/>
            </a:prstGeom>
          </p:spPr>
        </p:pic>
        <p:sp>
          <p:nvSpPr>
            <p:cNvPr id="11" name="CuadroTexto 10">
              <a:hlinkClick r:id="rId3" action="ppaction://hlinksldjump"/>
              <a:extLst>
                <a:ext uri="{FF2B5EF4-FFF2-40B4-BE49-F238E27FC236}">
                  <a16:creationId xmlns:a16="http://schemas.microsoft.com/office/drawing/2014/main" id="{F100535E-14BD-422A-B7DF-1C1A61729081}"/>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bg2">
                      <a:lumMod val="5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630768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3F77A59-52DE-40C8-8EAD-349C8164E6D3}"/>
              </a:ext>
            </a:extLst>
          </p:cNvPr>
          <p:cNvPicPr>
            <a:picLocks noChangeAspect="1"/>
          </p:cNvPicPr>
          <p:nvPr/>
        </p:nvPicPr>
        <p:blipFill rotWithShape="1">
          <a:blip r:embed="rId2"/>
          <a:srcRect l="42321" t="34240" r="12195" b="20582"/>
          <a:stretch/>
        </p:blipFill>
        <p:spPr>
          <a:xfrm>
            <a:off x="3131" y="0"/>
            <a:ext cx="12187281" cy="6859588"/>
          </a:xfrm>
          <a:prstGeom prst="rect">
            <a:avLst/>
          </a:prstGeom>
        </p:spPr>
      </p:pic>
      <p:sp>
        <p:nvSpPr>
          <p:cNvPr id="2" name="Título 1">
            <a:extLst>
              <a:ext uri="{FF2B5EF4-FFF2-40B4-BE49-F238E27FC236}">
                <a16:creationId xmlns:a16="http://schemas.microsoft.com/office/drawing/2014/main" id="{127E39F4-1F47-4CE6-B77D-E453483BCAFE}"/>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Teatro y actuación</a:t>
            </a:r>
          </a:p>
        </p:txBody>
      </p:sp>
      <p:sp>
        <p:nvSpPr>
          <p:cNvPr id="4" name="CuadroTexto 3">
            <a:extLst>
              <a:ext uri="{FF2B5EF4-FFF2-40B4-BE49-F238E27FC236}">
                <a16:creationId xmlns:a16="http://schemas.microsoft.com/office/drawing/2014/main" id="{87EAC000-4108-4DB1-9268-C373205071A1}"/>
              </a:ext>
            </a:extLst>
          </p:cNvPr>
          <p:cNvSpPr txBox="1"/>
          <p:nvPr/>
        </p:nvSpPr>
        <p:spPr>
          <a:xfrm>
            <a:off x="2890851" y="1351333"/>
            <a:ext cx="6408710" cy="1277273"/>
          </a:xfrm>
          <a:prstGeom prst="rect">
            <a:avLst/>
          </a:prstGeom>
          <a:noFill/>
        </p:spPr>
        <p:txBody>
          <a:bodyPr wrap="square" rtlCol="0">
            <a:spAutoFit/>
          </a:bodyPr>
          <a:lstStyle/>
          <a:p>
            <a:pPr algn="ctr"/>
            <a:r>
              <a:rPr lang="es-MX" sz="1400" b="1" spc="300" dirty="0">
                <a:solidFill>
                  <a:schemeClr val="accent4">
                    <a:lumMod val="50000"/>
                  </a:schemeClr>
                </a:solidFill>
              </a:rPr>
              <a:t>¿Qué es?</a:t>
            </a:r>
            <a:br>
              <a:rPr lang="es-MX" sz="1400" dirty="0"/>
            </a:br>
            <a:endParaRPr lang="es-MX" sz="1400" dirty="0"/>
          </a:p>
          <a:p>
            <a:pPr algn="ctr"/>
            <a:r>
              <a:rPr lang="es-MX" dirty="0"/>
              <a:t> </a:t>
            </a:r>
            <a:r>
              <a:rPr lang="es-MX" sz="1400" dirty="0"/>
              <a:t>Es un(a) artista de la escena, capaz de elegir el tipo de teatro que quiere hacer y de participar de manera comprometida y activa en su desarrollo, no sólo como actor o actriz sino como creador(a). </a:t>
            </a:r>
          </a:p>
        </p:txBody>
      </p:sp>
      <p:sp>
        <p:nvSpPr>
          <p:cNvPr id="5" name="CuadroTexto 4">
            <a:extLst>
              <a:ext uri="{FF2B5EF4-FFF2-40B4-BE49-F238E27FC236}">
                <a16:creationId xmlns:a16="http://schemas.microsoft.com/office/drawing/2014/main" id="{1A0C96DC-BE82-407C-BBBE-5ECD32B3663E}"/>
              </a:ext>
            </a:extLst>
          </p:cNvPr>
          <p:cNvSpPr txBox="1"/>
          <p:nvPr/>
        </p:nvSpPr>
        <p:spPr>
          <a:xfrm>
            <a:off x="164057" y="2717254"/>
            <a:ext cx="5412344" cy="1708160"/>
          </a:xfrm>
          <a:prstGeom prst="rect">
            <a:avLst/>
          </a:prstGeom>
          <a:noFill/>
        </p:spPr>
        <p:txBody>
          <a:bodyPr wrap="square" rtlCol="0">
            <a:spAutoFit/>
          </a:bodyPr>
          <a:lstStyle/>
          <a:p>
            <a:pPr algn="just"/>
            <a:r>
              <a:rPr lang="es-MX" sz="1400" b="1" spc="300" dirty="0">
                <a:solidFill>
                  <a:schemeClr val="accent4">
                    <a:lumMod val="50000"/>
                  </a:schemeClr>
                </a:solidFill>
              </a:rPr>
              <a:t>¿Qué hace?</a:t>
            </a:r>
          </a:p>
          <a:p>
            <a:pPr algn="just"/>
            <a:br>
              <a:rPr lang="es-MX" b="1" spc="300" dirty="0">
                <a:effectLst>
                  <a:outerShdw blurRad="38100" dist="38100" dir="2700000" algn="tl">
                    <a:srgbClr val="000000">
                      <a:alpha val="43137"/>
                    </a:srgbClr>
                  </a:outerShdw>
                </a:effectLst>
              </a:rPr>
            </a:br>
            <a:r>
              <a:rPr lang="es-MX" sz="1400" dirty="0"/>
              <a:t>Emplea las técnicas apropiadas para leer e interpretar un guión,  una partitura musical, para llevar entrenamientos físicos de alto riesgo, ejecutar, e incluso diseñar una coreografía, manejar consolas de luces y diseñar iluminación, realizar acrobacia, cantar. Tiene también nociones básicas para la dirección escénica o la dramaturgia.</a:t>
            </a:r>
          </a:p>
        </p:txBody>
      </p:sp>
      <p:sp>
        <p:nvSpPr>
          <p:cNvPr id="6" name="CuadroTexto 5">
            <a:extLst>
              <a:ext uri="{FF2B5EF4-FFF2-40B4-BE49-F238E27FC236}">
                <a16:creationId xmlns:a16="http://schemas.microsoft.com/office/drawing/2014/main" id="{13DBBA07-7D61-40EB-A12F-A0BB1EA5D373}"/>
              </a:ext>
            </a:extLst>
          </p:cNvPr>
          <p:cNvSpPr txBox="1"/>
          <p:nvPr/>
        </p:nvSpPr>
        <p:spPr>
          <a:xfrm>
            <a:off x="6364699" y="2674881"/>
            <a:ext cx="5643351" cy="1923604"/>
          </a:xfrm>
          <a:prstGeom prst="rect">
            <a:avLst/>
          </a:prstGeom>
          <a:noFill/>
        </p:spPr>
        <p:txBody>
          <a:bodyPr wrap="square" rtlCol="0">
            <a:spAutoFit/>
          </a:bodyPr>
          <a:lstStyle/>
          <a:p>
            <a:pPr algn="r"/>
            <a:r>
              <a:rPr lang="es-MX" sz="1400" b="1" spc="300" dirty="0">
                <a:solidFill>
                  <a:schemeClr val="accent4">
                    <a:lumMod val="50000"/>
                  </a:schemeClr>
                </a:solidFill>
              </a:rPr>
              <a:t>¿​Dónde es su campo de trabajo?</a:t>
            </a:r>
            <a:br>
              <a:rPr lang="es-MX" dirty="0"/>
            </a:br>
            <a:endParaRPr lang="es-MX" dirty="0"/>
          </a:p>
          <a:p>
            <a:pPr algn="just"/>
            <a:r>
              <a:rPr lang="es-MX" sz="1400" dirty="0"/>
              <a:t>Puede colaborar en instituciones públicas y privadas de enseñanza sobre el teatro y la actuación, en museos, centros culturales y organizaciones dedicadas a la difusión de la cultura, compañías de teatro nacionales e internacionales, así como actividades relacionadas con la gestión teatral. También puede participar en la creación de compañías o en proyectos que le permitan generar fuentes de empleo.</a:t>
            </a:r>
          </a:p>
        </p:txBody>
      </p:sp>
      <p:sp>
        <p:nvSpPr>
          <p:cNvPr id="7" name="CuadroTexto 6">
            <a:extLst>
              <a:ext uri="{FF2B5EF4-FFF2-40B4-BE49-F238E27FC236}">
                <a16:creationId xmlns:a16="http://schemas.microsoft.com/office/drawing/2014/main" id="{A7E3D5DE-1F31-4DD3-84DE-5494BA9C2AA7}"/>
              </a:ext>
            </a:extLst>
          </p:cNvPr>
          <p:cNvSpPr txBox="1"/>
          <p:nvPr/>
        </p:nvSpPr>
        <p:spPr>
          <a:xfrm>
            <a:off x="4420623" y="4832288"/>
            <a:ext cx="3349165" cy="846386"/>
          </a:xfrm>
          <a:prstGeom prst="rect">
            <a:avLst/>
          </a:prstGeom>
          <a:noFill/>
        </p:spPr>
        <p:txBody>
          <a:bodyPr wrap="square" rtlCol="0">
            <a:spAutoFit/>
          </a:bodyPr>
          <a:lstStyle/>
          <a:p>
            <a:pPr algn="ctr"/>
            <a:r>
              <a:rPr lang="es-MX" sz="1400" b="1" spc="300" dirty="0">
                <a:solidFill>
                  <a:schemeClr val="accent4">
                    <a:lumMod val="50000"/>
                  </a:schemeClr>
                </a:solidFill>
              </a:rPr>
              <a:t>¿​Dónde se estudia?</a:t>
            </a:r>
          </a:p>
          <a:p>
            <a:pPr algn="ctr"/>
            <a:endParaRPr lang="es-MX" dirty="0"/>
          </a:p>
          <a:p>
            <a:pPr algn="ctr"/>
            <a:r>
              <a:rPr lang="es-MX" sz="1400" dirty="0"/>
              <a:t>Centro Universitario de Teatro</a:t>
            </a:r>
          </a:p>
        </p:txBody>
      </p:sp>
      <p:sp>
        <p:nvSpPr>
          <p:cNvPr id="8" name="Rectángulo 7">
            <a:extLst>
              <a:ext uri="{FF2B5EF4-FFF2-40B4-BE49-F238E27FC236}">
                <a16:creationId xmlns:a16="http://schemas.microsoft.com/office/drawing/2014/main" id="{1D6933A3-E6FA-4FC2-97ED-4AEC26636109}"/>
              </a:ext>
            </a:extLst>
          </p:cNvPr>
          <p:cNvSpPr/>
          <p:nvPr/>
        </p:nvSpPr>
        <p:spPr>
          <a:xfrm>
            <a:off x="2062758" y="5082410"/>
            <a:ext cx="2592288" cy="1384995"/>
          </a:xfrm>
          <a:prstGeom prst="rect">
            <a:avLst/>
          </a:prstGeom>
        </p:spPr>
        <p:txBody>
          <a:bodyPr wrap="square">
            <a:spAutoFit/>
          </a:bodyPr>
          <a:lstStyle/>
          <a:p>
            <a:pPr algn="ctr"/>
            <a:r>
              <a:rPr lang="es-MX" b="1" u="sng" spc="300" dirty="0">
                <a:solidFill>
                  <a:schemeClr val="accent4">
                    <a:lumMod val="50000"/>
                  </a:schemeClr>
                </a:solidFill>
              </a:rPr>
              <a:t>IMPORTANTE</a:t>
            </a:r>
          </a:p>
          <a:p>
            <a:endParaRPr lang="es-MX" dirty="0">
              <a:solidFill>
                <a:schemeClr val="accent4">
                  <a:lumMod val="50000"/>
                </a:schemeClr>
              </a:solidFill>
            </a:endParaRPr>
          </a:p>
          <a:p>
            <a:pPr marL="285750" indent="-285750" algn="ctr">
              <a:buFont typeface="Calibri" panose="020F0502020204030204" pitchFamily="34" charset="0"/>
              <a:buChar char="→"/>
            </a:pPr>
            <a:r>
              <a:rPr lang="es-MX" dirty="0">
                <a:solidFill>
                  <a:schemeClr val="accent4">
                    <a:lumMod val="50000"/>
                  </a:schemeClr>
                </a:solidFill>
              </a:rPr>
              <a:t>Carrera con prerrequisitos</a:t>
            </a:r>
          </a:p>
        </p:txBody>
      </p:sp>
      <p:grpSp>
        <p:nvGrpSpPr>
          <p:cNvPr id="9" name="Grupo 8">
            <a:extLst>
              <a:ext uri="{FF2B5EF4-FFF2-40B4-BE49-F238E27FC236}">
                <a16:creationId xmlns:a16="http://schemas.microsoft.com/office/drawing/2014/main" id="{5E5ECD7C-987B-4408-90F5-4DE7D78E818D}"/>
              </a:ext>
            </a:extLst>
          </p:cNvPr>
          <p:cNvGrpSpPr/>
          <p:nvPr/>
        </p:nvGrpSpPr>
        <p:grpSpPr>
          <a:xfrm>
            <a:off x="7799786" y="4832288"/>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6C28C314-F4E1-48E1-AE13-733881C4B8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516" y="5173119"/>
              <a:ext cx="952802" cy="914400"/>
            </a:xfrm>
            <a:prstGeom prst="rect">
              <a:avLst/>
            </a:prstGeom>
          </p:spPr>
        </p:pic>
        <p:sp>
          <p:nvSpPr>
            <p:cNvPr id="11" name="CuadroTexto 10">
              <a:hlinkClick r:id="rId3" action="ppaction://hlinksldjump"/>
              <a:extLst>
                <a:ext uri="{FF2B5EF4-FFF2-40B4-BE49-F238E27FC236}">
                  <a16:creationId xmlns:a16="http://schemas.microsoft.com/office/drawing/2014/main" id="{E6D6B3D9-B9C4-4DD0-AC04-CC298C2E4708}"/>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2">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538471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B574D5D-94DD-425B-83A1-BCCD6CA49F4C}"/>
              </a:ext>
            </a:extLst>
          </p:cNvPr>
          <p:cNvPicPr>
            <a:picLocks noChangeAspect="1"/>
          </p:cNvPicPr>
          <p:nvPr/>
        </p:nvPicPr>
        <p:blipFill rotWithShape="1">
          <a:blip r:embed="rId2">
            <a:alphaModFix amt="70000"/>
          </a:blip>
          <a:srcRect l="42321" t="33190" r="11604" b="20582"/>
          <a:stretch/>
        </p:blipFill>
        <p:spPr>
          <a:xfrm>
            <a:off x="-1" y="-1"/>
            <a:ext cx="12190413" cy="6876643"/>
          </a:xfrm>
          <a:prstGeom prst="rect">
            <a:avLst/>
          </a:prstGeom>
        </p:spPr>
      </p:pic>
      <p:sp>
        <p:nvSpPr>
          <p:cNvPr id="2" name="Título 1">
            <a:extLst>
              <a:ext uri="{FF2B5EF4-FFF2-40B4-BE49-F238E27FC236}">
                <a16:creationId xmlns:a16="http://schemas.microsoft.com/office/drawing/2014/main" id="{43E3A940-C0DD-4204-8ED5-73B34B08F267}"/>
              </a:ext>
            </a:extLst>
          </p:cNvPr>
          <p:cNvSpPr>
            <a:spLocks noGrp="1"/>
          </p:cNvSpPr>
          <p:nvPr>
            <p:ph type="title"/>
          </p:nvPr>
        </p:nvSpPr>
        <p:spPr/>
        <p:txBody>
          <a:bodyPr>
            <a:normAutofit/>
          </a:bodyPr>
          <a:lstStyle/>
          <a:p>
            <a:r>
              <a:rPr lang="es-MX" sz="6000" i="1" dirty="0">
                <a:latin typeface="Book Antiqua" panose="02040602050305030304" pitchFamily="18" charset="0"/>
                <a:cs typeface="Aharoni" panose="02010803020104030203" pitchFamily="2" charset="-79"/>
              </a:rPr>
              <a:t>Traducción</a:t>
            </a:r>
          </a:p>
        </p:txBody>
      </p:sp>
      <p:sp>
        <p:nvSpPr>
          <p:cNvPr id="4" name="CuadroTexto 3">
            <a:extLst>
              <a:ext uri="{FF2B5EF4-FFF2-40B4-BE49-F238E27FC236}">
                <a16:creationId xmlns:a16="http://schemas.microsoft.com/office/drawing/2014/main" id="{633A3DA5-7E85-40C7-9B2E-1632D6C2EA49}"/>
              </a:ext>
            </a:extLst>
          </p:cNvPr>
          <p:cNvSpPr txBox="1"/>
          <p:nvPr/>
        </p:nvSpPr>
        <p:spPr>
          <a:xfrm>
            <a:off x="2062758" y="1200420"/>
            <a:ext cx="9805313" cy="738664"/>
          </a:xfrm>
          <a:prstGeom prst="rect">
            <a:avLst/>
          </a:prstGeom>
          <a:noFill/>
        </p:spPr>
        <p:txBody>
          <a:bodyPr wrap="square" rtlCol="0">
            <a:spAutoFit/>
          </a:bodyPr>
          <a:lstStyle/>
          <a:p>
            <a:r>
              <a:rPr lang="es-MX" sz="1400" b="1" spc="300" dirty="0">
                <a:solidFill>
                  <a:schemeClr val="accent4">
                    <a:lumMod val="50000"/>
                  </a:schemeClr>
                </a:solidFill>
              </a:rPr>
              <a:t>¿Qué es?</a:t>
            </a:r>
            <a:br>
              <a:rPr lang="es-MX" sz="1400" dirty="0"/>
            </a:br>
            <a:endParaRPr lang="es-MX" sz="1400" dirty="0"/>
          </a:p>
          <a:p>
            <a:pPr algn="just"/>
            <a:r>
              <a:rPr lang="es-MX" sz="1400" dirty="0"/>
              <a:t>Es</a:t>
            </a:r>
            <a:r>
              <a:rPr lang="es-MX" sz="1200" dirty="0">
                <a:latin typeface="Times New Roman" panose="02020603050405020304" pitchFamily="18" charset="0"/>
                <a:cs typeface="Times New Roman" panose="02020603050405020304" pitchFamily="18" charset="0"/>
              </a:rPr>
              <a:t> </a:t>
            </a:r>
            <a:r>
              <a:rPr lang="es-MX" sz="1400" dirty="0"/>
              <a:t>el/la profesionista capaz de responder a la demanda social de traducciones de alta calidad en diversos ámbitos del conocimiento.</a:t>
            </a:r>
          </a:p>
        </p:txBody>
      </p:sp>
      <p:sp>
        <p:nvSpPr>
          <p:cNvPr id="5" name="CuadroTexto 4">
            <a:extLst>
              <a:ext uri="{FF2B5EF4-FFF2-40B4-BE49-F238E27FC236}">
                <a16:creationId xmlns:a16="http://schemas.microsoft.com/office/drawing/2014/main" id="{20FF7BC2-A811-4D35-8EFE-9F8146B10057}"/>
              </a:ext>
            </a:extLst>
          </p:cNvPr>
          <p:cNvSpPr txBox="1"/>
          <p:nvPr/>
        </p:nvSpPr>
        <p:spPr>
          <a:xfrm>
            <a:off x="225340" y="2061642"/>
            <a:ext cx="11486490" cy="1169551"/>
          </a:xfrm>
          <a:prstGeom prst="rect">
            <a:avLst/>
          </a:prstGeom>
          <a:noFill/>
        </p:spPr>
        <p:txBody>
          <a:bodyPr wrap="square" rtlCol="0">
            <a:spAutoFit/>
          </a:bodyPr>
          <a:lstStyle/>
          <a:p>
            <a:pPr algn="just"/>
            <a:r>
              <a:rPr lang="es-MX" sz="1400" b="1" spc="300" dirty="0">
                <a:solidFill>
                  <a:schemeClr val="accent4">
                    <a:lumMod val="50000"/>
                  </a:schemeClr>
                </a:solidFill>
              </a:rPr>
              <a:t>¿Qué hace?</a:t>
            </a:r>
          </a:p>
          <a:p>
            <a:pPr algn="just"/>
            <a:endParaRPr lang="es-MX" sz="1400" b="1" spc="300" dirty="0">
              <a:effectLst>
                <a:outerShdw blurRad="38100" dist="38100" dir="2700000" algn="tl">
                  <a:srgbClr val="000000">
                    <a:alpha val="43137"/>
                  </a:srgbClr>
                </a:outerShdw>
              </a:effectLst>
            </a:endParaRPr>
          </a:p>
          <a:p>
            <a:pPr algn="just"/>
            <a:r>
              <a:rPr lang="es-MX" sz="1400" dirty="0"/>
              <a:t>Adquirirá los conocimientos teóricos, metodológicos y prácticos, así como las habilidades y actitudes necesarias para traducir textos (técnico-científicos, jurídicos, literarios, audiovisuales, o vinculados con las relaciones internacionales) cada vez más complejos en cuanto a estructura y contenidos. Resolver de forma autónoma los diferentes problemas de traducción presentes en los textos con los que trabaje.</a:t>
            </a:r>
          </a:p>
        </p:txBody>
      </p:sp>
      <p:sp>
        <p:nvSpPr>
          <p:cNvPr id="6" name="CuadroTexto 5">
            <a:extLst>
              <a:ext uri="{FF2B5EF4-FFF2-40B4-BE49-F238E27FC236}">
                <a16:creationId xmlns:a16="http://schemas.microsoft.com/office/drawing/2014/main" id="{0B6774B0-3355-4697-85E5-348020B0FC4D}"/>
              </a:ext>
            </a:extLst>
          </p:cNvPr>
          <p:cNvSpPr txBox="1"/>
          <p:nvPr/>
        </p:nvSpPr>
        <p:spPr>
          <a:xfrm>
            <a:off x="225339" y="3351744"/>
            <a:ext cx="11486489" cy="1492716"/>
          </a:xfrm>
          <a:prstGeom prst="rect">
            <a:avLst/>
          </a:prstGeom>
          <a:noFill/>
        </p:spPr>
        <p:txBody>
          <a:bodyPr wrap="square" rtlCol="0">
            <a:spAutoFit/>
          </a:bodyPr>
          <a:lstStyle/>
          <a:p>
            <a:r>
              <a:rPr lang="es-MX" sz="1400" b="1" spc="300" dirty="0">
                <a:solidFill>
                  <a:schemeClr val="accent4">
                    <a:lumMod val="50000"/>
                  </a:schemeClr>
                </a:solidFill>
              </a:rPr>
              <a:t>¿​Dónde es su campo de trabajo?</a:t>
            </a:r>
            <a:br>
              <a:rPr lang="es-MX" dirty="0"/>
            </a:br>
            <a:endParaRPr lang="es-MX" dirty="0"/>
          </a:p>
          <a:p>
            <a:pPr algn="just"/>
            <a:r>
              <a:rPr lang="es-MX" sz="1400" dirty="0"/>
              <a:t>Labora en institutos de investigación; editoriales especializadas en la publicación de revistas y libros científicos; laboratorios. Ramas del Poder Judicial; despachos jurídicos; instituciones gubernamentales. Casas editoriales; periódicos; agencias de publicidad; universidades. Embajadas, organizaciones no gubernamentales, empresas transnacionales. Compañías dedicadas a producir y difundir contenidos audiovisuales en medios de comunicación e Internet; organizaciones de asistencia a personas con discapacidad auditiva o visual.</a:t>
            </a:r>
          </a:p>
        </p:txBody>
      </p:sp>
      <p:sp>
        <p:nvSpPr>
          <p:cNvPr id="7" name="CuadroTexto 6">
            <a:extLst>
              <a:ext uri="{FF2B5EF4-FFF2-40B4-BE49-F238E27FC236}">
                <a16:creationId xmlns:a16="http://schemas.microsoft.com/office/drawing/2014/main" id="{F466AA0E-2B7B-4A20-8533-AEAFB151A80F}"/>
              </a:ext>
            </a:extLst>
          </p:cNvPr>
          <p:cNvSpPr txBox="1"/>
          <p:nvPr/>
        </p:nvSpPr>
        <p:spPr>
          <a:xfrm>
            <a:off x="2062758" y="4965011"/>
            <a:ext cx="3349165" cy="738664"/>
          </a:xfrm>
          <a:prstGeom prst="rect">
            <a:avLst/>
          </a:prstGeom>
          <a:noFill/>
        </p:spPr>
        <p:txBody>
          <a:bodyPr wrap="square" rtlCol="0">
            <a:spAutoFit/>
          </a:bodyPr>
          <a:lstStyle/>
          <a:p>
            <a:r>
              <a:rPr lang="es-MX" sz="1400" b="1" spc="300" dirty="0">
                <a:solidFill>
                  <a:schemeClr val="accent4">
                    <a:lumMod val="50000"/>
                  </a:schemeClr>
                </a:solidFill>
              </a:rPr>
              <a:t>¿​Dónde se estudia?</a:t>
            </a:r>
          </a:p>
          <a:p>
            <a:endParaRPr lang="es-MX" sz="1400" b="1" spc="300" dirty="0">
              <a:solidFill>
                <a:schemeClr val="accent4">
                  <a:lumMod val="50000"/>
                </a:schemeClr>
              </a:solidFill>
            </a:endParaRPr>
          </a:p>
          <a:p>
            <a:r>
              <a:rPr lang="es-MX" sz="1400" dirty="0"/>
              <a:t>Facultad de Arquitectura</a:t>
            </a:r>
          </a:p>
        </p:txBody>
      </p:sp>
      <p:grpSp>
        <p:nvGrpSpPr>
          <p:cNvPr id="9" name="Grupo 8">
            <a:extLst>
              <a:ext uri="{FF2B5EF4-FFF2-40B4-BE49-F238E27FC236}">
                <a16:creationId xmlns:a16="http://schemas.microsoft.com/office/drawing/2014/main" id="{FABD3B7C-776B-4354-A4F6-1100876EB977}"/>
              </a:ext>
            </a:extLst>
          </p:cNvPr>
          <p:cNvGrpSpPr/>
          <p:nvPr/>
        </p:nvGrpSpPr>
        <p:grpSpPr>
          <a:xfrm>
            <a:off x="8399462" y="5071012"/>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7392BDE4-B82F-4AC6-8503-86A6973ED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A1A78088-C0D7-407F-AFD5-BC6441596318}"/>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5">
                      <a:lumMod val="60000"/>
                      <a:lumOff val="40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3369503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FAEC25-CF74-4824-8730-A3346CAD0497}"/>
              </a:ext>
            </a:extLst>
          </p:cNvPr>
          <p:cNvPicPr>
            <a:picLocks noChangeAspect="1"/>
          </p:cNvPicPr>
          <p:nvPr/>
        </p:nvPicPr>
        <p:blipFill rotWithShape="1">
          <a:blip r:embed="rId2"/>
          <a:srcRect l="41732" t="33192" r="11610" b="20586"/>
          <a:stretch/>
        </p:blipFill>
        <p:spPr>
          <a:xfrm>
            <a:off x="-168674" y="-99415"/>
            <a:ext cx="12527761" cy="7058418"/>
          </a:xfrm>
          <a:prstGeom prst="rect">
            <a:avLst/>
          </a:prstGeom>
          <a:ln>
            <a:noFill/>
          </a:ln>
          <a:effectLst>
            <a:softEdge rad="112500"/>
          </a:effectLst>
        </p:spPr>
      </p:pic>
      <p:sp>
        <p:nvSpPr>
          <p:cNvPr id="5" name="CuadroTexto 4">
            <a:extLst>
              <a:ext uri="{FF2B5EF4-FFF2-40B4-BE49-F238E27FC236}">
                <a16:creationId xmlns:a16="http://schemas.microsoft.com/office/drawing/2014/main" id="{8ADB281D-9050-455B-B0DA-A4F8945C9C68}"/>
              </a:ext>
            </a:extLst>
          </p:cNvPr>
          <p:cNvSpPr txBox="1"/>
          <p:nvPr/>
        </p:nvSpPr>
        <p:spPr>
          <a:xfrm>
            <a:off x="1775289" y="260709"/>
            <a:ext cx="8639835" cy="461772"/>
          </a:xfrm>
          <a:prstGeom prst="rect">
            <a:avLst/>
          </a:prstGeom>
          <a:noFill/>
        </p:spPr>
        <p:txBody>
          <a:bodyPr wrap="square" rtlCol="0">
            <a:spAutoFit/>
          </a:bodyPr>
          <a:lstStyle/>
          <a:p>
            <a:pPr algn="ctr"/>
            <a:r>
              <a:rPr lang="es-MX" sz="2400" b="1" dirty="0">
                <a:solidFill>
                  <a:schemeClr val="bg1"/>
                </a:solidFill>
                <a:cs typeface="Angsana New" panose="020B0502040204020203" pitchFamily="18" charset="-34"/>
              </a:rPr>
              <a:t>Créditos</a:t>
            </a:r>
          </a:p>
        </p:txBody>
      </p:sp>
      <p:grpSp>
        <p:nvGrpSpPr>
          <p:cNvPr id="2" name="Grupo 1">
            <a:extLst>
              <a:ext uri="{FF2B5EF4-FFF2-40B4-BE49-F238E27FC236}">
                <a16:creationId xmlns:a16="http://schemas.microsoft.com/office/drawing/2014/main" id="{9F1D73D2-1E77-43ED-95C5-E1F965658330}"/>
              </a:ext>
            </a:extLst>
          </p:cNvPr>
          <p:cNvGrpSpPr/>
          <p:nvPr/>
        </p:nvGrpSpPr>
        <p:grpSpPr>
          <a:xfrm>
            <a:off x="4799231" y="5594330"/>
            <a:ext cx="2015961" cy="1060001"/>
            <a:chOff x="4367808" y="5329313"/>
            <a:chExt cx="2907963" cy="1391692"/>
          </a:xfrm>
        </p:grpSpPr>
        <p:pic>
          <p:nvPicPr>
            <p:cNvPr id="7" name="7 Imagen" descr="escudo_UNAM_azul.tif">
              <a:extLst>
                <a:ext uri="{FF2B5EF4-FFF2-40B4-BE49-F238E27FC236}">
                  <a16:creationId xmlns:a16="http://schemas.microsoft.com/office/drawing/2014/main" id="{9381A103-DCA4-4EA3-8A17-A22A5B89814F}"/>
                </a:ext>
              </a:extLst>
            </p:cNvPr>
            <p:cNvPicPr>
              <a:picLocks noChangeAspect="1"/>
            </p:cNvPicPr>
            <p:nvPr/>
          </p:nvPicPr>
          <p:blipFill>
            <a:blip r:embed="rId3" cstate="print">
              <a:alphaModFix/>
              <a:duotone>
                <a:schemeClr val="bg2">
                  <a:shade val="45000"/>
                  <a:satMod val="135000"/>
                </a:schemeClr>
                <a:prstClr val="white"/>
              </a:duotone>
            </a:blip>
            <a:stretch>
              <a:fillRect/>
            </a:stretch>
          </p:blipFill>
          <p:spPr>
            <a:xfrm>
              <a:off x="4367808" y="5329313"/>
              <a:ext cx="1285168" cy="1347306"/>
            </a:xfrm>
            <a:prstGeom prst="rect">
              <a:avLst/>
            </a:prstGeom>
          </p:spPr>
        </p:pic>
        <p:pic>
          <p:nvPicPr>
            <p:cNvPr id="8" name="Picture 4" descr="Resultado de imagen para cch">
              <a:extLst>
                <a:ext uri="{FF2B5EF4-FFF2-40B4-BE49-F238E27FC236}">
                  <a16:creationId xmlns:a16="http://schemas.microsoft.com/office/drawing/2014/main" id="{B72A3EE6-3112-48FE-A2A5-382F48827F29}"/>
                </a:ext>
              </a:extLst>
            </p:cNvPr>
            <p:cNvPicPr>
              <a:picLocks noChangeAspect="1" noChangeArrowheads="1"/>
            </p:cNvPicPr>
            <p:nvPr/>
          </p:nvPicPr>
          <p:blipFill>
            <a:blip r:embed="rId4" cstate="print">
              <a:clrChange>
                <a:clrFrom>
                  <a:srgbClr val="FFFFFF"/>
                </a:clrFrom>
                <a:clrTo>
                  <a:srgbClr val="FFFFFF">
                    <a:alpha val="0"/>
                  </a:srgbClr>
                </a:clrTo>
              </a:clrChange>
              <a:alphaModFix amt="85000"/>
              <a:duotone>
                <a:schemeClr val="bg2">
                  <a:shade val="45000"/>
                  <a:satMod val="135000"/>
                </a:schemeClr>
                <a:prstClr val="white"/>
              </a:duotone>
              <a:extLst>
                <a:ext uri="{BEBA8EAE-BF5A-486C-A8C5-ECC9F3942E4B}">
                  <a14:imgProps xmlns:a14="http://schemas.microsoft.com/office/drawing/2010/main">
                    <a14:imgLayer>
                      <a14:imgEffect>
                        <a14:sharpenSoften amount="-25000"/>
                      </a14:imgEffect>
                      <a14:imgEffect>
                        <a14:saturation sat="400000"/>
                      </a14:imgEffect>
                      <a14:imgEffect>
                        <a14:brightnessContrast bright="20000"/>
                      </a14:imgEffect>
                    </a14:imgLayer>
                  </a14:imgProps>
                </a:ext>
              </a:extLst>
            </a:blip>
            <a:srcRect/>
            <a:stretch>
              <a:fillRect/>
            </a:stretch>
          </p:blipFill>
          <p:spPr bwMode="auto">
            <a:xfrm>
              <a:off x="5802281" y="5329313"/>
              <a:ext cx="1473490" cy="1391692"/>
            </a:xfrm>
            <a:prstGeom prst="rect">
              <a:avLst/>
            </a:prstGeom>
            <a:noFill/>
          </p:spPr>
        </p:pic>
      </p:grpSp>
      <p:grpSp>
        <p:nvGrpSpPr>
          <p:cNvPr id="6" name="Grupo 9">
            <a:extLst>
              <a:ext uri="{FF2B5EF4-FFF2-40B4-BE49-F238E27FC236}">
                <a16:creationId xmlns:a16="http://schemas.microsoft.com/office/drawing/2014/main" id="{F78BC534-7E5F-49B0-81FE-A0DD531B3AA6}"/>
              </a:ext>
            </a:extLst>
          </p:cNvPr>
          <p:cNvGrpSpPr/>
          <p:nvPr/>
        </p:nvGrpSpPr>
        <p:grpSpPr>
          <a:xfrm>
            <a:off x="285646" y="441378"/>
            <a:ext cx="1696067" cy="923545"/>
            <a:chOff x="7064008" y="5811559"/>
            <a:chExt cx="2128336" cy="923331"/>
          </a:xfrm>
        </p:grpSpPr>
        <p:sp>
          <p:nvSpPr>
            <p:cNvPr id="3" name="Flecha: hacia arriba 2">
              <a:hlinkClick r:id="" action="ppaction://hlinkshowjump?jump=firstslide"/>
              <a:extLst>
                <a:ext uri="{FF2B5EF4-FFF2-40B4-BE49-F238E27FC236}">
                  <a16:creationId xmlns:a16="http://schemas.microsoft.com/office/drawing/2014/main" id="{803C16FE-FF14-4502-A8A0-264D100312F4}"/>
                </a:ext>
              </a:extLst>
            </p:cNvPr>
            <p:cNvSpPr/>
            <p:nvPr/>
          </p:nvSpPr>
          <p:spPr>
            <a:xfrm>
              <a:off x="7820091" y="5811559"/>
              <a:ext cx="308085" cy="461666"/>
            </a:xfrm>
            <a:prstGeom prst="upArrow">
              <a:avLst/>
            </a:prstGeom>
            <a:solidFill>
              <a:schemeClr val="bg1">
                <a:lumMod val="6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CuadroTexto 8">
              <a:hlinkClick r:id="" action="ppaction://hlinkshowjump?jump=firstslide"/>
              <a:extLst>
                <a:ext uri="{FF2B5EF4-FFF2-40B4-BE49-F238E27FC236}">
                  <a16:creationId xmlns:a16="http://schemas.microsoft.com/office/drawing/2014/main" id="{67E2745A-0B97-4B88-9AD3-662EABBC87FD}"/>
                </a:ext>
              </a:extLst>
            </p:cNvPr>
            <p:cNvSpPr txBox="1"/>
            <p:nvPr/>
          </p:nvSpPr>
          <p:spPr>
            <a:xfrm>
              <a:off x="7064008" y="6273225"/>
              <a:ext cx="2128336" cy="461665"/>
            </a:xfrm>
            <a:prstGeom prst="rect">
              <a:avLst/>
            </a:prstGeom>
            <a:noFill/>
          </p:spPr>
          <p:txBody>
            <a:bodyPr wrap="square" rtlCol="0">
              <a:spAutoFit/>
            </a:bodyPr>
            <a:lstStyle/>
            <a:p>
              <a:r>
                <a:rPr lang="es-MX" sz="2400" dirty="0">
                  <a:solidFill>
                    <a:schemeClr val="bg1"/>
                  </a:solidFill>
                  <a:latin typeface="AngsanaUPC" panose="02020603050405020304" pitchFamily="18" charset="-34"/>
                  <a:cs typeface="AngsanaUPC" panose="02020603050405020304" pitchFamily="18" charset="-34"/>
                </a:rPr>
                <a:t>Página de Inicio</a:t>
              </a:r>
            </a:p>
          </p:txBody>
        </p:sp>
      </p:grpSp>
      <p:sp>
        <p:nvSpPr>
          <p:cNvPr id="10" name="9 CuadroTexto"/>
          <p:cNvSpPr txBox="1"/>
          <p:nvPr/>
        </p:nvSpPr>
        <p:spPr>
          <a:xfrm>
            <a:off x="1951802" y="934034"/>
            <a:ext cx="9001188" cy="969496"/>
          </a:xfrm>
          <a:prstGeom prst="rect">
            <a:avLst/>
          </a:prstGeom>
          <a:noFill/>
        </p:spPr>
        <p:txBody>
          <a:bodyPr wrap="square" rtlCol="0">
            <a:spAutoFit/>
          </a:bodyPr>
          <a:lstStyle/>
          <a:p>
            <a:r>
              <a:rPr lang="es-MX" sz="1800" dirty="0">
                <a:solidFill>
                  <a:schemeClr val="bg1"/>
                </a:solidFill>
                <a:cs typeface="Angsana New" panose="02020603050405020304" pitchFamily="18" charset="-34"/>
              </a:rPr>
              <a:t>Agradecemos a las integrantes del Departamento de Psicopedagogía del Plantel Azcapotzalco su contribución para la elaboración de este material.​</a:t>
            </a:r>
          </a:p>
          <a:p>
            <a:endParaRPr lang="es-MX" dirty="0">
              <a:solidFill>
                <a:schemeClr val="bg1"/>
              </a:solidFill>
              <a:cs typeface="Angsana New" panose="02020603050405020304" pitchFamily="18" charset="-34"/>
            </a:endParaRPr>
          </a:p>
        </p:txBody>
      </p:sp>
      <p:sp>
        <p:nvSpPr>
          <p:cNvPr id="11" name="10 CuadroTexto"/>
          <p:cNvSpPr txBox="1"/>
          <p:nvPr/>
        </p:nvSpPr>
        <p:spPr>
          <a:xfrm>
            <a:off x="308728" y="2129561"/>
            <a:ext cx="5429288" cy="2585323"/>
          </a:xfrm>
          <a:prstGeom prst="rect">
            <a:avLst/>
          </a:prstGeom>
          <a:noFill/>
        </p:spPr>
        <p:txBody>
          <a:bodyPr wrap="square" rtlCol="0">
            <a:spAutoFit/>
          </a:bodyPr>
          <a:lstStyle/>
          <a:p>
            <a:r>
              <a:rPr lang="es-MX" sz="1800" dirty="0">
                <a:solidFill>
                  <a:schemeClr val="bg1"/>
                </a:solidFill>
                <a:cs typeface="Angsana New" panose="02020603050405020304" pitchFamily="18" charset="-34"/>
              </a:rPr>
              <a:t>Idea original y elaboración de contenido:​</a:t>
            </a:r>
          </a:p>
          <a:p>
            <a:endParaRPr lang="es-MX" sz="1800" dirty="0">
              <a:solidFill>
                <a:schemeClr val="bg1"/>
              </a:solidFill>
              <a:cs typeface="Angsana New" panose="02020603050405020304" pitchFamily="18" charset="-34"/>
            </a:endParaRPr>
          </a:p>
          <a:p>
            <a:pPr>
              <a:buFont typeface="Wingdings" pitchFamily="2" charset="2"/>
              <a:buChar char="v"/>
            </a:pPr>
            <a:r>
              <a:rPr lang="es-MX" sz="1800" dirty="0">
                <a:solidFill>
                  <a:schemeClr val="bg1"/>
                </a:solidFill>
                <a:cs typeface="Angsana New" panose="02020603050405020304" pitchFamily="18" charset="-34"/>
              </a:rPr>
              <a:t>Lic. Alma Delia Fernández García​</a:t>
            </a:r>
          </a:p>
          <a:p>
            <a:pPr>
              <a:buFont typeface="Wingdings" pitchFamily="2" charset="2"/>
              <a:buChar char="v"/>
            </a:pPr>
            <a:endParaRPr lang="es-MX" sz="1800" dirty="0">
              <a:solidFill>
                <a:schemeClr val="bg1"/>
              </a:solidFill>
              <a:cs typeface="Angsana New" panose="02020603050405020304" pitchFamily="18" charset="-34"/>
            </a:endParaRPr>
          </a:p>
          <a:p>
            <a:pPr>
              <a:buFont typeface="Wingdings" pitchFamily="2" charset="2"/>
              <a:buChar char="v"/>
            </a:pPr>
            <a:r>
              <a:rPr lang="es-MX" sz="1800" dirty="0">
                <a:solidFill>
                  <a:schemeClr val="bg1"/>
                </a:solidFill>
                <a:cs typeface="Angsana New" panose="02020603050405020304" pitchFamily="18" charset="-34"/>
              </a:rPr>
              <a:t>Lic. Alma Patricia López Hernández​</a:t>
            </a:r>
          </a:p>
          <a:p>
            <a:pPr>
              <a:buFont typeface="Wingdings" pitchFamily="2" charset="2"/>
              <a:buChar char="v"/>
            </a:pPr>
            <a:endParaRPr lang="es-MX" sz="1800" dirty="0">
              <a:solidFill>
                <a:schemeClr val="bg1"/>
              </a:solidFill>
              <a:cs typeface="Angsana New" panose="02020603050405020304" pitchFamily="18" charset="-34"/>
            </a:endParaRPr>
          </a:p>
          <a:p>
            <a:pPr>
              <a:buFont typeface="Wingdings" pitchFamily="2" charset="2"/>
              <a:buChar char="v"/>
            </a:pPr>
            <a:r>
              <a:rPr lang="es-MX" sz="1800" dirty="0">
                <a:solidFill>
                  <a:schemeClr val="bg1"/>
                </a:solidFill>
                <a:cs typeface="Angsana New" panose="02020603050405020304" pitchFamily="18" charset="-34"/>
              </a:rPr>
              <a:t>Lic. Alicia Molina Maldonado​</a:t>
            </a:r>
          </a:p>
          <a:p>
            <a:pPr>
              <a:buFont typeface="Wingdings" pitchFamily="2" charset="2"/>
              <a:buChar char="v"/>
            </a:pPr>
            <a:endParaRPr lang="es-MX" sz="1800" dirty="0">
              <a:solidFill>
                <a:schemeClr val="bg1"/>
              </a:solidFill>
              <a:cs typeface="Angsana New" panose="02020603050405020304" pitchFamily="18" charset="-34"/>
            </a:endParaRPr>
          </a:p>
          <a:p>
            <a:pPr>
              <a:buFont typeface="Wingdings" pitchFamily="2" charset="2"/>
              <a:buChar char="v"/>
            </a:pPr>
            <a:r>
              <a:rPr lang="es-MX" sz="1800" dirty="0">
                <a:solidFill>
                  <a:schemeClr val="bg1"/>
                </a:solidFill>
                <a:cs typeface="Angsana New" panose="02020603050405020304" pitchFamily="18" charset="-34"/>
              </a:rPr>
              <a:t>Lic. Ma. del Consuelo Velázquez Méndez​</a:t>
            </a:r>
          </a:p>
        </p:txBody>
      </p:sp>
      <p:sp>
        <p:nvSpPr>
          <p:cNvPr id="12" name="11 CuadroTexto"/>
          <p:cNvSpPr txBox="1"/>
          <p:nvPr/>
        </p:nvSpPr>
        <p:spPr>
          <a:xfrm>
            <a:off x="6238082" y="1714488"/>
            <a:ext cx="5715040" cy="4108817"/>
          </a:xfrm>
          <a:prstGeom prst="rect">
            <a:avLst/>
          </a:prstGeom>
          <a:noFill/>
        </p:spPr>
        <p:txBody>
          <a:bodyPr wrap="square" rtlCol="0">
            <a:spAutoFit/>
          </a:bodyPr>
          <a:lstStyle/>
          <a:p>
            <a:r>
              <a:rPr lang="es-MX" sz="1800" dirty="0">
                <a:solidFill>
                  <a:schemeClr val="bg1"/>
                </a:solidFill>
                <a:cs typeface="Angsana New" panose="02020603050405020304" pitchFamily="18" charset="-34"/>
              </a:rPr>
              <a:t>Diseño original:​</a:t>
            </a:r>
          </a:p>
          <a:p>
            <a:endParaRPr lang="es-MX" sz="1800" dirty="0">
              <a:solidFill>
                <a:schemeClr val="bg1"/>
              </a:solidFill>
              <a:cs typeface="Angsana New" panose="02020603050405020304" pitchFamily="18" charset="-34"/>
            </a:endParaRPr>
          </a:p>
          <a:p>
            <a:r>
              <a:rPr lang="es-MX" sz="1800" dirty="0">
                <a:solidFill>
                  <a:schemeClr val="bg1"/>
                </a:solidFill>
                <a:cs typeface="Angsana New" panose="02020603050405020304" pitchFamily="18" charset="-34"/>
              </a:rPr>
              <a:t>Brenda Berenice Jiménez Herrera</a:t>
            </a:r>
          </a:p>
          <a:p>
            <a:endParaRPr lang="es-MX" sz="1800" dirty="0">
              <a:solidFill>
                <a:schemeClr val="bg1"/>
              </a:solidFill>
              <a:cs typeface="Angsana New" panose="02020603050405020304" pitchFamily="18" charset="-34"/>
            </a:endParaRPr>
          </a:p>
          <a:p>
            <a:pPr fontAlgn="base"/>
            <a:r>
              <a:rPr lang="es-MX" sz="1800" dirty="0">
                <a:solidFill>
                  <a:schemeClr val="bg1"/>
                </a:solidFill>
                <a:cs typeface="Angsana New" panose="02020603050405020304" pitchFamily="18" charset="-34"/>
              </a:rPr>
              <a:t>Idea de la versión digital:</a:t>
            </a:r>
            <a:r>
              <a:rPr lang="en-US" sz="1800" dirty="0">
                <a:solidFill>
                  <a:schemeClr val="bg1"/>
                </a:solidFill>
                <a:cs typeface="Angsana New" panose="02020603050405020304" pitchFamily="18" charset="-34"/>
              </a:rPr>
              <a:t>​</a:t>
            </a:r>
          </a:p>
          <a:p>
            <a:pPr fontAlgn="base"/>
            <a:endParaRPr lang="en-US" sz="1800" dirty="0">
              <a:solidFill>
                <a:schemeClr val="bg1"/>
              </a:solidFill>
              <a:cs typeface="Angsana New" panose="02020603050405020304" pitchFamily="18" charset="-34"/>
            </a:endParaRPr>
          </a:p>
          <a:p>
            <a:pPr fontAlgn="base"/>
            <a:r>
              <a:rPr lang="es-MX" sz="1800" dirty="0">
                <a:solidFill>
                  <a:schemeClr val="bg1"/>
                </a:solidFill>
                <a:cs typeface="Angsana New" panose="02020603050405020304" pitchFamily="18" charset="-34"/>
              </a:rPr>
              <a:t>Lic. Hugo César Morales Ortiz</a:t>
            </a:r>
            <a:r>
              <a:rPr lang="en-US" sz="1800" dirty="0">
                <a:solidFill>
                  <a:schemeClr val="bg1"/>
                </a:solidFill>
                <a:cs typeface="Angsana New" panose="02020603050405020304" pitchFamily="18" charset="-34"/>
              </a:rPr>
              <a:t>​</a:t>
            </a:r>
          </a:p>
          <a:p>
            <a:pPr fontAlgn="base"/>
            <a:r>
              <a:rPr lang="es-MX" sz="1800" dirty="0">
                <a:solidFill>
                  <a:schemeClr val="bg1"/>
                </a:solidFill>
                <a:cs typeface="Angsana New" panose="02020603050405020304" pitchFamily="18" charset="-34"/>
              </a:rPr>
              <a:t>Jefe del Departamento de Psicopedagogía de la DGCCH</a:t>
            </a:r>
            <a:r>
              <a:rPr lang="en-US" sz="1800" dirty="0">
                <a:solidFill>
                  <a:schemeClr val="bg1"/>
                </a:solidFill>
                <a:cs typeface="Angsana New" panose="02020603050405020304" pitchFamily="18" charset="-34"/>
              </a:rPr>
              <a:t>​</a:t>
            </a:r>
          </a:p>
          <a:p>
            <a:pPr fontAlgn="base"/>
            <a:r>
              <a:rPr lang="es-MX" sz="1800" dirty="0">
                <a:solidFill>
                  <a:schemeClr val="bg1"/>
                </a:solidFill>
                <a:cs typeface="Angsana New" panose="02020603050405020304" pitchFamily="18" charset="-34"/>
              </a:rPr>
              <a:t>​</a:t>
            </a:r>
          </a:p>
          <a:p>
            <a:pPr fontAlgn="base"/>
            <a:r>
              <a:rPr lang="es-MX" sz="1800" dirty="0">
                <a:solidFill>
                  <a:schemeClr val="bg1"/>
                </a:solidFill>
                <a:cs typeface="Angsana New" panose="02020603050405020304" pitchFamily="18" charset="-34"/>
              </a:rPr>
              <a:t>Elaboración de la versión digital:</a:t>
            </a:r>
            <a:r>
              <a:rPr lang="en-US" sz="1800" dirty="0">
                <a:solidFill>
                  <a:schemeClr val="bg1"/>
                </a:solidFill>
                <a:cs typeface="Angsana New" panose="02020603050405020304" pitchFamily="18" charset="-34"/>
              </a:rPr>
              <a:t>​</a:t>
            </a:r>
          </a:p>
          <a:p>
            <a:pPr fontAlgn="base"/>
            <a:endParaRPr lang="en-US" sz="1800" dirty="0">
              <a:solidFill>
                <a:schemeClr val="bg1"/>
              </a:solidFill>
              <a:cs typeface="Angsana New" panose="02020603050405020304" pitchFamily="18" charset="-34"/>
            </a:endParaRPr>
          </a:p>
          <a:p>
            <a:pPr lvl="1" fontAlgn="base">
              <a:buFont typeface="Wingdings" pitchFamily="2" charset="2"/>
              <a:buChar char="v"/>
            </a:pPr>
            <a:r>
              <a:rPr lang="es-MX" sz="1800" dirty="0">
                <a:solidFill>
                  <a:schemeClr val="bg1"/>
                </a:solidFill>
                <a:cs typeface="Angsana New" panose="02020603050405020304" pitchFamily="18" charset="-34"/>
              </a:rPr>
              <a:t>Hugo César Morales Ortiz</a:t>
            </a:r>
            <a:r>
              <a:rPr lang="en-US" sz="1800" dirty="0">
                <a:solidFill>
                  <a:schemeClr val="bg1"/>
                </a:solidFill>
                <a:cs typeface="Angsana New" panose="02020603050405020304" pitchFamily="18" charset="-34"/>
              </a:rPr>
              <a:t>​</a:t>
            </a:r>
            <a:br>
              <a:rPr lang="en-US" sz="1800" dirty="0">
                <a:solidFill>
                  <a:schemeClr val="bg1"/>
                </a:solidFill>
                <a:cs typeface="Angsana New" panose="02020603050405020304" pitchFamily="18" charset="-34"/>
              </a:rPr>
            </a:br>
            <a:endParaRPr lang="en-US" sz="1800" dirty="0">
              <a:solidFill>
                <a:schemeClr val="bg1"/>
              </a:solidFill>
              <a:cs typeface="Angsana New" panose="02020603050405020304" pitchFamily="18" charset="-34"/>
            </a:endParaRPr>
          </a:p>
          <a:p>
            <a:pPr lvl="1" fontAlgn="base">
              <a:buFont typeface="Wingdings" pitchFamily="2" charset="2"/>
              <a:buChar char="v"/>
            </a:pPr>
            <a:r>
              <a:rPr lang="es-MX" sz="1800" dirty="0">
                <a:solidFill>
                  <a:schemeClr val="bg1"/>
                </a:solidFill>
                <a:cs typeface="Angsana New" panose="02020603050405020304" pitchFamily="18" charset="-34"/>
              </a:rPr>
              <a:t>Trejo Rodríguez Diana</a:t>
            </a:r>
            <a:endParaRPr lang="en-US" sz="1800" dirty="0">
              <a:solidFill>
                <a:schemeClr val="bg1"/>
              </a:solidFill>
              <a:cs typeface="Angsana New" panose="02020603050405020304" pitchFamily="18" charset="-34"/>
            </a:endParaRPr>
          </a:p>
        </p:txBody>
      </p:sp>
      <p:sp>
        <p:nvSpPr>
          <p:cNvPr id="13" name="CuadroTexto 12">
            <a:extLst>
              <a:ext uri="{FF2B5EF4-FFF2-40B4-BE49-F238E27FC236}">
                <a16:creationId xmlns:a16="http://schemas.microsoft.com/office/drawing/2014/main" id="{717F5240-7592-4766-A86F-E6C247122508}"/>
              </a:ext>
            </a:extLst>
          </p:cNvPr>
          <p:cNvSpPr txBox="1"/>
          <p:nvPr/>
        </p:nvSpPr>
        <p:spPr>
          <a:xfrm>
            <a:off x="272910" y="4907678"/>
            <a:ext cx="4256264" cy="923330"/>
          </a:xfrm>
          <a:prstGeom prst="rect">
            <a:avLst/>
          </a:prstGeom>
          <a:noFill/>
        </p:spPr>
        <p:txBody>
          <a:bodyPr wrap="square" rtlCol="0">
            <a:spAutoFit/>
          </a:bodyPr>
          <a:lstStyle/>
          <a:p>
            <a:r>
              <a:rPr lang="es-MX" sz="1100" dirty="0">
                <a:solidFill>
                  <a:schemeClr val="bg1"/>
                </a:solidFill>
              </a:rPr>
              <a:t>Portada: Rivera D. (1928). Baile de Tehuantepec [Pintura]. Recuperado de </a:t>
            </a:r>
            <a:r>
              <a:rPr lang="es-MX" sz="1100" u="sng" dirty="0">
                <a:hlinkClick r:id="rId5"/>
              </a:rPr>
              <a:t>https://vanguardia.com.mx/articulo/baile-en-tehuantepec-de-diego-rivera-fue-vendido-por-157-mdd</a:t>
            </a:r>
            <a:endParaRPr lang="es-MX" sz="1100" dirty="0"/>
          </a:p>
          <a:p>
            <a:endParaRPr lang="es-MX" dirty="0"/>
          </a:p>
        </p:txBody>
      </p:sp>
    </p:spTree>
    <p:extLst>
      <p:ext uri="{BB962C8B-B14F-4D97-AF65-F5344CB8AC3E}">
        <p14:creationId xmlns:p14="http://schemas.microsoft.com/office/powerpoint/2010/main" val="105843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CE444FE-B0F7-48D2-9F38-A896313F284A}"/>
              </a:ext>
            </a:extLst>
          </p:cNvPr>
          <p:cNvPicPr>
            <a:picLocks noChangeAspect="1"/>
          </p:cNvPicPr>
          <p:nvPr/>
        </p:nvPicPr>
        <p:blipFill rotWithShape="1">
          <a:blip r:embed="rId2">
            <a:alphaModFix amt="70000"/>
          </a:blip>
          <a:srcRect l="42321" t="34241" r="12195" b="20582"/>
          <a:stretch/>
        </p:blipFill>
        <p:spPr>
          <a:xfrm>
            <a:off x="-1" y="1"/>
            <a:ext cx="12190413" cy="6833644"/>
          </a:xfrm>
          <a:prstGeom prst="rect">
            <a:avLst/>
          </a:prstGeom>
        </p:spPr>
      </p:pic>
      <p:sp>
        <p:nvSpPr>
          <p:cNvPr id="2" name="1 Título"/>
          <p:cNvSpPr>
            <a:spLocks noGrp="1"/>
          </p:cNvSpPr>
          <p:nvPr>
            <p:ph type="ctrTitle"/>
          </p:nvPr>
        </p:nvSpPr>
        <p:spPr>
          <a:xfrm>
            <a:off x="406574" y="261442"/>
            <a:ext cx="11593287" cy="1470365"/>
          </a:xfrm>
        </p:spPr>
        <p:txBody>
          <a:bodyPr>
            <a:noAutofit/>
          </a:bodyPr>
          <a:lstStyle/>
          <a:p>
            <a:pPr algn="l"/>
            <a:r>
              <a:rPr lang="es-MX" sz="4400" i="1" dirty="0">
                <a:latin typeface="Book Antiqua" panose="02040602050305030304" pitchFamily="18" charset="0"/>
                <a:cs typeface="Aharoni" panose="02010803020104030203" pitchFamily="2" charset="-79"/>
              </a:rPr>
              <a:t>Administración de archivos y gestión documental</a:t>
            </a:r>
            <a:br>
              <a:rPr lang="es-MX" sz="4400" i="1" dirty="0">
                <a:latin typeface="Book Antiqua" panose="02040602050305030304" pitchFamily="18" charset="0"/>
                <a:cs typeface="Aharoni" panose="02010803020104030203" pitchFamily="2" charset="-79"/>
              </a:rPr>
            </a:br>
            <a:endParaRPr lang="es-MX" sz="4400" i="1" dirty="0">
              <a:latin typeface="Book Antiqua" panose="02040602050305030304" pitchFamily="18" charset="0"/>
              <a:cs typeface="Aharoni" panose="02010803020104030203" pitchFamily="2" charset="-79"/>
            </a:endParaRPr>
          </a:p>
        </p:txBody>
      </p:sp>
      <p:sp>
        <p:nvSpPr>
          <p:cNvPr id="5" name="CuadroTexto 4">
            <a:extLst>
              <a:ext uri="{FF2B5EF4-FFF2-40B4-BE49-F238E27FC236}">
                <a16:creationId xmlns:a16="http://schemas.microsoft.com/office/drawing/2014/main" id="{B065B6D9-EB6D-4A2A-8DDF-E95E32745F05}"/>
              </a:ext>
            </a:extLst>
          </p:cNvPr>
          <p:cNvSpPr txBox="1"/>
          <p:nvPr/>
        </p:nvSpPr>
        <p:spPr>
          <a:xfrm>
            <a:off x="141810" y="1017703"/>
            <a:ext cx="7200800" cy="1384995"/>
          </a:xfrm>
          <a:prstGeom prst="rect">
            <a:avLst/>
          </a:prstGeom>
          <a:noFill/>
        </p:spPr>
        <p:txBody>
          <a:bodyPr wrap="square" rtlCol="0">
            <a:spAutoFit/>
          </a:bodyPr>
          <a:lstStyle/>
          <a:p>
            <a:r>
              <a:rPr lang="es-MX" sz="1400" b="1" spc="300" dirty="0">
                <a:solidFill>
                  <a:srgbClr val="92D050"/>
                </a:solidFill>
              </a:rPr>
              <a:t>¿Qué es?</a:t>
            </a:r>
            <a:br>
              <a:rPr lang="es-MX" sz="1400" dirty="0"/>
            </a:br>
            <a:endParaRPr lang="es-MX" sz="1400" dirty="0"/>
          </a:p>
          <a:p>
            <a:pPr algn="just"/>
            <a:r>
              <a:rPr lang="es-MX" sz="1400" dirty="0">
                <a:cs typeface="Times New Roman" panose="02020603050405020304" pitchFamily="18" charset="0"/>
              </a:rPr>
              <a:t>Es la y el profesionista capaz de administrar archivos y gestionar documentos, usando la teoría y práctica archivística y los instrumentos de administración en un marco humanista, con un enfoque ético y una visión  estratégica que permite la optimización de recursos y servicios para un mejor desarrollo de la población.</a:t>
            </a:r>
          </a:p>
        </p:txBody>
      </p:sp>
      <p:sp>
        <p:nvSpPr>
          <p:cNvPr id="6" name="CuadroTexto 5">
            <a:extLst>
              <a:ext uri="{FF2B5EF4-FFF2-40B4-BE49-F238E27FC236}">
                <a16:creationId xmlns:a16="http://schemas.microsoft.com/office/drawing/2014/main" id="{E31FD0D9-31B0-415D-BDD7-0C4EBDA89EEA}"/>
              </a:ext>
            </a:extLst>
          </p:cNvPr>
          <p:cNvSpPr txBox="1"/>
          <p:nvPr/>
        </p:nvSpPr>
        <p:spPr>
          <a:xfrm>
            <a:off x="83752" y="2370582"/>
            <a:ext cx="7163582" cy="1708160"/>
          </a:xfrm>
          <a:prstGeom prst="rect">
            <a:avLst/>
          </a:prstGeom>
          <a:noFill/>
        </p:spPr>
        <p:txBody>
          <a:bodyPr wrap="square" rtlCol="0">
            <a:spAutoFit/>
          </a:bodyPr>
          <a:lstStyle/>
          <a:p>
            <a:pPr algn="just"/>
            <a:r>
              <a:rPr lang="es-MX" sz="1400" b="1" spc="300" dirty="0">
                <a:solidFill>
                  <a:srgbClr val="92D050"/>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El y la profesionista implementan políticas archivísticas de gestión y administración que contribuyen al aprovechamiento, recuperación, custodia y salvaguarda de los documentos. Además, desarrolla y promueve en instituciones y organizaciones, mejoras que contribuyen a hacer más eficiente, ágil y accesible la transmisión de la información, en beneficio de los usuarios.</a:t>
            </a:r>
          </a:p>
        </p:txBody>
      </p:sp>
      <p:sp>
        <p:nvSpPr>
          <p:cNvPr id="7" name="CuadroTexto 6">
            <a:extLst>
              <a:ext uri="{FF2B5EF4-FFF2-40B4-BE49-F238E27FC236}">
                <a16:creationId xmlns:a16="http://schemas.microsoft.com/office/drawing/2014/main" id="{36D26F77-A6E9-46F5-B6DD-7260B88D005F}"/>
              </a:ext>
            </a:extLst>
          </p:cNvPr>
          <p:cNvSpPr txBox="1"/>
          <p:nvPr/>
        </p:nvSpPr>
        <p:spPr>
          <a:xfrm>
            <a:off x="83752" y="4061604"/>
            <a:ext cx="7163582" cy="1600438"/>
          </a:xfrm>
          <a:prstGeom prst="rect">
            <a:avLst/>
          </a:prstGeom>
          <a:noFill/>
        </p:spPr>
        <p:txBody>
          <a:bodyPr wrap="square" rtlCol="0">
            <a:spAutoFit/>
          </a:bodyPr>
          <a:lstStyle/>
          <a:p>
            <a:r>
              <a:rPr lang="es-MX" sz="1400" b="1" spc="300" dirty="0">
                <a:solidFill>
                  <a:srgbClr val="92D050"/>
                </a:solidFill>
              </a:rPr>
              <a:t>¿​Dónde es su campo de trabajo?</a:t>
            </a:r>
            <a:br>
              <a:rPr lang="es-MX" sz="1400" dirty="0"/>
            </a:br>
            <a:endParaRPr lang="es-MX" sz="1400" dirty="0"/>
          </a:p>
          <a:p>
            <a:pPr algn="just"/>
            <a:r>
              <a:rPr lang="es-MX" sz="1400" dirty="0">
                <a:cs typeface="Times New Roman" panose="02020603050405020304" pitchFamily="18" charset="0"/>
              </a:rPr>
              <a:t>Desarrolla su actividad como administrador y gestor, en espacios tales como: los poderes ejecutivo y legislativo federal, estatal y municipal, órganos del poder judicial, organismos públicos autónomos, instituciones educativas, empresas, así como organismos no gubernamentales e internacionales e instituciones religiosas. También puede incorporarse a la docencia en instituciones, donde se formen técnicos o profesionistas del área.</a:t>
            </a:r>
          </a:p>
        </p:txBody>
      </p:sp>
      <p:sp>
        <p:nvSpPr>
          <p:cNvPr id="8" name="CuadroTexto 7">
            <a:extLst>
              <a:ext uri="{FF2B5EF4-FFF2-40B4-BE49-F238E27FC236}">
                <a16:creationId xmlns:a16="http://schemas.microsoft.com/office/drawing/2014/main" id="{4A36577D-6883-418B-9D24-99BA772EEFE0}"/>
              </a:ext>
            </a:extLst>
          </p:cNvPr>
          <p:cNvSpPr txBox="1"/>
          <p:nvPr/>
        </p:nvSpPr>
        <p:spPr>
          <a:xfrm>
            <a:off x="116641" y="5734050"/>
            <a:ext cx="5595576" cy="846386"/>
          </a:xfrm>
          <a:prstGeom prst="rect">
            <a:avLst/>
          </a:prstGeom>
          <a:noFill/>
        </p:spPr>
        <p:txBody>
          <a:bodyPr wrap="square" rtlCol="0">
            <a:spAutoFit/>
          </a:bodyPr>
          <a:lstStyle/>
          <a:p>
            <a:r>
              <a:rPr lang="es-MX" sz="1400" b="1" spc="300" dirty="0">
                <a:solidFill>
                  <a:srgbClr val="92D050"/>
                </a:solidFill>
              </a:rPr>
              <a:t>¿​Dónde se estudia?</a:t>
            </a:r>
          </a:p>
          <a:p>
            <a:endParaRPr lang="es-MX" dirty="0">
              <a:solidFill>
                <a:srgbClr val="92D050"/>
              </a:solidFill>
            </a:endParaRPr>
          </a:p>
          <a:p>
            <a:r>
              <a:rPr lang="es-MX" sz="1400" dirty="0">
                <a:cs typeface="Times New Roman" panose="02020603050405020304" pitchFamily="18" charset="0"/>
              </a:rPr>
              <a:t>Escuela Nacional de Estudios Superiores, Unidad Morelia</a:t>
            </a:r>
          </a:p>
        </p:txBody>
      </p:sp>
      <p:sp>
        <p:nvSpPr>
          <p:cNvPr id="9" name="Rectángulo 8">
            <a:extLst>
              <a:ext uri="{FF2B5EF4-FFF2-40B4-BE49-F238E27FC236}">
                <a16:creationId xmlns:a16="http://schemas.microsoft.com/office/drawing/2014/main" id="{4A4F8A95-7374-4D1B-8392-0959505E2743}"/>
              </a:ext>
            </a:extLst>
          </p:cNvPr>
          <p:cNvSpPr/>
          <p:nvPr/>
        </p:nvSpPr>
        <p:spPr>
          <a:xfrm>
            <a:off x="5807174" y="5680333"/>
            <a:ext cx="4429706" cy="1061829"/>
          </a:xfrm>
          <a:prstGeom prst="rect">
            <a:avLst/>
          </a:prstGeom>
        </p:spPr>
        <p:txBody>
          <a:bodyPr wrap="square">
            <a:spAutoFit/>
          </a:bodyPr>
          <a:lstStyle/>
          <a:p>
            <a:pPr algn="ctr"/>
            <a:r>
              <a:rPr lang="es-MX" b="1" u="sng" spc="300" dirty="0">
                <a:solidFill>
                  <a:srgbClr val="00B050"/>
                </a:solidFill>
              </a:rPr>
              <a:t>IMPORTANTE</a:t>
            </a:r>
          </a:p>
          <a:p>
            <a:endParaRPr lang="es-MX" dirty="0">
              <a:solidFill>
                <a:srgbClr val="00B050"/>
              </a:solidFill>
            </a:endParaRPr>
          </a:p>
          <a:p>
            <a:pPr marL="285750" indent="-285750" algn="ctr">
              <a:buFont typeface="Calibri" panose="020F0502020204030204" pitchFamily="34" charset="0"/>
              <a:buChar char="→"/>
            </a:pPr>
            <a:r>
              <a:rPr lang="es-MX" dirty="0">
                <a:solidFill>
                  <a:srgbClr val="00B050"/>
                </a:solidFill>
              </a:rPr>
              <a:t>Carrera de alta demanda</a:t>
            </a:r>
          </a:p>
        </p:txBody>
      </p:sp>
      <p:grpSp>
        <p:nvGrpSpPr>
          <p:cNvPr id="10" name="Grupo 9">
            <a:extLst>
              <a:ext uri="{FF2B5EF4-FFF2-40B4-BE49-F238E27FC236}">
                <a16:creationId xmlns:a16="http://schemas.microsoft.com/office/drawing/2014/main" id="{5695C214-8E9D-4656-B7DD-8EEDF66DD1F6}"/>
              </a:ext>
            </a:extLst>
          </p:cNvPr>
          <p:cNvGrpSpPr/>
          <p:nvPr/>
        </p:nvGrpSpPr>
        <p:grpSpPr>
          <a:xfrm>
            <a:off x="10121423" y="5394179"/>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DF5146C9-AABB-4CB5-A7B7-98F8B8CFB0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21048E19-FD1F-4D2B-AE8A-438BE8AA7A4C}"/>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002060"/>
                  </a:solidFill>
                  <a:effectLst>
                    <a:outerShdw blurRad="38100" dist="38100" dir="2700000" algn="tl">
                      <a:srgbClr val="000000">
                        <a:alpha val="43137"/>
                      </a:srgbClr>
                    </a:outerShdw>
                  </a:effectLst>
                </a:rPr>
                <a:t>INICIO</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lum bright="31000" contrast="-29000"/>
            <a:alphaModFix amt="50000"/>
          </a:blip>
          <a:srcRect l="41905" t="34190" r="11975" b="19911"/>
          <a:stretch>
            <a:fillRect/>
          </a:stretch>
        </p:blipFill>
        <p:spPr bwMode="auto">
          <a:xfrm>
            <a:off x="0" y="0"/>
            <a:ext cx="12190414" cy="6859588"/>
          </a:xfrm>
          <a:prstGeom prst="rect">
            <a:avLst/>
          </a:prstGeom>
          <a:noFill/>
          <a:ln w="9525">
            <a:noFill/>
            <a:miter lim="800000"/>
            <a:headEnd/>
            <a:tailEnd/>
          </a:ln>
          <a:effectLst/>
        </p:spPr>
      </p:pic>
      <p:sp>
        <p:nvSpPr>
          <p:cNvPr id="2" name="1 Título"/>
          <p:cNvSpPr>
            <a:spLocks noGrp="1"/>
          </p:cNvSpPr>
          <p:nvPr>
            <p:ph type="title"/>
          </p:nvPr>
        </p:nvSpPr>
        <p:spPr>
          <a:xfrm>
            <a:off x="7594295" y="405458"/>
            <a:ext cx="4549583" cy="994853"/>
          </a:xfrm>
        </p:spPr>
        <p:txBody>
          <a:bodyPr>
            <a:normAutofit fontScale="90000"/>
          </a:bodyPr>
          <a:lstStyle/>
          <a:p>
            <a:r>
              <a:rPr lang="es-MX" sz="6700" i="1" dirty="0">
                <a:latin typeface="Book Antiqua" panose="02040602050305030304" pitchFamily="18" charset="0"/>
                <a:cs typeface="Aharoni" panose="02010803020104030203" pitchFamily="2" charset="-79"/>
              </a:rPr>
              <a:t>Arte y Diseño</a:t>
            </a:r>
            <a:endParaRPr lang="es-MX" dirty="0"/>
          </a:p>
        </p:txBody>
      </p:sp>
      <p:sp>
        <p:nvSpPr>
          <p:cNvPr id="4" name="CuadroTexto 3">
            <a:extLst>
              <a:ext uri="{FF2B5EF4-FFF2-40B4-BE49-F238E27FC236}">
                <a16:creationId xmlns:a16="http://schemas.microsoft.com/office/drawing/2014/main" id="{8CE29995-CC53-4751-9177-48213E3FC419}"/>
              </a:ext>
            </a:extLst>
          </p:cNvPr>
          <p:cNvSpPr txBox="1"/>
          <p:nvPr/>
        </p:nvSpPr>
        <p:spPr>
          <a:xfrm>
            <a:off x="225341" y="276175"/>
            <a:ext cx="3287434" cy="1815882"/>
          </a:xfrm>
          <a:prstGeom prst="rect">
            <a:avLst/>
          </a:prstGeom>
          <a:noFill/>
        </p:spPr>
        <p:txBody>
          <a:bodyPr wrap="square" rtlCol="0">
            <a:spAutoFit/>
          </a:bodyPr>
          <a:lstStyle/>
          <a:p>
            <a:r>
              <a:rPr lang="es-MX" sz="1400" b="1" spc="300" dirty="0">
                <a:solidFill>
                  <a:srgbClr val="FF0000"/>
                </a:solidFill>
              </a:rPr>
              <a:t>¿Qué es?</a:t>
            </a:r>
            <a:br>
              <a:rPr lang="es-MX" sz="1400" dirty="0"/>
            </a:br>
            <a:endParaRPr lang="es-MX" sz="1400" dirty="0"/>
          </a:p>
          <a:p>
            <a:pPr algn="just"/>
            <a:r>
              <a:rPr lang="es-MX" sz="1400" dirty="0">
                <a:cs typeface="Times New Roman" panose="02020603050405020304" pitchFamily="18" charset="0"/>
              </a:rPr>
              <a:t>Es el/la profesionista capaz de producir mensajes comunicativos a través de la expresión artística plástica, en beneficio de su entorno, con una visión crítica, reflexiva, propositiva, ética y con sentido humano.</a:t>
            </a:r>
          </a:p>
        </p:txBody>
      </p:sp>
      <p:sp>
        <p:nvSpPr>
          <p:cNvPr id="5" name="CuadroTexto 4">
            <a:extLst>
              <a:ext uri="{FF2B5EF4-FFF2-40B4-BE49-F238E27FC236}">
                <a16:creationId xmlns:a16="http://schemas.microsoft.com/office/drawing/2014/main" id="{D20AFDE1-00D6-4C36-9EE0-13C3D32B3212}"/>
              </a:ext>
            </a:extLst>
          </p:cNvPr>
          <p:cNvSpPr txBox="1"/>
          <p:nvPr/>
        </p:nvSpPr>
        <p:spPr>
          <a:xfrm>
            <a:off x="3789339" y="276175"/>
            <a:ext cx="3528392" cy="3431709"/>
          </a:xfrm>
          <a:prstGeom prst="rect">
            <a:avLst/>
          </a:prstGeom>
          <a:noFill/>
        </p:spPr>
        <p:txBody>
          <a:bodyPr wrap="square" rtlCol="0">
            <a:spAutoFit/>
          </a:bodyPr>
          <a:lstStyle/>
          <a:p>
            <a:pPr algn="just"/>
            <a:r>
              <a:rPr lang="es-MX" sz="1400" b="1" spc="300" dirty="0">
                <a:solidFill>
                  <a:srgbClr val="FF0000"/>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Crea y produce imágenes y objetos de expresión artística, con los que busca sensibilizar, comunicar, modificar, transformar y humanizar a la sociedad. Para ello, usa las herramientas tradicionales del arte y del diseño; así como las actuales tecnologías de la información y comunicación.  Es capaz de desarrollarse en diversas áreas: diseño editorial, fotografía, ilustración, tipografía, mercadotecnia, publicidad, gestión de proyectos, consultorías, investigación y docencia en el arte y el diseño, producción en escultura, pintura, gráfica, entre otras.</a:t>
            </a:r>
          </a:p>
        </p:txBody>
      </p:sp>
      <p:sp>
        <p:nvSpPr>
          <p:cNvPr id="6" name="CuadroTexto 5">
            <a:extLst>
              <a:ext uri="{FF2B5EF4-FFF2-40B4-BE49-F238E27FC236}">
                <a16:creationId xmlns:a16="http://schemas.microsoft.com/office/drawing/2014/main" id="{B9785761-4EE4-402D-A475-5CB47FEBDCD3}"/>
              </a:ext>
            </a:extLst>
          </p:cNvPr>
          <p:cNvSpPr txBox="1"/>
          <p:nvPr/>
        </p:nvSpPr>
        <p:spPr>
          <a:xfrm>
            <a:off x="221526" y="2257247"/>
            <a:ext cx="3287434" cy="2569934"/>
          </a:xfrm>
          <a:prstGeom prst="rect">
            <a:avLst/>
          </a:prstGeom>
          <a:noFill/>
        </p:spPr>
        <p:txBody>
          <a:bodyPr wrap="square" rtlCol="0">
            <a:spAutoFit/>
          </a:bodyPr>
          <a:lstStyle/>
          <a:p>
            <a:r>
              <a:rPr lang="es-MX" sz="1400" b="1" spc="300" dirty="0">
                <a:solidFill>
                  <a:srgbClr val="FF0000"/>
                </a:solidFill>
              </a:rPr>
              <a:t>¿​Dónde es su campo de trabajo?</a:t>
            </a:r>
            <a:br>
              <a:rPr lang="es-MX" dirty="0"/>
            </a:br>
            <a:endParaRPr lang="es-MX" dirty="0"/>
          </a:p>
          <a:p>
            <a:pPr algn="just"/>
            <a:r>
              <a:rPr lang="es-MX" sz="1400" dirty="0">
                <a:cs typeface="Times New Roman" panose="02020603050405020304" pitchFamily="18" charset="0"/>
              </a:rPr>
              <a:t>Puede colocar su obra en el mercado del arte o en el comercial. Se desempeña de forma independiente o en agencias de publicidad, televisoras, casas productoras, agencias de consultoría de mercado, despachos de diseño, casas de cultura, museos, galerías o áreas gubernamentales relacionadas con el arte y la cultura.</a:t>
            </a:r>
          </a:p>
        </p:txBody>
      </p:sp>
      <p:sp>
        <p:nvSpPr>
          <p:cNvPr id="7" name="CuadroTexto 6">
            <a:extLst>
              <a:ext uri="{FF2B5EF4-FFF2-40B4-BE49-F238E27FC236}">
                <a16:creationId xmlns:a16="http://schemas.microsoft.com/office/drawing/2014/main" id="{684F0939-059C-4DD9-B1F3-62187666879F}"/>
              </a:ext>
            </a:extLst>
          </p:cNvPr>
          <p:cNvSpPr txBox="1"/>
          <p:nvPr/>
        </p:nvSpPr>
        <p:spPr>
          <a:xfrm>
            <a:off x="3789339" y="3852575"/>
            <a:ext cx="3349165" cy="1492716"/>
          </a:xfrm>
          <a:prstGeom prst="rect">
            <a:avLst/>
          </a:prstGeom>
          <a:noFill/>
        </p:spPr>
        <p:txBody>
          <a:bodyPr wrap="square" rtlCol="0">
            <a:spAutoFit/>
          </a:bodyPr>
          <a:lstStyle/>
          <a:p>
            <a:r>
              <a:rPr lang="es-MX" sz="1400" b="1" spc="300" dirty="0">
                <a:solidFill>
                  <a:srgbClr val="FF0000"/>
                </a:solidFill>
              </a:rPr>
              <a:t>¿​Dónde se estudia?</a:t>
            </a:r>
          </a:p>
          <a:p>
            <a:endParaRPr lang="es-MX" dirty="0"/>
          </a:p>
          <a:p>
            <a:r>
              <a:rPr lang="es-MX" sz="1400" dirty="0">
                <a:cs typeface="Times New Roman" panose="02020603050405020304" pitchFamily="18" charset="0"/>
              </a:rPr>
              <a:t>Facultad de Artes y Diseño</a:t>
            </a:r>
          </a:p>
          <a:p>
            <a:endParaRPr lang="es-MX" sz="1400" dirty="0">
              <a:cs typeface="Times New Roman" panose="02020603050405020304" pitchFamily="18" charset="0"/>
            </a:endParaRPr>
          </a:p>
          <a:p>
            <a:r>
              <a:rPr lang="es-MX" sz="1400" dirty="0">
                <a:cs typeface="Times New Roman" panose="02020603050405020304" pitchFamily="18" charset="0"/>
              </a:rPr>
              <a:t>Escuela Nacional de Estudios Superiores, Unidad Morelia</a:t>
            </a:r>
          </a:p>
        </p:txBody>
      </p:sp>
      <p:sp>
        <p:nvSpPr>
          <p:cNvPr id="8" name="Rectángulo 7">
            <a:extLst>
              <a:ext uri="{FF2B5EF4-FFF2-40B4-BE49-F238E27FC236}">
                <a16:creationId xmlns:a16="http://schemas.microsoft.com/office/drawing/2014/main" id="{5BB1484D-F6D4-4EDE-A668-A7947B91F0E7}"/>
              </a:ext>
            </a:extLst>
          </p:cNvPr>
          <p:cNvSpPr/>
          <p:nvPr/>
        </p:nvSpPr>
        <p:spPr>
          <a:xfrm>
            <a:off x="225340" y="5295845"/>
            <a:ext cx="3283620" cy="1061829"/>
          </a:xfrm>
          <a:prstGeom prst="rect">
            <a:avLst/>
          </a:prstGeom>
        </p:spPr>
        <p:txBody>
          <a:bodyPr wrap="square">
            <a:spAutoFit/>
          </a:bodyPr>
          <a:lstStyle/>
          <a:p>
            <a:pPr algn="ctr"/>
            <a:r>
              <a:rPr lang="es-MX" b="1" u="sng" spc="300" dirty="0">
                <a:solidFill>
                  <a:schemeClr val="accent6">
                    <a:lumMod val="75000"/>
                  </a:schemeClr>
                </a:solidFill>
              </a:rPr>
              <a:t>IMPORTANTE</a:t>
            </a:r>
          </a:p>
          <a:p>
            <a:endParaRPr lang="es-MX" dirty="0">
              <a:solidFill>
                <a:schemeClr val="accent6">
                  <a:lumMod val="75000"/>
                </a:schemeClr>
              </a:solidFill>
            </a:endParaRPr>
          </a:p>
          <a:p>
            <a:pPr marL="285750" indent="-285750" algn="ctr">
              <a:buFont typeface="Calibri" panose="020F0502020204030204" pitchFamily="34" charset="0"/>
              <a:buChar char="→"/>
            </a:pPr>
            <a:r>
              <a:rPr lang="es-MX" dirty="0">
                <a:solidFill>
                  <a:schemeClr val="accent6">
                    <a:lumMod val="75000"/>
                  </a:schemeClr>
                </a:solidFill>
              </a:rPr>
              <a:t>Carrera de alta demanda</a:t>
            </a:r>
          </a:p>
        </p:txBody>
      </p:sp>
      <p:grpSp>
        <p:nvGrpSpPr>
          <p:cNvPr id="9" name="Grupo 8">
            <a:extLst>
              <a:ext uri="{FF2B5EF4-FFF2-40B4-BE49-F238E27FC236}">
                <a16:creationId xmlns:a16="http://schemas.microsoft.com/office/drawing/2014/main" id="{86393A8B-4354-4CE2-83C6-E5A6509CF532}"/>
              </a:ext>
            </a:extLst>
          </p:cNvPr>
          <p:cNvGrpSpPr/>
          <p:nvPr/>
        </p:nvGrpSpPr>
        <p:grpSpPr>
          <a:xfrm>
            <a:off x="4181998" y="5425024"/>
            <a:ext cx="1913208" cy="1434564"/>
            <a:chOff x="356315" y="5173119"/>
            <a:chExt cx="1944869" cy="1391447"/>
          </a:xfrm>
        </p:grpSpPr>
        <p:pic>
          <p:nvPicPr>
            <p:cNvPr id="10" name="Gráfico 9" descr="Huellas de animal">
              <a:hlinkClick r:id="rId3" action="ppaction://hlinksldjump"/>
              <a:extLst>
                <a:ext uri="{FF2B5EF4-FFF2-40B4-BE49-F238E27FC236}">
                  <a16:creationId xmlns:a16="http://schemas.microsoft.com/office/drawing/2014/main" id="{66004746-C337-4CE2-98CF-D640967B2A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1" name="CuadroTexto 10">
              <a:hlinkClick r:id="rId3" action="ppaction://hlinksldjump"/>
              <a:extLst>
                <a:ext uri="{FF2B5EF4-FFF2-40B4-BE49-F238E27FC236}">
                  <a16:creationId xmlns:a16="http://schemas.microsoft.com/office/drawing/2014/main" id="{D537BACD-20A2-4167-BC29-988C1FED0AD4}"/>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FFC000"/>
                  </a:solidFill>
                  <a:effectLst>
                    <a:outerShdw blurRad="38100" dist="38100" dir="2700000" algn="tl">
                      <a:srgbClr val="000000">
                        <a:alpha val="43137"/>
                      </a:srgbClr>
                    </a:outerShdw>
                  </a:effectLst>
                </a:rPr>
                <a:t>INICIO</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F367A1A-454F-40CD-9F85-64016A9B6625}"/>
              </a:ext>
            </a:extLst>
          </p:cNvPr>
          <p:cNvPicPr>
            <a:picLocks noChangeAspect="1"/>
          </p:cNvPicPr>
          <p:nvPr/>
        </p:nvPicPr>
        <p:blipFill rotWithShape="1">
          <a:blip r:embed="rId2">
            <a:alphaModFix amt="50000"/>
          </a:blip>
          <a:srcRect l="41730" t="33190" r="12196" b="20582"/>
          <a:stretch/>
        </p:blipFill>
        <p:spPr>
          <a:xfrm>
            <a:off x="-34209" y="17093"/>
            <a:ext cx="12224622" cy="6842495"/>
          </a:xfrm>
          <a:prstGeom prst="rect">
            <a:avLst/>
          </a:prstGeom>
        </p:spPr>
      </p:pic>
      <p:sp>
        <p:nvSpPr>
          <p:cNvPr id="2" name="Título 1">
            <a:extLst>
              <a:ext uri="{FF2B5EF4-FFF2-40B4-BE49-F238E27FC236}">
                <a16:creationId xmlns:a16="http://schemas.microsoft.com/office/drawing/2014/main" id="{8AFDEA1A-3A2A-43F3-9D33-2BB3354427BF}"/>
              </a:ext>
            </a:extLst>
          </p:cNvPr>
          <p:cNvSpPr>
            <a:spLocks noGrp="1"/>
          </p:cNvSpPr>
          <p:nvPr>
            <p:ph type="title"/>
          </p:nvPr>
        </p:nvSpPr>
        <p:spPr>
          <a:xfrm>
            <a:off x="406574" y="160373"/>
            <a:ext cx="4909623" cy="1143265"/>
          </a:xfrm>
        </p:spPr>
        <p:txBody>
          <a:bodyPr>
            <a:normAutofit/>
          </a:bodyPr>
          <a:lstStyle/>
          <a:p>
            <a:r>
              <a:rPr lang="es-MX" sz="6000" i="1" dirty="0">
                <a:latin typeface="Book Antiqua" panose="02040602050305030304" pitchFamily="18" charset="0"/>
                <a:cs typeface="Aharoni" panose="02010803020104030203" pitchFamily="2" charset="-79"/>
              </a:rPr>
              <a:t>Artes Visuales</a:t>
            </a:r>
          </a:p>
        </p:txBody>
      </p:sp>
      <p:sp>
        <p:nvSpPr>
          <p:cNvPr id="4" name="CuadroTexto 3">
            <a:extLst>
              <a:ext uri="{FF2B5EF4-FFF2-40B4-BE49-F238E27FC236}">
                <a16:creationId xmlns:a16="http://schemas.microsoft.com/office/drawing/2014/main" id="{B21FE699-CB39-4B2A-8F0D-30F6B0975D82}"/>
              </a:ext>
            </a:extLst>
          </p:cNvPr>
          <p:cNvSpPr txBox="1"/>
          <p:nvPr/>
        </p:nvSpPr>
        <p:spPr>
          <a:xfrm>
            <a:off x="5756981" y="309417"/>
            <a:ext cx="5522802" cy="1384995"/>
          </a:xfrm>
          <a:prstGeom prst="rect">
            <a:avLst/>
          </a:prstGeom>
          <a:noFill/>
        </p:spPr>
        <p:txBody>
          <a:bodyPr wrap="square" rtlCol="0">
            <a:spAutoFit/>
          </a:bodyPr>
          <a:lstStyle/>
          <a:p>
            <a:r>
              <a:rPr lang="es-MX" sz="1400" b="1" spc="300" dirty="0">
                <a:solidFill>
                  <a:schemeClr val="accent4">
                    <a:lumMod val="50000"/>
                  </a:schemeClr>
                </a:solidFill>
              </a:rPr>
              <a:t>¿Qué es?</a:t>
            </a:r>
            <a:br>
              <a:rPr lang="es-MX" sz="1400" b="1" spc="300" dirty="0">
                <a:solidFill>
                  <a:schemeClr val="accent4">
                    <a:lumMod val="50000"/>
                  </a:schemeClr>
                </a:solidFill>
              </a:rPr>
            </a:br>
            <a:endParaRPr lang="es-MX" sz="1400" b="1" spc="300" dirty="0">
              <a:solidFill>
                <a:schemeClr val="accent4">
                  <a:lumMod val="50000"/>
                </a:schemeClr>
              </a:solidFill>
            </a:endParaRPr>
          </a:p>
          <a:p>
            <a:pPr algn="just"/>
            <a:r>
              <a:rPr lang="es-MX" sz="1400" dirty="0">
                <a:cs typeface="Times New Roman" panose="02020603050405020304" pitchFamily="18" charset="0"/>
              </a:rPr>
              <a:t>Es el/la profesionista que crea discursos plásticos en las áreas de pintura, escultura, estampa, dibujo o fotografía. Se orienta a la creación y la expresión artística, el análisis y crítica de su entorno, así como hacia el desarrollo, preservación y difusión del arte.​</a:t>
            </a:r>
          </a:p>
        </p:txBody>
      </p:sp>
      <p:sp>
        <p:nvSpPr>
          <p:cNvPr id="6" name="CuadroTexto 5">
            <a:extLst>
              <a:ext uri="{FF2B5EF4-FFF2-40B4-BE49-F238E27FC236}">
                <a16:creationId xmlns:a16="http://schemas.microsoft.com/office/drawing/2014/main" id="{96BF835C-1C3D-45D0-9005-F3BBDBACDC78}"/>
              </a:ext>
            </a:extLst>
          </p:cNvPr>
          <p:cNvSpPr txBox="1"/>
          <p:nvPr/>
        </p:nvSpPr>
        <p:spPr>
          <a:xfrm>
            <a:off x="344877" y="1701602"/>
            <a:ext cx="11593286" cy="1061829"/>
          </a:xfrm>
          <a:prstGeom prst="rect">
            <a:avLst/>
          </a:prstGeom>
          <a:noFill/>
        </p:spPr>
        <p:txBody>
          <a:bodyPr wrap="square" rtlCol="0">
            <a:spAutoFit/>
          </a:bodyPr>
          <a:lstStyle/>
          <a:p>
            <a:pPr algn="just"/>
            <a:r>
              <a:rPr lang="es-MX" sz="1400" b="1" spc="300" dirty="0">
                <a:solidFill>
                  <a:schemeClr val="accent4">
                    <a:lumMod val="50000"/>
                  </a:schemeClr>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Las principales actividades a las que se dedica son: dibujo, pintura, escultura, estampa, video, creación artística por computadora,  performance, fotografía. También puede dedicarse a la investigación y la docencia de su área.</a:t>
            </a:r>
          </a:p>
        </p:txBody>
      </p:sp>
      <p:sp>
        <p:nvSpPr>
          <p:cNvPr id="7" name="CuadroTexto 6">
            <a:extLst>
              <a:ext uri="{FF2B5EF4-FFF2-40B4-BE49-F238E27FC236}">
                <a16:creationId xmlns:a16="http://schemas.microsoft.com/office/drawing/2014/main" id="{136F3A90-9C2F-4D4F-977B-1188149DF7DA}"/>
              </a:ext>
            </a:extLst>
          </p:cNvPr>
          <p:cNvSpPr txBox="1"/>
          <p:nvPr/>
        </p:nvSpPr>
        <p:spPr>
          <a:xfrm>
            <a:off x="344877" y="2972613"/>
            <a:ext cx="5462297" cy="1923604"/>
          </a:xfrm>
          <a:prstGeom prst="rect">
            <a:avLst/>
          </a:prstGeom>
          <a:noFill/>
        </p:spPr>
        <p:txBody>
          <a:bodyPr wrap="square" rtlCol="0">
            <a:spAutoFit/>
          </a:bodyPr>
          <a:lstStyle/>
          <a:p>
            <a:r>
              <a:rPr lang="es-MX" sz="1400" b="1" spc="300" dirty="0">
                <a:solidFill>
                  <a:schemeClr val="accent4">
                    <a:lumMod val="50000"/>
                  </a:schemeClr>
                </a:solidFill>
              </a:rPr>
              <a:t>¿​Dónde es su campo de trabajo?</a:t>
            </a:r>
            <a:br>
              <a:rPr lang="es-MX" dirty="0"/>
            </a:br>
            <a:endParaRPr lang="es-MX" dirty="0"/>
          </a:p>
          <a:p>
            <a:pPr algn="just"/>
            <a:r>
              <a:rPr lang="es-MX" sz="1400" dirty="0">
                <a:cs typeface="Times New Roman" panose="02020603050405020304" pitchFamily="18" charset="0"/>
              </a:rPr>
              <a:t>Puede trabajar en diferentes instancias gubernamentales, en instituciones educativas, casas de cultura, museos, etc. También puede desarrollarse en alguna organización civil, del sector social o cultural. En el sector privado se desempeña en despachos de arte y diseño, en la industria editorial y de las artes gráficas. También en el trabajo en museografía o escenografía para teatro, cine y televisión.​</a:t>
            </a:r>
          </a:p>
        </p:txBody>
      </p:sp>
      <p:sp>
        <p:nvSpPr>
          <p:cNvPr id="8" name="CuadroTexto 7">
            <a:extLst>
              <a:ext uri="{FF2B5EF4-FFF2-40B4-BE49-F238E27FC236}">
                <a16:creationId xmlns:a16="http://schemas.microsoft.com/office/drawing/2014/main" id="{96F4EF84-FC09-4BB4-9E52-C528B0819C08}"/>
              </a:ext>
            </a:extLst>
          </p:cNvPr>
          <p:cNvSpPr txBox="1"/>
          <p:nvPr/>
        </p:nvSpPr>
        <p:spPr>
          <a:xfrm>
            <a:off x="6923509" y="2774779"/>
            <a:ext cx="3349165" cy="846386"/>
          </a:xfrm>
          <a:prstGeom prst="rect">
            <a:avLst/>
          </a:prstGeom>
          <a:noFill/>
        </p:spPr>
        <p:txBody>
          <a:bodyPr wrap="square" rtlCol="0">
            <a:spAutoFit/>
          </a:bodyPr>
          <a:lstStyle/>
          <a:p>
            <a:r>
              <a:rPr lang="es-MX" sz="1400" b="1" spc="300" dirty="0">
                <a:solidFill>
                  <a:schemeClr val="accent4">
                    <a:lumMod val="50000"/>
                  </a:schemeClr>
                </a:solidFill>
              </a:rPr>
              <a:t>¿​Dónde se estudia?</a:t>
            </a:r>
          </a:p>
          <a:p>
            <a:endParaRPr lang="es-MX" dirty="0"/>
          </a:p>
          <a:p>
            <a:r>
              <a:rPr lang="es-MX" sz="1400" dirty="0">
                <a:cs typeface="Times New Roman" panose="02020603050405020304" pitchFamily="18" charset="0"/>
              </a:rPr>
              <a:t>Facultad de Artes y Diseño</a:t>
            </a:r>
          </a:p>
        </p:txBody>
      </p:sp>
      <p:sp>
        <p:nvSpPr>
          <p:cNvPr id="9" name="Rectángulo 8">
            <a:extLst>
              <a:ext uri="{FF2B5EF4-FFF2-40B4-BE49-F238E27FC236}">
                <a16:creationId xmlns:a16="http://schemas.microsoft.com/office/drawing/2014/main" id="{4EDAC9EA-FB2B-4015-8444-3DAE16F6FEBA}"/>
              </a:ext>
            </a:extLst>
          </p:cNvPr>
          <p:cNvSpPr/>
          <p:nvPr/>
        </p:nvSpPr>
        <p:spPr>
          <a:xfrm>
            <a:off x="6078102" y="3902296"/>
            <a:ext cx="4429706" cy="1061829"/>
          </a:xfrm>
          <a:prstGeom prst="rect">
            <a:avLst/>
          </a:prstGeom>
        </p:spPr>
        <p:txBody>
          <a:bodyPr wrap="square">
            <a:spAutoFit/>
          </a:bodyPr>
          <a:lstStyle/>
          <a:p>
            <a:pPr algn="ctr"/>
            <a:r>
              <a:rPr lang="es-MX" b="1" u="sng" spc="300" dirty="0">
                <a:solidFill>
                  <a:srgbClr val="FFC000"/>
                </a:solidFill>
              </a:rPr>
              <a:t>IMPORTANTE</a:t>
            </a:r>
          </a:p>
          <a:p>
            <a:endParaRPr lang="es-MX" dirty="0">
              <a:solidFill>
                <a:srgbClr val="FFC000"/>
              </a:solidFill>
            </a:endParaRPr>
          </a:p>
          <a:p>
            <a:pPr marL="285750" indent="-285750" algn="ctr">
              <a:buFont typeface="Calibri" panose="020F0502020204030204" pitchFamily="34" charset="0"/>
              <a:buChar char="→"/>
            </a:pPr>
            <a:r>
              <a:rPr lang="es-MX" dirty="0">
                <a:solidFill>
                  <a:srgbClr val="FFC000"/>
                </a:solidFill>
              </a:rPr>
              <a:t>Carrera de alta demanda</a:t>
            </a:r>
          </a:p>
        </p:txBody>
      </p:sp>
      <p:grpSp>
        <p:nvGrpSpPr>
          <p:cNvPr id="10" name="Grupo 9">
            <a:extLst>
              <a:ext uri="{FF2B5EF4-FFF2-40B4-BE49-F238E27FC236}">
                <a16:creationId xmlns:a16="http://schemas.microsoft.com/office/drawing/2014/main" id="{2C610368-91E1-464D-9D75-5B51BF1B542C}"/>
              </a:ext>
            </a:extLst>
          </p:cNvPr>
          <p:cNvGrpSpPr/>
          <p:nvPr/>
        </p:nvGrpSpPr>
        <p:grpSpPr>
          <a:xfrm>
            <a:off x="4850570" y="5059970"/>
            <a:ext cx="1913208" cy="1434563"/>
            <a:chOff x="356315" y="5173119"/>
            <a:chExt cx="1944869" cy="1391446"/>
          </a:xfrm>
        </p:grpSpPr>
        <p:pic>
          <p:nvPicPr>
            <p:cNvPr id="11" name="Gráfico 10" descr="Huellas de animal">
              <a:hlinkClick r:id="rId3" action="ppaction://hlinksldjump"/>
              <a:extLst>
                <a:ext uri="{FF2B5EF4-FFF2-40B4-BE49-F238E27FC236}">
                  <a16:creationId xmlns:a16="http://schemas.microsoft.com/office/drawing/2014/main" id="{38FF356C-410E-4179-84D5-BC12FE967F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B11B6939-8BB8-4C33-BBAF-B5D82B849748}"/>
                </a:ext>
              </a:extLst>
            </p:cNvPr>
            <p:cNvSpPr txBox="1"/>
            <p:nvPr/>
          </p:nvSpPr>
          <p:spPr>
            <a:xfrm>
              <a:off x="356315" y="6102900"/>
              <a:ext cx="1944869" cy="461665"/>
            </a:xfrm>
            <a:prstGeom prst="rect">
              <a:avLst/>
            </a:prstGeom>
            <a:noFill/>
          </p:spPr>
          <p:txBody>
            <a:bodyPr wrap="square" rtlCol="0">
              <a:spAutoFit/>
            </a:bodyPr>
            <a:lstStyle/>
            <a:p>
              <a:pPr algn="ctr"/>
              <a:r>
                <a:rPr lang="es-MX" sz="2400" b="1" spc="300" dirty="0">
                  <a:solidFill>
                    <a:srgbClr val="FF6699"/>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4169248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A423F4E-CC5D-4468-9745-001E03EDC96B}"/>
              </a:ext>
            </a:extLst>
          </p:cNvPr>
          <p:cNvPicPr>
            <a:picLocks noChangeAspect="1"/>
          </p:cNvPicPr>
          <p:nvPr/>
        </p:nvPicPr>
        <p:blipFill rotWithShape="1">
          <a:blip r:embed="rId2"/>
          <a:srcRect l="41730" t="34241" r="11605" b="20582"/>
          <a:stretch/>
        </p:blipFill>
        <p:spPr>
          <a:xfrm>
            <a:off x="-1" y="-26591"/>
            <a:ext cx="12190414" cy="6886179"/>
          </a:xfrm>
          <a:prstGeom prst="rect">
            <a:avLst/>
          </a:prstGeom>
        </p:spPr>
      </p:pic>
      <p:sp>
        <p:nvSpPr>
          <p:cNvPr id="2" name="Título 1">
            <a:extLst>
              <a:ext uri="{FF2B5EF4-FFF2-40B4-BE49-F238E27FC236}">
                <a16:creationId xmlns:a16="http://schemas.microsoft.com/office/drawing/2014/main" id="{5F2329C3-1CE7-46FF-8250-BE83645BD322}"/>
              </a:ext>
            </a:extLst>
          </p:cNvPr>
          <p:cNvSpPr>
            <a:spLocks noGrp="1"/>
          </p:cNvSpPr>
          <p:nvPr>
            <p:ph type="title"/>
          </p:nvPr>
        </p:nvSpPr>
        <p:spPr/>
        <p:txBody>
          <a:bodyPr>
            <a:normAutofit/>
          </a:bodyPr>
          <a:lstStyle/>
          <a:p>
            <a:r>
              <a:rPr lang="es-MX" sz="4800" i="1" dirty="0">
                <a:latin typeface="Book Antiqua" panose="02040602050305030304" pitchFamily="18" charset="0"/>
                <a:cs typeface="Aharoni" panose="02010803020104030203" pitchFamily="2" charset="-79"/>
              </a:rPr>
              <a:t>Bibliotecología y estudios de la información</a:t>
            </a:r>
          </a:p>
        </p:txBody>
      </p:sp>
      <p:sp>
        <p:nvSpPr>
          <p:cNvPr id="5" name="CuadroTexto 4">
            <a:extLst>
              <a:ext uri="{FF2B5EF4-FFF2-40B4-BE49-F238E27FC236}">
                <a16:creationId xmlns:a16="http://schemas.microsoft.com/office/drawing/2014/main" id="{77F928D3-4FD8-4375-856C-F8375AC00C3E}"/>
              </a:ext>
            </a:extLst>
          </p:cNvPr>
          <p:cNvSpPr txBox="1"/>
          <p:nvPr/>
        </p:nvSpPr>
        <p:spPr>
          <a:xfrm>
            <a:off x="825826" y="1531427"/>
            <a:ext cx="4155845" cy="1169551"/>
          </a:xfrm>
          <a:prstGeom prst="rect">
            <a:avLst/>
          </a:prstGeom>
          <a:noFill/>
        </p:spPr>
        <p:txBody>
          <a:bodyPr wrap="square" rtlCol="0">
            <a:spAutoFit/>
          </a:bodyPr>
          <a:lstStyle/>
          <a:p>
            <a:r>
              <a:rPr lang="es-MX" sz="1400" b="1" spc="300" dirty="0">
                <a:solidFill>
                  <a:schemeClr val="accent4">
                    <a:lumMod val="50000"/>
                  </a:schemeClr>
                </a:solidFill>
              </a:rPr>
              <a:t>¿Qué es?</a:t>
            </a:r>
            <a:br>
              <a:rPr lang="es-MX" sz="1400" dirty="0"/>
            </a:br>
            <a:endParaRPr lang="es-MX" sz="1400" dirty="0"/>
          </a:p>
          <a:p>
            <a:pPr algn="just"/>
            <a:r>
              <a:rPr lang="es-MX" sz="1400" dirty="0">
                <a:cs typeface="Times New Roman" panose="02020603050405020304" pitchFamily="18" charset="0"/>
              </a:rPr>
              <a:t>Es el/la profesionista capaz de planear, organizar y dirigir unidades de información: bibliotecas y centros de documentación.</a:t>
            </a:r>
          </a:p>
        </p:txBody>
      </p:sp>
      <p:sp>
        <p:nvSpPr>
          <p:cNvPr id="6" name="CuadroTexto 5">
            <a:extLst>
              <a:ext uri="{FF2B5EF4-FFF2-40B4-BE49-F238E27FC236}">
                <a16:creationId xmlns:a16="http://schemas.microsoft.com/office/drawing/2014/main" id="{05E36C61-66FC-4606-A1FB-11F3CD3F38CE}"/>
              </a:ext>
            </a:extLst>
          </p:cNvPr>
          <p:cNvSpPr txBox="1"/>
          <p:nvPr/>
        </p:nvSpPr>
        <p:spPr>
          <a:xfrm>
            <a:off x="5519142" y="1531427"/>
            <a:ext cx="4575700" cy="2139047"/>
          </a:xfrm>
          <a:prstGeom prst="rect">
            <a:avLst/>
          </a:prstGeom>
          <a:noFill/>
        </p:spPr>
        <p:txBody>
          <a:bodyPr wrap="square" rtlCol="0">
            <a:spAutoFit/>
          </a:bodyPr>
          <a:lstStyle/>
          <a:p>
            <a:pPr algn="just"/>
            <a:r>
              <a:rPr lang="es-MX" sz="1400" b="1" spc="300" dirty="0">
                <a:solidFill>
                  <a:schemeClr val="accent4">
                    <a:lumMod val="50000"/>
                  </a:schemeClr>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Crea instrumentos y estrategias para organizar y obtener información generada en los distintos campos del saber y hacerla disponible para diferentes tipos de usuarios. Fomenta el uso de la información, administra centros de documentación, planea los servicios,  estudia y satisface las necesidades de los usuarios e integra nuevas tecnologías para la conservación y difusión de la información.​</a:t>
            </a:r>
          </a:p>
        </p:txBody>
      </p:sp>
      <p:sp>
        <p:nvSpPr>
          <p:cNvPr id="7" name="CuadroTexto 6">
            <a:extLst>
              <a:ext uri="{FF2B5EF4-FFF2-40B4-BE49-F238E27FC236}">
                <a16:creationId xmlns:a16="http://schemas.microsoft.com/office/drawing/2014/main" id="{44EBF276-4AA7-4AA4-8264-8B7EC1043165}"/>
              </a:ext>
            </a:extLst>
          </p:cNvPr>
          <p:cNvSpPr txBox="1"/>
          <p:nvPr/>
        </p:nvSpPr>
        <p:spPr>
          <a:xfrm>
            <a:off x="225339" y="3020217"/>
            <a:ext cx="4756331" cy="1277273"/>
          </a:xfrm>
          <a:prstGeom prst="rect">
            <a:avLst/>
          </a:prstGeom>
          <a:noFill/>
        </p:spPr>
        <p:txBody>
          <a:bodyPr wrap="square" rtlCol="0">
            <a:spAutoFit/>
          </a:bodyPr>
          <a:lstStyle/>
          <a:p>
            <a:r>
              <a:rPr lang="es-MX" sz="1400" b="1" spc="300" dirty="0">
                <a:solidFill>
                  <a:schemeClr val="accent4">
                    <a:lumMod val="50000"/>
                  </a:schemeClr>
                </a:solidFill>
              </a:rPr>
              <a:t>¿​Dónde es su campo de trabajo?</a:t>
            </a:r>
            <a:br>
              <a:rPr lang="es-MX" dirty="0"/>
            </a:br>
            <a:endParaRPr lang="es-MX" dirty="0"/>
          </a:p>
          <a:p>
            <a:pPr algn="just"/>
            <a:r>
              <a:rPr lang="es-MX" sz="1400" dirty="0">
                <a:cs typeface="Times New Roman" panose="02020603050405020304" pitchFamily="18" charset="0"/>
              </a:rPr>
              <a:t>Labora en organismos del sector público y privado, sobre todo en instituciones de educación superior, organizaciones gubernamentales e iniciativa privada.​</a:t>
            </a:r>
          </a:p>
        </p:txBody>
      </p:sp>
      <p:sp>
        <p:nvSpPr>
          <p:cNvPr id="8" name="CuadroTexto 7">
            <a:extLst>
              <a:ext uri="{FF2B5EF4-FFF2-40B4-BE49-F238E27FC236}">
                <a16:creationId xmlns:a16="http://schemas.microsoft.com/office/drawing/2014/main" id="{38AAB326-E754-48AD-85D0-3FA503A45AE9}"/>
              </a:ext>
            </a:extLst>
          </p:cNvPr>
          <p:cNvSpPr txBox="1"/>
          <p:nvPr/>
        </p:nvSpPr>
        <p:spPr>
          <a:xfrm>
            <a:off x="5519142" y="3833870"/>
            <a:ext cx="3349165" cy="846386"/>
          </a:xfrm>
          <a:prstGeom prst="rect">
            <a:avLst/>
          </a:prstGeom>
          <a:noFill/>
        </p:spPr>
        <p:txBody>
          <a:bodyPr wrap="square" rtlCol="0">
            <a:spAutoFit/>
          </a:bodyPr>
          <a:lstStyle/>
          <a:p>
            <a:r>
              <a:rPr lang="es-MX" sz="1400" b="1" spc="300" dirty="0">
                <a:solidFill>
                  <a:schemeClr val="accent4">
                    <a:lumMod val="50000"/>
                  </a:schemeClr>
                </a:solidFill>
              </a:rPr>
              <a:t>¿​Dónde se estudia?</a:t>
            </a:r>
          </a:p>
          <a:p>
            <a:endParaRPr lang="es-MX" dirty="0"/>
          </a:p>
          <a:p>
            <a:r>
              <a:rPr lang="es-MX" sz="1400" dirty="0">
                <a:cs typeface="Times New Roman" panose="02020603050405020304" pitchFamily="18" charset="0"/>
              </a:rPr>
              <a:t>Facultad de Filosofía y Letras</a:t>
            </a:r>
          </a:p>
        </p:txBody>
      </p:sp>
      <p:sp>
        <p:nvSpPr>
          <p:cNvPr id="9" name="Rectángulo 8">
            <a:extLst>
              <a:ext uri="{FF2B5EF4-FFF2-40B4-BE49-F238E27FC236}">
                <a16:creationId xmlns:a16="http://schemas.microsoft.com/office/drawing/2014/main" id="{B945B0A0-AFBA-48D5-8058-3E5C7BCD595C}"/>
              </a:ext>
            </a:extLst>
          </p:cNvPr>
          <p:cNvSpPr/>
          <p:nvPr/>
        </p:nvSpPr>
        <p:spPr>
          <a:xfrm>
            <a:off x="225339" y="4787977"/>
            <a:ext cx="4429706" cy="1384995"/>
          </a:xfrm>
          <a:prstGeom prst="rect">
            <a:avLst/>
          </a:prstGeom>
        </p:spPr>
        <p:txBody>
          <a:bodyPr wrap="square">
            <a:spAutoFit/>
          </a:bodyPr>
          <a:lstStyle/>
          <a:p>
            <a:pPr algn="ctr"/>
            <a:r>
              <a:rPr lang="es-MX" b="1" u="sng" spc="300" dirty="0">
                <a:solidFill>
                  <a:srgbClr val="92D050"/>
                </a:solidFill>
              </a:rPr>
              <a:t>IMPORTANTE</a:t>
            </a:r>
          </a:p>
          <a:p>
            <a:endParaRPr lang="es-MX" dirty="0">
              <a:solidFill>
                <a:srgbClr val="92D050"/>
              </a:solidFill>
            </a:endParaRPr>
          </a:p>
          <a:p>
            <a:pPr marL="285750" indent="-285750" algn="ctr">
              <a:buFont typeface="Calibri" panose="020F0502020204030204" pitchFamily="34" charset="0"/>
              <a:buChar char="→"/>
            </a:pPr>
            <a:r>
              <a:rPr lang="es-MX" dirty="0">
                <a:solidFill>
                  <a:srgbClr val="92D050"/>
                </a:solidFill>
              </a:rPr>
              <a:t>Cuenta también con modalidad a distancia y/o abierta</a:t>
            </a:r>
          </a:p>
        </p:txBody>
      </p:sp>
      <p:grpSp>
        <p:nvGrpSpPr>
          <p:cNvPr id="10" name="Grupo 9">
            <a:extLst>
              <a:ext uri="{FF2B5EF4-FFF2-40B4-BE49-F238E27FC236}">
                <a16:creationId xmlns:a16="http://schemas.microsoft.com/office/drawing/2014/main" id="{17A8D63D-7E0B-4147-A30D-953A99E312EB}"/>
              </a:ext>
            </a:extLst>
          </p:cNvPr>
          <p:cNvGrpSpPr/>
          <p:nvPr/>
        </p:nvGrpSpPr>
        <p:grpSpPr>
          <a:xfrm>
            <a:off x="5893784" y="4787977"/>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D1157891-F4FF-43A2-869F-1AB339E4A6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981D0CC1-9712-488F-A5A4-ABF0E022675E}"/>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rgbClr val="00B0F0"/>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1350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287448D-AB9D-4DCF-BF2E-815B7B5729E5}"/>
              </a:ext>
            </a:extLst>
          </p:cNvPr>
          <p:cNvPicPr>
            <a:picLocks noChangeAspect="1"/>
          </p:cNvPicPr>
          <p:nvPr/>
        </p:nvPicPr>
        <p:blipFill rotWithShape="1">
          <a:blip r:embed="rId2"/>
          <a:srcRect l="41730" t="34241" r="11605" b="19531"/>
          <a:stretch/>
        </p:blipFill>
        <p:spPr>
          <a:xfrm>
            <a:off x="-21515" y="33464"/>
            <a:ext cx="12211928" cy="6826123"/>
          </a:xfrm>
          <a:prstGeom prst="rect">
            <a:avLst/>
          </a:prstGeom>
        </p:spPr>
      </p:pic>
      <p:sp>
        <p:nvSpPr>
          <p:cNvPr id="2" name="Título 1">
            <a:extLst>
              <a:ext uri="{FF2B5EF4-FFF2-40B4-BE49-F238E27FC236}">
                <a16:creationId xmlns:a16="http://schemas.microsoft.com/office/drawing/2014/main" id="{DA1E0D69-E71F-40F0-8369-DC92C850D55B}"/>
              </a:ext>
            </a:extLst>
          </p:cNvPr>
          <p:cNvSpPr>
            <a:spLocks noGrp="1"/>
          </p:cNvSpPr>
          <p:nvPr>
            <p:ph type="title"/>
          </p:nvPr>
        </p:nvSpPr>
        <p:spPr>
          <a:xfrm>
            <a:off x="6704726" y="5690837"/>
            <a:ext cx="5485687" cy="1143265"/>
          </a:xfrm>
        </p:spPr>
        <p:txBody>
          <a:bodyPr>
            <a:normAutofit/>
          </a:bodyPr>
          <a:lstStyle/>
          <a:p>
            <a:r>
              <a:rPr lang="es-MX" sz="6000" i="1" dirty="0">
                <a:latin typeface="Book Antiqua" panose="02040602050305030304" pitchFamily="18" charset="0"/>
                <a:cs typeface="Aharoni" panose="02010803020104030203" pitchFamily="2" charset="-79"/>
              </a:rPr>
              <a:t>Cinematografía</a:t>
            </a:r>
          </a:p>
        </p:txBody>
      </p:sp>
      <p:sp>
        <p:nvSpPr>
          <p:cNvPr id="5" name="CuadroTexto 4">
            <a:extLst>
              <a:ext uri="{FF2B5EF4-FFF2-40B4-BE49-F238E27FC236}">
                <a16:creationId xmlns:a16="http://schemas.microsoft.com/office/drawing/2014/main" id="{3950BB3C-F8F5-4FDD-A8D3-1ABDA41FE7DC}"/>
              </a:ext>
            </a:extLst>
          </p:cNvPr>
          <p:cNvSpPr txBox="1"/>
          <p:nvPr/>
        </p:nvSpPr>
        <p:spPr>
          <a:xfrm>
            <a:off x="926375" y="385300"/>
            <a:ext cx="10081120" cy="923330"/>
          </a:xfrm>
          <a:prstGeom prst="rect">
            <a:avLst/>
          </a:prstGeom>
          <a:noFill/>
        </p:spPr>
        <p:txBody>
          <a:bodyPr wrap="square" rtlCol="0">
            <a:spAutoFit/>
          </a:bodyPr>
          <a:lstStyle/>
          <a:p>
            <a:r>
              <a:rPr lang="es-MX" sz="1400" b="1" spc="300" dirty="0">
                <a:solidFill>
                  <a:srgbClr val="00B0F0"/>
                </a:solidFill>
              </a:rPr>
              <a:t>¿Qué es?</a:t>
            </a:r>
            <a:br>
              <a:rPr lang="es-MX" sz="1400" dirty="0"/>
            </a:br>
            <a:endParaRPr lang="es-MX" sz="1200" dirty="0">
              <a:latin typeface="Times New Roman" panose="02020603050405020304" pitchFamily="18" charset="0"/>
              <a:cs typeface="Times New Roman" panose="02020603050405020304" pitchFamily="18" charset="0"/>
            </a:endParaRPr>
          </a:p>
          <a:p>
            <a:pPr algn="just"/>
            <a:r>
              <a:rPr lang="es-MX" sz="1400" dirty="0">
                <a:cs typeface="Times New Roman" panose="02020603050405020304" pitchFamily="18" charset="0"/>
              </a:rPr>
              <a:t>Es el/la profesionista con la sensibilidad, conocimientos y habilidades para realizar producciones cinematográficas, con la finalidad de crear conciencia en la sociedad ante las diversas problemáticas actuales.</a:t>
            </a:r>
          </a:p>
        </p:txBody>
      </p:sp>
      <p:sp>
        <p:nvSpPr>
          <p:cNvPr id="6" name="CuadroTexto 5">
            <a:extLst>
              <a:ext uri="{FF2B5EF4-FFF2-40B4-BE49-F238E27FC236}">
                <a16:creationId xmlns:a16="http://schemas.microsoft.com/office/drawing/2014/main" id="{C12A9076-B92E-4286-816D-436235D7727E}"/>
              </a:ext>
            </a:extLst>
          </p:cNvPr>
          <p:cNvSpPr txBox="1"/>
          <p:nvPr/>
        </p:nvSpPr>
        <p:spPr>
          <a:xfrm>
            <a:off x="926374" y="1360686"/>
            <a:ext cx="10081119" cy="1277273"/>
          </a:xfrm>
          <a:prstGeom prst="rect">
            <a:avLst/>
          </a:prstGeom>
          <a:noFill/>
        </p:spPr>
        <p:txBody>
          <a:bodyPr wrap="square" rtlCol="0">
            <a:spAutoFit/>
          </a:bodyPr>
          <a:lstStyle/>
          <a:p>
            <a:pPr algn="just"/>
            <a:r>
              <a:rPr lang="es-MX" sz="1400" b="1" spc="300" dirty="0">
                <a:solidFill>
                  <a:srgbClr val="00B0F0"/>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Crea cine de animación, de ficción y documental. También se desarrolla en las áreas de guión, montaje, dirección de fotografía y arte, producción y diseño de sonido. Tiene un compromiso con la expresión artística, los valores estéticos y el proceso creativo; así como con las problemáticas económicas, sociales, políticas y ecológicas que enfrenta México y el mundo en general.​</a:t>
            </a:r>
          </a:p>
        </p:txBody>
      </p:sp>
      <p:sp>
        <p:nvSpPr>
          <p:cNvPr id="7" name="CuadroTexto 6">
            <a:extLst>
              <a:ext uri="{FF2B5EF4-FFF2-40B4-BE49-F238E27FC236}">
                <a16:creationId xmlns:a16="http://schemas.microsoft.com/office/drawing/2014/main" id="{DD539828-AE2D-4CF5-AACB-A01B20A95EBC}"/>
              </a:ext>
            </a:extLst>
          </p:cNvPr>
          <p:cNvSpPr txBox="1"/>
          <p:nvPr/>
        </p:nvSpPr>
        <p:spPr>
          <a:xfrm>
            <a:off x="926374" y="2708765"/>
            <a:ext cx="10081118" cy="1277273"/>
          </a:xfrm>
          <a:prstGeom prst="rect">
            <a:avLst/>
          </a:prstGeom>
          <a:noFill/>
        </p:spPr>
        <p:txBody>
          <a:bodyPr wrap="square" rtlCol="0">
            <a:spAutoFit/>
          </a:bodyPr>
          <a:lstStyle/>
          <a:p>
            <a:r>
              <a:rPr lang="es-MX" sz="1400" b="1" spc="300" dirty="0">
                <a:solidFill>
                  <a:srgbClr val="00B0F0"/>
                </a:solidFill>
              </a:rPr>
              <a:t>¿​Dónde es su campo de trabajo?</a:t>
            </a:r>
            <a:br>
              <a:rPr lang="es-MX" dirty="0"/>
            </a:br>
            <a:endParaRPr lang="es-MX" dirty="0"/>
          </a:p>
          <a:p>
            <a:pPr algn="just"/>
            <a:r>
              <a:rPr lang="es-MX" sz="1400" dirty="0">
                <a:cs typeface="Times New Roman" panose="02020603050405020304" pitchFamily="18" charset="0"/>
              </a:rPr>
              <a:t>Puede incorporarse profesionalmente en muy diversos ámbitos, incluyendo: compañías productoras de cine, cooperativas y productoras independientes, estudios de postproducción de imagen y sonido, laboratorios cinematográficos, televisoras, así como en universidades y centros educativos como docente o investigador.​</a:t>
            </a:r>
          </a:p>
        </p:txBody>
      </p:sp>
      <p:sp>
        <p:nvSpPr>
          <p:cNvPr id="8" name="CuadroTexto 7">
            <a:extLst>
              <a:ext uri="{FF2B5EF4-FFF2-40B4-BE49-F238E27FC236}">
                <a16:creationId xmlns:a16="http://schemas.microsoft.com/office/drawing/2014/main" id="{5F25A1B7-767C-4D23-B67E-2B0BA236F549}"/>
              </a:ext>
            </a:extLst>
          </p:cNvPr>
          <p:cNvSpPr txBox="1"/>
          <p:nvPr/>
        </p:nvSpPr>
        <p:spPr>
          <a:xfrm>
            <a:off x="926374" y="4056844"/>
            <a:ext cx="3349165" cy="846386"/>
          </a:xfrm>
          <a:prstGeom prst="rect">
            <a:avLst/>
          </a:prstGeom>
          <a:noFill/>
        </p:spPr>
        <p:txBody>
          <a:bodyPr wrap="square" rtlCol="0">
            <a:spAutoFit/>
          </a:bodyPr>
          <a:lstStyle/>
          <a:p>
            <a:r>
              <a:rPr lang="es-MX" sz="1400" b="1" spc="300" dirty="0">
                <a:solidFill>
                  <a:srgbClr val="00B0F0"/>
                </a:solidFill>
              </a:rPr>
              <a:t>¿​Dónde se estudia?</a:t>
            </a:r>
          </a:p>
          <a:p>
            <a:endParaRPr lang="es-MX" dirty="0"/>
          </a:p>
          <a:p>
            <a:r>
              <a:rPr lang="es-MX" sz="1400" dirty="0">
                <a:cs typeface="Times New Roman" panose="02020603050405020304" pitchFamily="18" charset="0"/>
              </a:rPr>
              <a:t>Escuela Nacional de Artes Cinematográficas</a:t>
            </a:r>
          </a:p>
        </p:txBody>
      </p:sp>
      <p:sp>
        <p:nvSpPr>
          <p:cNvPr id="9" name="Rectángulo 8">
            <a:extLst>
              <a:ext uri="{FF2B5EF4-FFF2-40B4-BE49-F238E27FC236}">
                <a16:creationId xmlns:a16="http://schemas.microsoft.com/office/drawing/2014/main" id="{0DB58846-0B3A-455C-A41E-2FD06946DC62}"/>
              </a:ext>
            </a:extLst>
          </p:cNvPr>
          <p:cNvSpPr/>
          <p:nvPr/>
        </p:nvSpPr>
        <p:spPr>
          <a:xfrm>
            <a:off x="4695115" y="3987949"/>
            <a:ext cx="4429706" cy="1384995"/>
          </a:xfrm>
          <a:prstGeom prst="rect">
            <a:avLst/>
          </a:prstGeom>
        </p:spPr>
        <p:txBody>
          <a:bodyPr wrap="square">
            <a:spAutoFit/>
          </a:bodyPr>
          <a:lstStyle/>
          <a:p>
            <a:pPr algn="ctr"/>
            <a:r>
              <a:rPr lang="es-MX" b="1" u="sng" spc="300" dirty="0">
                <a:solidFill>
                  <a:srgbClr val="215663"/>
                </a:solidFill>
              </a:rPr>
              <a:t>IMPORTANTE</a:t>
            </a:r>
          </a:p>
          <a:p>
            <a:endParaRPr lang="es-MX" dirty="0">
              <a:solidFill>
                <a:srgbClr val="215663"/>
              </a:solidFill>
            </a:endParaRPr>
          </a:p>
          <a:p>
            <a:pPr marL="285750" indent="-285750" algn="just">
              <a:buFont typeface="Calibri" panose="020F0502020204030204" pitchFamily="34" charset="0"/>
              <a:buChar char="→"/>
            </a:pPr>
            <a:r>
              <a:rPr lang="es-MX" dirty="0">
                <a:solidFill>
                  <a:srgbClr val="215663"/>
                </a:solidFill>
              </a:rPr>
              <a:t>Carrera de Ingreso Indirecto</a:t>
            </a:r>
          </a:p>
          <a:p>
            <a:pPr marL="285750" indent="-285750" algn="just">
              <a:buFont typeface="Calibri" panose="020F0502020204030204" pitchFamily="34" charset="0"/>
              <a:buChar char="→"/>
            </a:pPr>
            <a:r>
              <a:rPr lang="es-MX" dirty="0">
                <a:solidFill>
                  <a:srgbClr val="215663"/>
                </a:solidFill>
              </a:rPr>
              <a:t>Carrera de alta demanda</a:t>
            </a:r>
          </a:p>
        </p:txBody>
      </p:sp>
      <p:grpSp>
        <p:nvGrpSpPr>
          <p:cNvPr id="10" name="Grupo 9">
            <a:extLst>
              <a:ext uri="{FF2B5EF4-FFF2-40B4-BE49-F238E27FC236}">
                <a16:creationId xmlns:a16="http://schemas.microsoft.com/office/drawing/2014/main" id="{9488FAFC-107B-480F-BB28-C15D0D5F84F4}"/>
              </a:ext>
            </a:extLst>
          </p:cNvPr>
          <p:cNvGrpSpPr/>
          <p:nvPr/>
        </p:nvGrpSpPr>
        <p:grpSpPr>
          <a:xfrm>
            <a:off x="9131247" y="3938380"/>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614A6846-6075-4CAE-9246-265497573E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131BBD70-07ED-4E63-A120-42EBAFF6591B}"/>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tx1">
                      <a:lumMod val="65000"/>
                      <a:lumOff val="3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2507402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D5F234-7FFF-41C5-9D82-C0BBE1CC0698}"/>
              </a:ext>
            </a:extLst>
          </p:cNvPr>
          <p:cNvPicPr>
            <a:picLocks noChangeAspect="1"/>
          </p:cNvPicPr>
          <p:nvPr/>
        </p:nvPicPr>
        <p:blipFill rotWithShape="1">
          <a:blip r:embed="rId2"/>
          <a:srcRect l="41730" t="34241" r="11605" b="20582"/>
          <a:stretch/>
        </p:blipFill>
        <p:spPr>
          <a:xfrm>
            <a:off x="-25475" y="-1"/>
            <a:ext cx="12215887" cy="6859589"/>
          </a:xfrm>
          <a:prstGeom prst="rect">
            <a:avLst/>
          </a:prstGeom>
        </p:spPr>
      </p:pic>
      <p:sp>
        <p:nvSpPr>
          <p:cNvPr id="2" name="Título 1">
            <a:extLst>
              <a:ext uri="{FF2B5EF4-FFF2-40B4-BE49-F238E27FC236}">
                <a16:creationId xmlns:a16="http://schemas.microsoft.com/office/drawing/2014/main" id="{7C309CCF-7DD7-49EF-8E59-435BD7727CA2}"/>
              </a:ext>
            </a:extLst>
          </p:cNvPr>
          <p:cNvSpPr>
            <a:spLocks noGrp="1"/>
          </p:cNvSpPr>
          <p:nvPr>
            <p:ph type="title"/>
          </p:nvPr>
        </p:nvSpPr>
        <p:spPr>
          <a:xfrm>
            <a:off x="1863461" y="270305"/>
            <a:ext cx="8438013" cy="1143265"/>
          </a:xfrm>
        </p:spPr>
        <p:txBody>
          <a:bodyPr>
            <a:normAutofit fontScale="90000"/>
          </a:bodyPr>
          <a:lstStyle/>
          <a:p>
            <a:r>
              <a:rPr lang="es-MX" sz="6000" i="1" dirty="0">
                <a:latin typeface="Book Antiqua" panose="02040602050305030304" pitchFamily="18" charset="0"/>
                <a:cs typeface="Aharoni" panose="02010803020104030203" pitchFamily="2" charset="-79"/>
              </a:rPr>
              <a:t>Desarrollo y gestión interculturales</a:t>
            </a:r>
          </a:p>
        </p:txBody>
      </p:sp>
      <p:sp>
        <p:nvSpPr>
          <p:cNvPr id="5" name="CuadroTexto 4">
            <a:extLst>
              <a:ext uri="{FF2B5EF4-FFF2-40B4-BE49-F238E27FC236}">
                <a16:creationId xmlns:a16="http://schemas.microsoft.com/office/drawing/2014/main" id="{D534CD0C-9F0C-410A-A58F-1FCB36EBBB5A}"/>
              </a:ext>
            </a:extLst>
          </p:cNvPr>
          <p:cNvSpPr txBox="1"/>
          <p:nvPr/>
        </p:nvSpPr>
        <p:spPr>
          <a:xfrm>
            <a:off x="262558" y="1677704"/>
            <a:ext cx="3744416" cy="1600438"/>
          </a:xfrm>
          <a:prstGeom prst="rect">
            <a:avLst/>
          </a:prstGeom>
          <a:noFill/>
        </p:spPr>
        <p:txBody>
          <a:bodyPr wrap="square" rtlCol="0">
            <a:spAutoFit/>
          </a:bodyPr>
          <a:lstStyle/>
          <a:p>
            <a:r>
              <a:rPr lang="es-MX" sz="1400" b="1" spc="300" dirty="0">
                <a:solidFill>
                  <a:srgbClr val="FF6699"/>
                </a:solidFill>
              </a:rPr>
              <a:t>¿Qué es?</a:t>
            </a:r>
            <a:br>
              <a:rPr lang="es-MX" sz="1400" dirty="0"/>
            </a:br>
            <a:endParaRPr lang="es-MX" sz="1400" dirty="0"/>
          </a:p>
          <a:p>
            <a:pPr algn="just"/>
            <a:r>
              <a:rPr lang="es-MX" sz="1400" dirty="0">
                <a:cs typeface="Times New Roman" panose="02020603050405020304" pitchFamily="18" charset="0"/>
              </a:rPr>
              <a:t>Es el/la profesionista con la sensibilidad, habilidades y conocimientos para promover el desarrollo de los diferentes grupos culturales que existen en nuestro país, en el marco de una nación multicultural, democrática y justa.​</a:t>
            </a:r>
          </a:p>
        </p:txBody>
      </p:sp>
      <p:sp>
        <p:nvSpPr>
          <p:cNvPr id="6" name="CuadroTexto 5">
            <a:extLst>
              <a:ext uri="{FF2B5EF4-FFF2-40B4-BE49-F238E27FC236}">
                <a16:creationId xmlns:a16="http://schemas.microsoft.com/office/drawing/2014/main" id="{0E05FD59-86F3-46D9-9D9C-B399C0512A18}"/>
              </a:ext>
            </a:extLst>
          </p:cNvPr>
          <p:cNvSpPr txBox="1"/>
          <p:nvPr/>
        </p:nvSpPr>
        <p:spPr>
          <a:xfrm>
            <a:off x="4367014" y="1576449"/>
            <a:ext cx="7496098" cy="1815882"/>
          </a:xfrm>
          <a:prstGeom prst="rect">
            <a:avLst/>
          </a:prstGeom>
          <a:noFill/>
        </p:spPr>
        <p:txBody>
          <a:bodyPr wrap="square" rtlCol="0">
            <a:spAutoFit/>
          </a:bodyPr>
          <a:lstStyle/>
          <a:p>
            <a:pPr algn="just"/>
            <a:r>
              <a:rPr lang="es-MX" sz="1400" b="1" spc="300" dirty="0">
                <a:solidFill>
                  <a:srgbClr val="FF6699"/>
                </a:solidFill>
              </a:rPr>
              <a:t>¿Qué hace?</a:t>
            </a:r>
          </a:p>
          <a:p>
            <a:pPr algn="just"/>
            <a:br>
              <a:rPr lang="es-MX" b="1" spc="300" dirty="0">
                <a:effectLst>
                  <a:outerShdw blurRad="38100" dist="38100" dir="2700000" algn="tl">
                    <a:srgbClr val="000000">
                      <a:alpha val="43137"/>
                    </a:srgbClr>
                  </a:outerShdw>
                </a:effectLst>
              </a:rPr>
            </a:br>
            <a:r>
              <a:rPr lang="es-MX" sz="1400" dirty="0">
                <a:cs typeface="Times New Roman" panose="02020603050405020304" pitchFamily="18" charset="0"/>
              </a:rPr>
              <a:t>Promueve la convivencia constructiva y pacífica entre las diversas culturas que integran nuestro país. Favorece las condiciones de justicia, democracia y diálogo entre los pueblos indígenas, realiza mediación en los conflictos que puedan surgir entre distintas comunidades o con autoridades gubernamentales. Es un agente activo en la promoción de políticas públicas que conserven la diversidad cultural de México. Además se puede desarrollar en el área de docencia e investigación.</a:t>
            </a:r>
            <a:r>
              <a:rPr lang="es-MX" b="1" spc="300" dirty="0">
                <a:effectLst>
                  <a:outerShdw blurRad="38100" dist="38100" dir="2700000" algn="tl">
                    <a:srgbClr val="000000">
                      <a:alpha val="43137"/>
                    </a:srgbClr>
                  </a:outerShdw>
                </a:effectLst>
              </a:rPr>
              <a:t> </a:t>
            </a:r>
            <a:endParaRPr lang="es-MX" sz="1400" dirty="0">
              <a:cs typeface="Times New Roman" panose="02020603050405020304" pitchFamily="18" charset="0"/>
            </a:endParaRPr>
          </a:p>
        </p:txBody>
      </p:sp>
      <p:sp>
        <p:nvSpPr>
          <p:cNvPr id="7" name="CuadroTexto 6">
            <a:extLst>
              <a:ext uri="{FF2B5EF4-FFF2-40B4-BE49-F238E27FC236}">
                <a16:creationId xmlns:a16="http://schemas.microsoft.com/office/drawing/2014/main" id="{203065B7-D010-4DAD-A570-3F9DA8FDF88D}"/>
              </a:ext>
            </a:extLst>
          </p:cNvPr>
          <p:cNvSpPr txBox="1"/>
          <p:nvPr/>
        </p:nvSpPr>
        <p:spPr>
          <a:xfrm>
            <a:off x="262558" y="3542276"/>
            <a:ext cx="4820946" cy="1708160"/>
          </a:xfrm>
          <a:prstGeom prst="rect">
            <a:avLst/>
          </a:prstGeom>
          <a:noFill/>
        </p:spPr>
        <p:txBody>
          <a:bodyPr wrap="square" rtlCol="0">
            <a:spAutoFit/>
          </a:bodyPr>
          <a:lstStyle/>
          <a:p>
            <a:r>
              <a:rPr lang="es-MX" sz="1400" b="1" spc="300" dirty="0">
                <a:solidFill>
                  <a:srgbClr val="FF6699"/>
                </a:solidFill>
              </a:rPr>
              <a:t>¿​Dónde es su campo de trabajo?</a:t>
            </a:r>
            <a:br>
              <a:rPr lang="es-MX" dirty="0"/>
            </a:br>
            <a:endParaRPr lang="es-MX" dirty="0"/>
          </a:p>
          <a:p>
            <a:pPr algn="just"/>
            <a:r>
              <a:rPr lang="es-MX" sz="1400" dirty="0">
                <a:cs typeface="Times New Roman" panose="02020603050405020304" pitchFamily="18" charset="0"/>
              </a:rPr>
              <a:t>Ejerce su profesión en instancias del gobierno federal o local. También participa en organismos civiles, organizaciones internacionales y partidos políticos. En el sector privado puede desempeñarse en empresas culturales, agencias de turismo y como consultor en mediación. </a:t>
            </a:r>
          </a:p>
        </p:txBody>
      </p:sp>
      <p:sp>
        <p:nvSpPr>
          <p:cNvPr id="8" name="CuadroTexto 7">
            <a:extLst>
              <a:ext uri="{FF2B5EF4-FFF2-40B4-BE49-F238E27FC236}">
                <a16:creationId xmlns:a16="http://schemas.microsoft.com/office/drawing/2014/main" id="{A2FC626A-A55A-4883-963E-75A72A9A66E4}"/>
              </a:ext>
            </a:extLst>
          </p:cNvPr>
          <p:cNvSpPr txBox="1"/>
          <p:nvPr/>
        </p:nvSpPr>
        <p:spPr>
          <a:xfrm>
            <a:off x="5482345" y="3538432"/>
            <a:ext cx="5105934" cy="2354491"/>
          </a:xfrm>
          <a:prstGeom prst="rect">
            <a:avLst/>
          </a:prstGeom>
          <a:noFill/>
        </p:spPr>
        <p:txBody>
          <a:bodyPr wrap="square" rtlCol="0">
            <a:spAutoFit/>
          </a:bodyPr>
          <a:lstStyle/>
          <a:p>
            <a:r>
              <a:rPr lang="es-MX" sz="1400" b="1" spc="300" dirty="0">
                <a:solidFill>
                  <a:srgbClr val="FF6699"/>
                </a:solidFill>
              </a:rPr>
              <a:t>¿​Dónde se estudia?</a:t>
            </a:r>
          </a:p>
          <a:p>
            <a:endParaRPr lang="es-MX" dirty="0"/>
          </a:p>
          <a:p>
            <a:r>
              <a:rPr lang="es-MX" sz="1400" dirty="0">
                <a:cs typeface="Times New Roman" panose="02020603050405020304" pitchFamily="18" charset="0"/>
              </a:rPr>
              <a:t>Facultad de Filosofía y Letras</a:t>
            </a:r>
          </a:p>
          <a:p>
            <a:endParaRPr lang="es-MX" sz="1400" dirty="0">
              <a:cs typeface="Times New Roman" panose="02020603050405020304" pitchFamily="18" charset="0"/>
            </a:endParaRPr>
          </a:p>
          <a:p>
            <a:r>
              <a:rPr lang="es-MX" sz="1400" dirty="0">
                <a:cs typeface="Times New Roman" panose="02020603050405020304" pitchFamily="18" charset="0"/>
              </a:rPr>
              <a:t>Escuela Nacional de Estudios Superiores Unidad León</a:t>
            </a:r>
          </a:p>
          <a:p>
            <a:endParaRPr lang="es-MX" sz="1400" dirty="0">
              <a:cs typeface="Times New Roman" panose="02020603050405020304" pitchFamily="18" charset="0"/>
            </a:endParaRPr>
          </a:p>
          <a:p>
            <a:r>
              <a:rPr lang="es-MX" sz="1400" dirty="0">
                <a:cs typeface="Times New Roman" panose="02020603050405020304" pitchFamily="18" charset="0"/>
              </a:rPr>
              <a:t>Escuela Nacional de Estudios Superiores, Unidad Mérida</a:t>
            </a:r>
          </a:p>
          <a:p>
            <a:endParaRPr lang="es-MX" sz="1400" dirty="0">
              <a:cs typeface="Times New Roman" panose="02020603050405020304" pitchFamily="18" charset="0"/>
            </a:endParaRPr>
          </a:p>
          <a:p>
            <a:r>
              <a:rPr lang="es-MX" sz="1400" dirty="0">
                <a:cs typeface="Times New Roman" panose="02020603050405020304" pitchFamily="18" charset="0"/>
              </a:rPr>
              <a:t>Centro Peninsular en Humanidades y Ciencias Sociales en Mérida, Yucatán</a:t>
            </a:r>
          </a:p>
        </p:txBody>
      </p:sp>
      <p:sp>
        <p:nvSpPr>
          <p:cNvPr id="9" name="Rectángulo 8">
            <a:extLst>
              <a:ext uri="{FF2B5EF4-FFF2-40B4-BE49-F238E27FC236}">
                <a16:creationId xmlns:a16="http://schemas.microsoft.com/office/drawing/2014/main" id="{FDA6EC74-175E-404E-93E7-DCC9D602B0DB}"/>
              </a:ext>
            </a:extLst>
          </p:cNvPr>
          <p:cNvSpPr/>
          <p:nvPr/>
        </p:nvSpPr>
        <p:spPr>
          <a:xfrm>
            <a:off x="458178" y="5406848"/>
            <a:ext cx="4429706" cy="1061829"/>
          </a:xfrm>
          <a:prstGeom prst="rect">
            <a:avLst/>
          </a:prstGeom>
        </p:spPr>
        <p:txBody>
          <a:bodyPr wrap="square">
            <a:spAutoFit/>
          </a:bodyPr>
          <a:lstStyle/>
          <a:p>
            <a:pPr algn="ctr"/>
            <a:r>
              <a:rPr lang="es-MX" b="1" u="sng" spc="300" dirty="0">
                <a:solidFill>
                  <a:schemeClr val="accent2">
                    <a:lumMod val="75000"/>
                  </a:schemeClr>
                </a:solidFill>
              </a:rPr>
              <a:t>IMPORTANTE</a:t>
            </a:r>
          </a:p>
          <a:p>
            <a:endParaRPr lang="es-MX" dirty="0">
              <a:solidFill>
                <a:schemeClr val="accent2">
                  <a:lumMod val="75000"/>
                </a:schemeClr>
              </a:solidFill>
            </a:endParaRPr>
          </a:p>
          <a:p>
            <a:pPr marL="285750" indent="-285750" algn="ctr">
              <a:buFont typeface="Calibri" panose="020F0502020204030204" pitchFamily="34" charset="0"/>
              <a:buChar char="→"/>
            </a:pPr>
            <a:r>
              <a:rPr lang="es-MX" dirty="0">
                <a:solidFill>
                  <a:schemeClr val="accent2">
                    <a:lumMod val="75000"/>
                  </a:schemeClr>
                </a:solidFill>
              </a:rPr>
              <a:t>Carrera de alta demanda</a:t>
            </a:r>
          </a:p>
        </p:txBody>
      </p:sp>
      <p:grpSp>
        <p:nvGrpSpPr>
          <p:cNvPr id="10" name="Grupo 9">
            <a:extLst>
              <a:ext uri="{FF2B5EF4-FFF2-40B4-BE49-F238E27FC236}">
                <a16:creationId xmlns:a16="http://schemas.microsoft.com/office/drawing/2014/main" id="{F405A04B-7A4A-4D5B-965F-D4B373FCFD20}"/>
              </a:ext>
            </a:extLst>
          </p:cNvPr>
          <p:cNvGrpSpPr/>
          <p:nvPr/>
        </p:nvGrpSpPr>
        <p:grpSpPr>
          <a:xfrm>
            <a:off x="10155694" y="3679074"/>
            <a:ext cx="1913208" cy="1434564"/>
            <a:chOff x="356315" y="5173119"/>
            <a:chExt cx="1944869" cy="1391447"/>
          </a:xfrm>
        </p:grpSpPr>
        <p:pic>
          <p:nvPicPr>
            <p:cNvPr id="11" name="Gráfico 10" descr="Huellas de animal">
              <a:hlinkClick r:id="rId3" action="ppaction://hlinksldjump"/>
              <a:extLst>
                <a:ext uri="{FF2B5EF4-FFF2-40B4-BE49-F238E27FC236}">
                  <a16:creationId xmlns:a16="http://schemas.microsoft.com/office/drawing/2014/main" id="{608E1F0C-26B8-4E15-80DB-FFB3FD00CE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18" y="5173119"/>
              <a:ext cx="914400" cy="914400"/>
            </a:xfrm>
            <a:prstGeom prst="rect">
              <a:avLst/>
            </a:prstGeom>
          </p:spPr>
        </p:pic>
        <p:sp>
          <p:nvSpPr>
            <p:cNvPr id="12" name="CuadroTexto 11">
              <a:hlinkClick r:id="rId3" action="ppaction://hlinksldjump"/>
              <a:extLst>
                <a:ext uri="{FF2B5EF4-FFF2-40B4-BE49-F238E27FC236}">
                  <a16:creationId xmlns:a16="http://schemas.microsoft.com/office/drawing/2014/main" id="{4F25B47E-DD02-4451-8741-48C13B8953E7}"/>
                </a:ext>
              </a:extLst>
            </p:cNvPr>
            <p:cNvSpPr txBox="1"/>
            <p:nvPr/>
          </p:nvSpPr>
          <p:spPr>
            <a:xfrm>
              <a:off x="356315" y="6102901"/>
              <a:ext cx="1944869" cy="461665"/>
            </a:xfrm>
            <a:prstGeom prst="rect">
              <a:avLst/>
            </a:prstGeom>
            <a:noFill/>
          </p:spPr>
          <p:txBody>
            <a:bodyPr wrap="square" rtlCol="0">
              <a:spAutoFit/>
            </a:bodyPr>
            <a:lstStyle/>
            <a:p>
              <a:pPr algn="ctr"/>
              <a:r>
                <a:rPr lang="es-MX" sz="2400" b="1" spc="300" dirty="0">
                  <a:solidFill>
                    <a:schemeClr val="accent6">
                      <a:lumMod val="75000"/>
                    </a:schemeClr>
                  </a:solidFill>
                  <a:effectLst>
                    <a:outerShdw blurRad="38100" dist="38100" dir="2700000" algn="tl">
                      <a:srgbClr val="000000">
                        <a:alpha val="43137"/>
                      </a:srgbClr>
                    </a:outerShdw>
                  </a:effectLst>
                </a:rPr>
                <a:t>INICIO</a:t>
              </a:r>
            </a:p>
          </p:txBody>
        </p:sp>
      </p:grpSp>
    </p:spTree>
    <p:extLst>
      <p:ext uri="{BB962C8B-B14F-4D97-AF65-F5344CB8AC3E}">
        <p14:creationId xmlns:p14="http://schemas.microsoft.com/office/powerpoint/2010/main" val="1451031588"/>
      </p:ext>
    </p:extLst>
  </p:cSld>
  <p:clrMapOvr>
    <a:masterClrMapping/>
  </p:clrMapOvr>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942</TotalTime>
  <Words>6207</Words>
  <Application>Microsoft Office PowerPoint</Application>
  <PresentationFormat>Personalizado</PresentationFormat>
  <Paragraphs>562</Paragraphs>
  <Slides>35</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35</vt:i4>
      </vt:variant>
    </vt:vector>
  </HeadingPairs>
  <TitlesOfParts>
    <vt:vector size="44" baseType="lpstr">
      <vt:lpstr>Agency FB</vt:lpstr>
      <vt:lpstr>AngsanaUPC</vt:lpstr>
      <vt:lpstr>Arial</vt:lpstr>
      <vt:lpstr>Book Antiqua</vt:lpstr>
      <vt:lpstr>Calibri</vt:lpstr>
      <vt:lpstr>Californian FB</vt:lpstr>
      <vt:lpstr>Times New Roman</vt:lpstr>
      <vt:lpstr>Wingdings</vt:lpstr>
      <vt:lpstr>Tema de Office</vt:lpstr>
      <vt:lpstr>Escuela Nacional Colegio de Ciencias y Humanidades Dirección General  Secretaria Estudiantil Departamento de Psicopedagogía</vt:lpstr>
      <vt:lpstr>Presentación de PowerPoint</vt:lpstr>
      <vt:lpstr>Presentación de PowerPoint</vt:lpstr>
      <vt:lpstr>Administración de archivos y gestión documental </vt:lpstr>
      <vt:lpstr>Arte y Diseño</vt:lpstr>
      <vt:lpstr>Artes Visuales</vt:lpstr>
      <vt:lpstr>Bibliotecología y estudios de la información</vt:lpstr>
      <vt:lpstr>Cinematografía</vt:lpstr>
      <vt:lpstr>Desarrollo y gestión interculturales</vt:lpstr>
      <vt:lpstr>Diseño gráfico</vt:lpstr>
      <vt:lpstr>Diseño y comunicación visual</vt:lpstr>
      <vt:lpstr>Enseñanza de inglés</vt:lpstr>
      <vt:lpstr>Enseñanza de (alemán), (español), (francés), (inglés) o (italiano) como lengua extranjera</vt:lpstr>
      <vt:lpstr>Estudios latinoamericanos</vt:lpstr>
      <vt:lpstr>Etnomusicología</vt:lpstr>
      <vt:lpstr>Filosofía</vt:lpstr>
      <vt:lpstr>Geohistoria</vt:lpstr>
      <vt:lpstr>Historia</vt:lpstr>
      <vt:lpstr>Historia del arte</vt:lpstr>
      <vt:lpstr>Lengua y literaturas hispánicas</vt:lpstr>
      <vt:lpstr>Lengua y literaturas modernas  (ALEMANAS, FRANCESAS, INGLESAS, ITALIANAS, PORTUGUESAS)</vt:lpstr>
      <vt:lpstr>Letras clásicas</vt:lpstr>
      <vt:lpstr>Lingüística aplicada</vt:lpstr>
      <vt:lpstr>Literatura dramática y teatro</vt:lpstr>
      <vt:lpstr>Literatura intercultural</vt:lpstr>
      <vt:lpstr>Música-canto</vt:lpstr>
      <vt:lpstr>Música-composición</vt:lpstr>
      <vt:lpstr>Música-educación musical</vt:lpstr>
      <vt:lpstr>Música instrumentista</vt:lpstr>
      <vt:lpstr>Música piano</vt:lpstr>
      <vt:lpstr>Música y Tecnología artística</vt:lpstr>
      <vt:lpstr>Pedagogía</vt:lpstr>
      <vt:lpstr>Teatro y actuación</vt:lpstr>
      <vt:lpstr>Traducción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Nacional Colegio de Ciencias y Humanidades Dirección General  Secretaria Estudiantil Departamento de Psicopedagogía</dc:title>
  <dc:creator>diana-lap</dc:creator>
  <cp:lastModifiedBy>Psicopedagogía</cp:lastModifiedBy>
  <cp:revision>79</cp:revision>
  <dcterms:created xsi:type="dcterms:W3CDTF">2020-02-24T01:01:37Z</dcterms:created>
  <dcterms:modified xsi:type="dcterms:W3CDTF">2021-02-15T20:38:00Z</dcterms:modified>
</cp:coreProperties>
</file>